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00"/>
  </p:notesMasterIdLst>
  <p:handoutMasterIdLst>
    <p:handoutMasterId r:id="rId101"/>
  </p:handoutMasterIdLst>
  <p:sldIdLst>
    <p:sldId id="257" r:id="rId2"/>
    <p:sldId id="298" r:id="rId3"/>
    <p:sldId id="318" r:id="rId4"/>
    <p:sldId id="299" r:id="rId5"/>
    <p:sldId id="300" r:id="rId6"/>
    <p:sldId id="301" r:id="rId7"/>
    <p:sldId id="302" r:id="rId8"/>
    <p:sldId id="304" r:id="rId9"/>
    <p:sldId id="305" r:id="rId10"/>
    <p:sldId id="303" r:id="rId11"/>
    <p:sldId id="307" r:id="rId12"/>
    <p:sldId id="314" r:id="rId13"/>
    <p:sldId id="309" r:id="rId14"/>
    <p:sldId id="339" r:id="rId15"/>
    <p:sldId id="311" r:id="rId16"/>
    <p:sldId id="342" r:id="rId17"/>
    <p:sldId id="317" r:id="rId18"/>
    <p:sldId id="310" r:id="rId19"/>
    <p:sldId id="312" r:id="rId20"/>
    <p:sldId id="340" r:id="rId21"/>
    <p:sldId id="369" r:id="rId22"/>
    <p:sldId id="373" r:id="rId23"/>
    <p:sldId id="375" r:id="rId24"/>
    <p:sldId id="376" r:id="rId25"/>
    <p:sldId id="374" r:id="rId26"/>
    <p:sldId id="370" r:id="rId27"/>
    <p:sldId id="371" r:id="rId28"/>
    <p:sldId id="377" r:id="rId29"/>
    <p:sldId id="378" r:id="rId30"/>
    <p:sldId id="372" r:id="rId31"/>
    <p:sldId id="315" r:id="rId32"/>
    <p:sldId id="322" r:id="rId33"/>
    <p:sldId id="323" r:id="rId34"/>
    <p:sldId id="262" r:id="rId35"/>
    <p:sldId id="270" r:id="rId36"/>
    <p:sldId id="259" r:id="rId37"/>
    <p:sldId id="260" r:id="rId38"/>
    <p:sldId id="261" r:id="rId39"/>
    <p:sldId id="263" r:id="rId40"/>
    <p:sldId id="264" r:id="rId41"/>
    <p:sldId id="265" r:id="rId42"/>
    <p:sldId id="278" r:id="rId43"/>
    <p:sldId id="319" r:id="rId44"/>
    <p:sldId id="326" r:id="rId45"/>
    <p:sldId id="266" r:id="rId46"/>
    <p:sldId id="365" r:id="rId47"/>
    <p:sldId id="291" r:id="rId48"/>
    <p:sldId id="366" r:id="rId49"/>
    <p:sldId id="293" r:id="rId50"/>
    <p:sldId id="294" r:id="rId51"/>
    <p:sldId id="295" r:id="rId52"/>
    <p:sldId id="296" r:id="rId53"/>
    <p:sldId id="297" r:id="rId54"/>
    <p:sldId id="267" r:id="rId55"/>
    <p:sldId id="367" r:id="rId56"/>
    <p:sldId id="368" r:id="rId57"/>
    <p:sldId id="343" r:id="rId58"/>
    <p:sldId id="344" r:id="rId59"/>
    <p:sldId id="345" r:id="rId60"/>
    <p:sldId id="346" r:id="rId61"/>
    <p:sldId id="347" r:id="rId62"/>
    <p:sldId id="285" r:id="rId63"/>
    <p:sldId id="379" r:id="rId64"/>
    <p:sldId id="355" r:id="rId65"/>
    <p:sldId id="356" r:id="rId66"/>
    <p:sldId id="354" r:id="rId67"/>
    <p:sldId id="357" r:id="rId68"/>
    <p:sldId id="334" r:id="rId69"/>
    <p:sldId id="335" r:id="rId70"/>
    <p:sldId id="336" r:id="rId71"/>
    <p:sldId id="337" r:id="rId72"/>
    <p:sldId id="338" r:id="rId73"/>
    <p:sldId id="316" r:id="rId74"/>
    <p:sldId id="320" r:id="rId75"/>
    <p:sldId id="321" r:id="rId76"/>
    <p:sldId id="333" r:id="rId77"/>
    <p:sldId id="349" r:id="rId78"/>
    <p:sldId id="331" r:id="rId79"/>
    <p:sldId id="330" r:id="rId80"/>
    <p:sldId id="352" r:id="rId81"/>
    <p:sldId id="353" r:id="rId82"/>
    <p:sldId id="324" r:id="rId83"/>
    <p:sldId id="325" r:id="rId84"/>
    <p:sldId id="350" r:id="rId85"/>
    <p:sldId id="351" r:id="rId86"/>
    <p:sldId id="358" r:id="rId87"/>
    <p:sldId id="327" r:id="rId88"/>
    <p:sldId id="380" r:id="rId89"/>
    <p:sldId id="313" r:id="rId90"/>
    <p:sldId id="328" r:id="rId91"/>
    <p:sldId id="359" r:id="rId92"/>
    <p:sldId id="360" r:id="rId93"/>
    <p:sldId id="361" r:id="rId94"/>
    <p:sldId id="363" r:id="rId95"/>
    <p:sldId id="364" r:id="rId96"/>
    <p:sldId id="362" r:id="rId97"/>
    <p:sldId id="348" r:id="rId98"/>
    <p:sldId id="341" r:id="rId9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6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6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6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6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9E8E5"/>
    <a:srgbClr val="E86503"/>
    <a:srgbClr val="1D8FE8"/>
    <a:srgbClr val="9B060D"/>
    <a:srgbClr val="CBC006"/>
    <a:srgbClr val="00BD8E"/>
    <a:srgbClr val="006593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488" y="-9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2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handoutMaster" Target="handoutMasters/handoutMaster1.xml"/><Relationship Id="rId102" Type="http://schemas.openxmlformats.org/officeDocument/2006/relationships/printerSettings" Target="printerSettings/printerSettings1.bin"/><Relationship Id="rId103" Type="http://schemas.openxmlformats.org/officeDocument/2006/relationships/presProps" Target="presProps.xml"/><Relationship Id="rId104" Type="http://schemas.openxmlformats.org/officeDocument/2006/relationships/viewProps" Target="viewProps.xml"/><Relationship Id="rId105" Type="http://schemas.openxmlformats.org/officeDocument/2006/relationships/theme" Target="theme/theme1.xml"/><Relationship Id="rId10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notesMaster" Target="notesMasters/notesMaster1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12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12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12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D413F6DC-C537-B845-9D32-625ED05BCA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831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0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0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60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0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913897FE-0CBE-3843-B2B8-F702942AF0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7333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9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9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9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9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9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9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B928924-96CC-3A4C-9510-D5131947668E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C3FB395-D4ED-C044-9B19-0BB5D3F39A29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25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CA3CB3-E40A-934B-A7AA-B6317D4F2394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261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1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AC1AC9-1491-3D4D-87DC-C2B96DBB373B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269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9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EDA150D-01C1-0940-94F6-904AE3EBF9AA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26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C09BCD-69B7-6E44-AE16-43FCD3319185}" type="slidenum">
              <a:rPr lang="en-US"/>
              <a:pPr>
                <a:defRPr/>
              </a:pPr>
              <a:t>14</a:t>
            </a:fld>
            <a:endParaRPr lang="en-US"/>
          </a:p>
        </p:txBody>
      </p:sp>
      <p:sp>
        <p:nvSpPr>
          <p:cNvPr id="324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4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E042F-6679-F64A-8169-3FF5365569C5}" type="slidenum">
              <a:rPr lang="en-US"/>
              <a:pPr>
                <a:defRPr/>
              </a:pPr>
              <a:t>15</a:t>
            </a:fld>
            <a:endParaRPr lang="en-US"/>
          </a:p>
        </p:txBody>
      </p:sp>
      <p:sp>
        <p:nvSpPr>
          <p:cNvPr id="263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3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9B60B9-1B0A-F747-9D33-BF6442DC936D}" type="slidenum">
              <a:rPr lang="en-US"/>
              <a:pPr>
                <a:defRPr/>
              </a:pPr>
              <a:t>16</a:t>
            </a:fld>
            <a:endParaRPr lang="en-US"/>
          </a:p>
        </p:txBody>
      </p:sp>
      <p:sp>
        <p:nvSpPr>
          <p:cNvPr id="338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8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2BAA92-1428-8C42-A271-0C8D6ACC6A1D}" type="slidenum">
              <a:rPr lang="en-US"/>
              <a:pPr>
                <a:defRPr/>
              </a:pPr>
              <a:t>17</a:t>
            </a:fld>
            <a:endParaRPr lang="en-US"/>
          </a:p>
        </p:txBody>
      </p:sp>
      <p:sp>
        <p:nvSpPr>
          <p:cNvPr id="282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2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FB16B8-5DF0-BB44-8400-92F915CA5CE9}" type="slidenum">
              <a:rPr lang="en-US"/>
              <a:pPr>
                <a:defRPr/>
              </a:pPr>
              <a:t>18</a:t>
            </a:fld>
            <a:endParaRPr lang="en-US"/>
          </a:p>
        </p:txBody>
      </p:sp>
      <p:sp>
        <p:nvSpPr>
          <p:cNvPr id="264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4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BC0F1D-95B8-C042-8B01-919F83DA2F5D}" type="slidenum">
              <a:rPr lang="en-US"/>
              <a:pPr>
                <a:defRPr/>
              </a:pPr>
              <a:t>19</a:t>
            </a:fld>
            <a:endParaRPr lang="en-US"/>
          </a:p>
        </p:txBody>
      </p:sp>
      <p:sp>
        <p:nvSpPr>
          <p:cNvPr id="265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AF7E163-0C02-EE4B-9A9B-8565D2B48035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23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4BF17F-085C-2C45-9479-11555C0048A0}" type="slidenum">
              <a:rPr lang="en-US"/>
              <a:pPr>
                <a:defRPr/>
              </a:pPr>
              <a:t>20</a:t>
            </a:fld>
            <a:endParaRPr lang="en-US"/>
          </a:p>
        </p:txBody>
      </p:sp>
      <p:sp>
        <p:nvSpPr>
          <p:cNvPr id="326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6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42AC8AD-B66C-6C47-8335-A2299939A2B2}" type="slidenum">
              <a:rPr lang="en-US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95CA9A6-DA58-7B41-91DC-756401B917BA}" type="slidenum">
              <a:rPr lang="en-US"/>
              <a:pPr>
                <a:defRPr/>
              </a:pPr>
              <a:t>22</a:t>
            </a:fld>
            <a:endParaRPr lang="en-US"/>
          </a:p>
        </p:txBody>
      </p:sp>
      <p:sp>
        <p:nvSpPr>
          <p:cNvPr id="281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1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E9E6F6F-8427-0245-82EE-A4E7FF0C7FB4}" type="slidenum">
              <a:rPr lang="en-US"/>
              <a:pPr>
                <a:defRPr/>
              </a:pPr>
              <a:t>23</a:t>
            </a:fld>
            <a:endParaRPr lang="en-US"/>
          </a:p>
        </p:txBody>
      </p:sp>
      <p:sp>
        <p:nvSpPr>
          <p:cNvPr id="3860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60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6AA767-DF2E-754A-83F7-FB581DB37B58}" type="slidenum">
              <a:rPr lang="en-US"/>
              <a:pPr>
                <a:defRPr/>
              </a:pPr>
              <a:t>24</a:t>
            </a:fld>
            <a:endParaRPr lang="en-US"/>
          </a:p>
        </p:txBody>
      </p:sp>
      <p:sp>
        <p:nvSpPr>
          <p:cNvPr id="275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5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F11C29-0EEA-2E4D-B3EE-4E70941ECB57}" type="slidenum">
              <a:rPr lang="en-US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A62AE19-5774-9144-B1F5-CE6FA97F9F26}" type="slidenum">
              <a:rPr lang="en-US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7A81D42-9BB8-6B49-A7E0-C219F4A0F896}" type="slidenum">
              <a:rPr lang="en-US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cs typeface="+mn-cs"/>
              </a:rPr>
              <a:t>Journal of Biomedical Optics 19(1), 010901 (January 2014) </a:t>
            </a:r>
          </a:p>
          <a:p>
            <a:pPr>
              <a:defRPr/>
            </a:pPr>
            <a:r>
              <a:rPr lang="en-US" dirty="0" smtClean="0">
                <a:cs typeface="+mn-cs"/>
              </a:rPr>
              <a:t>Medical </a:t>
            </a:r>
            <a:r>
              <a:rPr lang="en-US" dirty="0" err="1" smtClean="0">
                <a:cs typeface="+mn-cs"/>
              </a:rPr>
              <a:t>hyperspectral</a:t>
            </a:r>
            <a:r>
              <a:rPr lang="en-US" dirty="0" smtClean="0">
                <a:cs typeface="+mn-cs"/>
              </a:rPr>
              <a:t> imaging: a review </a:t>
            </a:r>
          </a:p>
          <a:p>
            <a:pPr>
              <a:defRPr/>
            </a:pPr>
            <a:endParaRPr lang="en-US" dirty="0" smtClean="0"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1D4D63D-32BA-FB42-8253-4D08A4AAB861}" type="slidenum">
              <a:rPr lang="en-US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5B8FDF-9330-E745-9D29-D94F21BDA8CF}" type="slidenum">
              <a:rPr lang="en-US"/>
              <a:pPr>
                <a:defRPr/>
              </a:pPr>
              <a:t>31</a:t>
            </a:fld>
            <a:endParaRPr lang="en-US"/>
          </a:p>
        </p:txBody>
      </p:sp>
      <p:sp>
        <p:nvSpPr>
          <p:cNvPr id="271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1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A0C0EF-9665-E940-8CE9-4A3375CFA07E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281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1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88F29E-6F8B-C648-94DD-0B500F8384E9}" type="slidenum">
              <a:rPr lang="en-US"/>
              <a:pPr>
                <a:defRPr/>
              </a:pPr>
              <a:t>32</a:t>
            </a:fld>
            <a:endParaRPr lang="en-US"/>
          </a:p>
        </p:txBody>
      </p:sp>
      <p:sp>
        <p:nvSpPr>
          <p:cNvPr id="28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6CDBE9-98FB-7345-A0F6-45A282B96C51}" type="slidenum">
              <a:rPr lang="en-US"/>
              <a:pPr>
                <a:defRPr/>
              </a:pPr>
              <a:t>33</a:t>
            </a:fld>
            <a:endParaRPr lang="en-US"/>
          </a:p>
        </p:txBody>
      </p:sp>
      <p:sp>
        <p:nvSpPr>
          <p:cNvPr id="28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650370-43D0-DF42-9666-927A7A547E6F}" type="slidenum">
              <a:rPr lang="en-US"/>
              <a:pPr>
                <a:defRPr/>
              </a:pPr>
              <a:t>34</a:t>
            </a:fld>
            <a:endParaRPr lang="en-US"/>
          </a:p>
        </p:txBody>
      </p:sp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AB6C88-902B-1749-BA75-5A8907DFE1EE}" type="slidenum">
              <a:rPr lang="en-US"/>
              <a:pPr>
                <a:defRPr/>
              </a:pPr>
              <a:t>35</a:t>
            </a:fld>
            <a:endParaRPr lang="en-US"/>
          </a:p>
        </p:txBody>
      </p:sp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9BEAE8-0D46-024B-90A0-32A664F76B13}" type="slidenum">
              <a:rPr lang="en-US"/>
              <a:pPr>
                <a:defRPr/>
              </a:pPr>
              <a:t>36</a:t>
            </a:fld>
            <a:endParaRPr lang="en-US"/>
          </a:p>
        </p:txBody>
      </p:sp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6EE3ABA-C4D8-684C-8ADD-7BD7A1E6E9C4}" type="slidenum">
              <a:rPr lang="en-US"/>
              <a:pPr>
                <a:defRPr/>
              </a:pPr>
              <a:t>37</a:t>
            </a:fld>
            <a:endParaRPr lang="en-US"/>
          </a:p>
        </p:txBody>
      </p:sp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7B70182-9C91-384E-8784-5275E4A408D6}" type="slidenum">
              <a:rPr lang="en-US"/>
              <a:pPr>
                <a:defRPr/>
              </a:pPr>
              <a:t>38</a:t>
            </a:fld>
            <a:endParaRPr lang="en-US"/>
          </a:p>
        </p:txBody>
      </p:sp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6B19ED-0EB0-0949-A6EC-B2F8C9645001}" type="slidenum">
              <a:rPr lang="en-US"/>
              <a:pPr>
                <a:defRPr/>
              </a:pPr>
              <a:t>39</a:t>
            </a:fld>
            <a:endParaRPr lang="en-US"/>
          </a:p>
        </p:txBody>
      </p:sp>
      <p:sp>
        <p:nvSpPr>
          <p:cNvPr id="16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43FB1C3-176F-BC4F-90F5-090504F8244B}" type="slidenum">
              <a:rPr lang="en-US"/>
              <a:pPr>
                <a:defRPr/>
              </a:pPr>
              <a:t>40</a:t>
            </a:fld>
            <a:endParaRPr lang="en-US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421A998-2A34-E041-A77D-B66578DB6F65}" type="slidenum">
              <a:rPr lang="en-US"/>
              <a:pPr>
                <a:defRPr/>
              </a:pPr>
              <a:t>41</a:t>
            </a:fld>
            <a:endParaRPr lang="en-US"/>
          </a:p>
        </p:txBody>
      </p:sp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8B092F-583D-7D48-838F-B74C911D758B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23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16A6E2-0158-904D-B920-5A5F16ECF5F3}" type="slidenum">
              <a:rPr lang="en-US"/>
              <a:pPr>
                <a:defRPr/>
              </a:pPr>
              <a:t>42</a:t>
            </a:fld>
            <a:endParaRPr lang="en-US"/>
          </a:p>
        </p:txBody>
      </p:sp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2463EF-5A85-5048-A3F1-1765AFDA6C69}" type="slidenum">
              <a:rPr lang="en-US"/>
              <a:pPr>
                <a:defRPr/>
              </a:pPr>
              <a:t>43</a:t>
            </a:fld>
            <a:endParaRPr lang="en-US"/>
          </a:p>
        </p:txBody>
      </p:sp>
      <p:sp>
        <p:nvSpPr>
          <p:cNvPr id="276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93CBBD-A697-1048-93BA-2457F40D9009}" type="slidenum">
              <a:rPr lang="en-US"/>
              <a:pPr>
                <a:defRPr/>
              </a:pPr>
              <a:t>44</a:t>
            </a:fld>
            <a:endParaRPr lang="en-US"/>
          </a:p>
        </p:txBody>
      </p:sp>
      <p:sp>
        <p:nvSpPr>
          <p:cNvPr id="295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5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C4DF84-F956-F140-AD7E-45B200DE3BE9}" type="slidenum">
              <a:rPr lang="en-US"/>
              <a:pPr>
                <a:defRPr/>
              </a:pPr>
              <a:t>45</a:t>
            </a:fld>
            <a:endParaRPr lang="en-US"/>
          </a:p>
        </p:txBody>
      </p:sp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3D45905-004F-924C-8745-08F5A8B671BD}" type="slidenum">
              <a:rPr lang="en-US"/>
              <a:pPr>
                <a:defRPr/>
              </a:pPr>
              <a:t>46</a:t>
            </a:fld>
            <a:endParaRPr lang="en-US"/>
          </a:p>
        </p:txBody>
      </p:sp>
      <p:sp>
        <p:nvSpPr>
          <p:cNvPr id="3860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60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0FB6A2-21FC-CC4A-8BB4-0DEE7F720AC7}" type="slidenum">
              <a:rPr lang="en-US"/>
              <a:pPr>
                <a:defRPr/>
              </a:pPr>
              <a:t>47</a:t>
            </a:fld>
            <a:endParaRPr lang="en-US"/>
          </a:p>
        </p:txBody>
      </p:sp>
      <p:sp>
        <p:nvSpPr>
          <p:cNvPr id="2211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4D76933-686A-334A-A5B3-2BD8DC2A996E}" type="slidenum">
              <a:rPr lang="en-US"/>
              <a:pPr>
                <a:defRPr/>
              </a:pPr>
              <a:t>48</a:t>
            </a:fld>
            <a:endParaRPr lang="en-US"/>
          </a:p>
        </p:txBody>
      </p:sp>
      <p:sp>
        <p:nvSpPr>
          <p:cNvPr id="3880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A40C19B-591A-B14E-93B7-C660CAD88341}" type="slidenum">
              <a:rPr lang="en-US"/>
              <a:pPr>
                <a:defRPr/>
              </a:pPr>
              <a:t>49</a:t>
            </a:fld>
            <a:endParaRPr lang="en-US"/>
          </a:p>
        </p:txBody>
      </p:sp>
      <p:sp>
        <p:nvSpPr>
          <p:cNvPr id="2252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971B12-5C9E-6F41-8A80-CFC5A49BF2AE}" type="slidenum">
              <a:rPr lang="en-US"/>
              <a:pPr>
                <a:defRPr/>
              </a:pPr>
              <a:t>50</a:t>
            </a:fld>
            <a:endParaRPr lang="en-US"/>
          </a:p>
        </p:txBody>
      </p:sp>
      <p:sp>
        <p:nvSpPr>
          <p:cNvPr id="2273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4F0122-8325-8D4A-B079-B925DD6E673A}" type="slidenum">
              <a:rPr lang="en-US"/>
              <a:pPr>
                <a:defRPr/>
              </a:pPr>
              <a:t>51</a:t>
            </a:fld>
            <a:endParaRPr lang="en-US"/>
          </a:p>
        </p:txBody>
      </p:sp>
      <p:sp>
        <p:nvSpPr>
          <p:cNvPr id="2293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FBCDB3-4C29-4746-94C2-3ADF63BDD80E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573601E-763A-1A40-93D5-CA93D79572C3}" type="slidenum">
              <a:rPr lang="en-US"/>
              <a:pPr>
                <a:defRPr/>
              </a:pPr>
              <a:t>52</a:t>
            </a:fld>
            <a:endParaRPr lang="en-US"/>
          </a:p>
        </p:txBody>
      </p:sp>
      <p:sp>
        <p:nvSpPr>
          <p:cNvPr id="2314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E375929-400F-3B48-930A-A08307C388D6}" type="slidenum">
              <a:rPr lang="en-US"/>
              <a:pPr>
                <a:defRPr/>
              </a:pPr>
              <a:t>53</a:t>
            </a:fld>
            <a:endParaRPr lang="en-US"/>
          </a:p>
        </p:txBody>
      </p:sp>
      <p:sp>
        <p:nvSpPr>
          <p:cNvPr id="2334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BCD5BB-5433-6E4A-8605-72FFEB3C94C8}" type="slidenum">
              <a:rPr lang="en-US"/>
              <a:pPr>
                <a:defRPr/>
              </a:pPr>
              <a:t>54</a:t>
            </a:fld>
            <a:endParaRPr lang="en-US"/>
          </a:p>
        </p:txBody>
      </p:sp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0EEF7A-8399-5B4B-BFF8-46B7179D5B7B}" type="slidenum">
              <a:rPr lang="en-US"/>
              <a:pPr>
                <a:defRPr/>
              </a:pPr>
              <a:t>55</a:t>
            </a:fld>
            <a:endParaRPr lang="en-US"/>
          </a:p>
        </p:txBody>
      </p:sp>
      <p:sp>
        <p:nvSpPr>
          <p:cNvPr id="3901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01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A114F4E-9E95-2447-975F-D8069F1077E4}" type="slidenum">
              <a:rPr lang="en-US"/>
              <a:pPr>
                <a:defRPr/>
              </a:pPr>
              <a:t>56</a:t>
            </a:fld>
            <a:endParaRPr lang="en-US"/>
          </a:p>
        </p:txBody>
      </p:sp>
      <p:sp>
        <p:nvSpPr>
          <p:cNvPr id="3921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21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CB40B7C-2AC0-D843-A567-75DE43EBB55F}" type="slidenum">
              <a:rPr lang="en-US"/>
              <a:pPr>
                <a:defRPr/>
              </a:pPr>
              <a:t>57</a:t>
            </a:fld>
            <a:endParaRPr lang="en-US"/>
          </a:p>
        </p:txBody>
      </p:sp>
      <p:sp>
        <p:nvSpPr>
          <p:cNvPr id="340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4DC4AC-E9CB-8F4A-805F-E089D6788AB9}" type="slidenum">
              <a:rPr lang="en-US"/>
              <a:pPr>
                <a:defRPr/>
              </a:pPr>
              <a:t>58</a:t>
            </a:fld>
            <a:endParaRPr lang="en-US"/>
          </a:p>
        </p:txBody>
      </p:sp>
      <p:sp>
        <p:nvSpPr>
          <p:cNvPr id="347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7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DC1DE5-FC86-9F4E-8AE3-EA953496F3B5}" type="slidenum">
              <a:rPr lang="en-US"/>
              <a:pPr>
                <a:defRPr/>
              </a:pPr>
              <a:t>59</a:t>
            </a:fld>
            <a:endParaRPr lang="en-US"/>
          </a:p>
        </p:txBody>
      </p:sp>
      <p:sp>
        <p:nvSpPr>
          <p:cNvPr id="344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4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8FD98B-2074-E143-8945-B125AB619398}" type="slidenum">
              <a:rPr lang="en-US"/>
              <a:pPr>
                <a:defRPr/>
              </a:pPr>
              <a:t>60</a:t>
            </a:fld>
            <a:endParaRPr lang="en-US"/>
          </a:p>
        </p:txBody>
      </p:sp>
      <p:sp>
        <p:nvSpPr>
          <p:cNvPr id="348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5CFA21-E330-874E-B128-D4C1105A9227}" type="slidenum">
              <a:rPr lang="en-US"/>
              <a:pPr>
                <a:defRPr/>
              </a:pPr>
              <a:t>61</a:t>
            </a:fld>
            <a:endParaRPr lang="en-US"/>
          </a:p>
        </p:txBody>
      </p:sp>
      <p:sp>
        <p:nvSpPr>
          <p:cNvPr id="349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9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4DCFA6-5AB7-E14A-B6AD-535089B05A92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254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90D107-2943-F346-8BF6-6054DCC4A53D}" type="slidenum">
              <a:rPr lang="en-US"/>
              <a:pPr>
                <a:defRPr/>
              </a:pPr>
              <a:t>62</a:t>
            </a:fld>
            <a:endParaRPr lang="en-US"/>
          </a:p>
        </p:txBody>
      </p:sp>
      <p:sp>
        <p:nvSpPr>
          <p:cNvPr id="2088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93CBBD-A697-1048-93BA-2457F40D9009}" type="slidenum">
              <a:rPr lang="en-US"/>
              <a:pPr>
                <a:defRPr/>
              </a:pPr>
              <a:t>63</a:t>
            </a:fld>
            <a:endParaRPr lang="en-US"/>
          </a:p>
        </p:txBody>
      </p:sp>
      <p:sp>
        <p:nvSpPr>
          <p:cNvPr id="295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5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4590B06-6E7C-C846-932C-52E5AA4C07AB}" type="slidenum">
              <a:rPr lang="en-US"/>
              <a:pPr>
                <a:defRPr/>
              </a:pPr>
              <a:t>64</a:t>
            </a:fld>
            <a:endParaRPr lang="en-US"/>
          </a:p>
        </p:txBody>
      </p:sp>
      <p:sp>
        <p:nvSpPr>
          <p:cNvPr id="3655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55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C6EB7B9-16D3-434A-88EF-F28A92E40E78}" type="slidenum">
              <a:rPr lang="en-US"/>
              <a:pPr>
                <a:defRPr/>
              </a:pPr>
              <a:t>65</a:t>
            </a:fld>
            <a:endParaRPr lang="en-US"/>
          </a:p>
        </p:txBody>
      </p:sp>
      <p:sp>
        <p:nvSpPr>
          <p:cNvPr id="3676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76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5BED70-0EA7-B247-8893-600F11558FCB}" type="slidenum">
              <a:rPr lang="en-US"/>
              <a:pPr>
                <a:defRPr/>
              </a:pPr>
              <a:t>66</a:t>
            </a:fld>
            <a:endParaRPr lang="en-US"/>
          </a:p>
        </p:txBody>
      </p:sp>
      <p:sp>
        <p:nvSpPr>
          <p:cNvPr id="3635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35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D30C02-F9ED-3543-972D-C3044E9D8B1E}" type="slidenum">
              <a:rPr lang="en-US"/>
              <a:pPr>
                <a:defRPr/>
              </a:pPr>
              <a:t>67</a:t>
            </a:fld>
            <a:endParaRPr lang="en-US"/>
          </a:p>
        </p:txBody>
      </p:sp>
      <p:sp>
        <p:nvSpPr>
          <p:cNvPr id="3696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96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BAFD64-3228-C546-AAA5-33263E9AD21E}" type="slidenum">
              <a:rPr lang="en-US"/>
              <a:pPr>
                <a:defRPr/>
              </a:pPr>
              <a:t>68</a:t>
            </a:fld>
            <a:endParaRPr lang="en-US"/>
          </a:p>
        </p:txBody>
      </p:sp>
      <p:sp>
        <p:nvSpPr>
          <p:cNvPr id="314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4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49A6D87-9B4C-8846-859C-F72715CA4C21}" type="slidenum">
              <a:rPr lang="en-US"/>
              <a:pPr>
                <a:defRPr/>
              </a:pPr>
              <a:t>69</a:t>
            </a:fld>
            <a:endParaRPr lang="en-US"/>
          </a:p>
        </p:txBody>
      </p:sp>
      <p:sp>
        <p:nvSpPr>
          <p:cNvPr id="316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6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D11258-CE1B-1841-8EE4-9BDEF976D70A}" type="slidenum">
              <a:rPr lang="en-US"/>
              <a:pPr>
                <a:defRPr/>
              </a:pPr>
              <a:t>70</a:t>
            </a:fld>
            <a:endParaRPr lang="en-US"/>
          </a:p>
        </p:txBody>
      </p:sp>
      <p:sp>
        <p:nvSpPr>
          <p:cNvPr id="318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8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4721CC1-1B04-C643-ABC5-F9C6732CA392}" type="slidenum">
              <a:rPr lang="en-US"/>
              <a:pPr>
                <a:defRPr/>
              </a:pPr>
              <a:t>71</a:t>
            </a:fld>
            <a:endParaRPr lang="en-US"/>
          </a:p>
        </p:txBody>
      </p:sp>
      <p:sp>
        <p:nvSpPr>
          <p:cNvPr id="320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0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971AB1-FC0A-4845-8B92-1FDD97CF1275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256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629EFB-18D3-9147-ACFB-A3B0794ECE25}" type="slidenum">
              <a:rPr lang="en-US"/>
              <a:pPr>
                <a:defRPr/>
              </a:pPr>
              <a:t>72</a:t>
            </a:fld>
            <a:endParaRPr lang="en-US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17E068-3743-FD41-83CE-F8B8423286CD}" type="slidenum">
              <a:rPr lang="en-US"/>
              <a:pPr>
                <a:defRPr/>
              </a:pPr>
              <a:t>73</a:t>
            </a:fld>
            <a:endParaRPr lang="en-US"/>
          </a:p>
        </p:txBody>
      </p:sp>
      <p:sp>
        <p:nvSpPr>
          <p:cNvPr id="286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6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018588-06A7-384A-9884-87984F26FDA0}" type="slidenum">
              <a:rPr lang="en-US"/>
              <a:pPr>
                <a:defRPr/>
              </a:pPr>
              <a:t>74</a:t>
            </a:fld>
            <a:endParaRPr lang="en-US"/>
          </a:p>
        </p:txBody>
      </p:sp>
      <p:sp>
        <p:nvSpPr>
          <p:cNvPr id="287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7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E5E992-DC7F-6F43-81AF-6CA1B11C85DB}" type="slidenum">
              <a:rPr lang="en-US"/>
              <a:pPr>
                <a:defRPr/>
              </a:pPr>
              <a:t>75</a:t>
            </a:fld>
            <a:endParaRPr lang="en-US"/>
          </a:p>
        </p:txBody>
      </p:sp>
      <p:sp>
        <p:nvSpPr>
          <p:cNvPr id="288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8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94EC4A-5629-474A-BCC8-2C52C57898A3}" type="slidenum">
              <a:rPr lang="en-US"/>
              <a:pPr>
                <a:defRPr/>
              </a:pPr>
              <a:t>76</a:t>
            </a:fld>
            <a:endParaRPr lang="en-US"/>
          </a:p>
        </p:txBody>
      </p:sp>
      <p:sp>
        <p:nvSpPr>
          <p:cNvPr id="3123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23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183F21-DFB1-FC48-A1E7-4660FAC48738}" type="slidenum">
              <a:rPr lang="en-US"/>
              <a:pPr>
                <a:defRPr/>
              </a:pPr>
              <a:t>77</a:t>
            </a:fld>
            <a:endParaRPr lang="en-US"/>
          </a:p>
        </p:txBody>
      </p:sp>
      <p:sp>
        <p:nvSpPr>
          <p:cNvPr id="35328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328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69A300-A620-1B4D-A5AF-3369EBD2598C}" type="slidenum">
              <a:rPr lang="en-US"/>
              <a:pPr>
                <a:defRPr/>
              </a:pPr>
              <a:t>78</a:t>
            </a:fld>
            <a:endParaRPr lang="en-US"/>
          </a:p>
        </p:txBody>
      </p:sp>
      <p:sp>
        <p:nvSpPr>
          <p:cNvPr id="305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5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012A47F-1868-DD42-BF03-CAF74CFABDE7}" type="slidenum">
              <a:rPr lang="en-US"/>
              <a:pPr>
                <a:defRPr/>
              </a:pPr>
              <a:t>79</a:t>
            </a:fld>
            <a:endParaRPr lang="en-US"/>
          </a:p>
        </p:txBody>
      </p:sp>
      <p:sp>
        <p:nvSpPr>
          <p:cNvPr id="30413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413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A9F618-A39B-BB4C-8C0F-6826C4200A61}" type="slidenum">
              <a:rPr lang="en-US"/>
              <a:pPr>
                <a:defRPr/>
              </a:pPr>
              <a:t>80</a:t>
            </a:fld>
            <a:endParaRPr lang="en-US"/>
          </a:p>
        </p:txBody>
      </p:sp>
      <p:sp>
        <p:nvSpPr>
          <p:cNvPr id="359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9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05CCFF-8980-3649-90F8-017BAEF15331}" type="slidenum">
              <a:rPr lang="en-US"/>
              <a:pPr>
                <a:defRPr/>
              </a:pPr>
              <a:t>81</a:t>
            </a:fld>
            <a:endParaRPr lang="en-US"/>
          </a:p>
        </p:txBody>
      </p:sp>
      <p:sp>
        <p:nvSpPr>
          <p:cNvPr id="36147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147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C0C1CA-D1EB-1549-98D5-A5EAA6B86619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257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9F1CBD-2DF8-284E-B693-F8F48A052477}" type="slidenum">
              <a:rPr lang="en-US"/>
              <a:pPr>
                <a:defRPr/>
              </a:pPr>
              <a:t>82</a:t>
            </a:fld>
            <a:endParaRPr lang="en-US"/>
          </a:p>
        </p:txBody>
      </p:sp>
      <p:sp>
        <p:nvSpPr>
          <p:cNvPr id="290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78E626-7168-3348-BEA7-4609B05638E6}" type="slidenum">
              <a:rPr lang="en-US"/>
              <a:pPr>
                <a:defRPr/>
              </a:pPr>
              <a:t>83</a:t>
            </a:fld>
            <a:endParaRPr lang="en-US"/>
          </a:p>
        </p:txBody>
      </p:sp>
      <p:sp>
        <p:nvSpPr>
          <p:cNvPr id="293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3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7FA7E13-6996-444C-886A-6D935B692045}" type="slidenum">
              <a:rPr lang="en-US"/>
              <a:pPr>
                <a:defRPr/>
              </a:pPr>
              <a:t>84</a:t>
            </a:fld>
            <a:endParaRPr lang="en-US"/>
          </a:p>
        </p:txBody>
      </p:sp>
      <p:sp>
        <p:nvSpPr>
          <p:cNvPr id="355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5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A8A2863-11D2-AC4E-87AF-EC98697DA0DD}" type="slidenum">
              <a:rPr lang="en-US"/>
              <a:pPr>
                <a:defRPr/>
              </a:pPr>
              <a:t>85</a:t>
            </a:fld>
            <a:endParaRPr lang="en-US"/>
          </a:p>
        </p:txBody>
      </p:sp>
      <p:sp>
        <p:nvSpPr>
          <p:cNvPr id="357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7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37346B2-66AA-8848-8240-A5D0EF21873A}" type="slidenum">
              <a:rPr lang="en-US"/>
              <a:pPr>
                <a:defRPr/>
              </a:pPr>
              <a:t>86</a:t>
            </a:fld>
            <a:endParaRPr lang="en-US"/>
          </a:p>
        </p:txBody>
      </p:sp>
      <p:sp>
        <p:nvSpPr>
          <p:cNvPr id="3717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717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0C2714B-A6DC-6A4A-A643-4196A0117D21}" type="slidenum">
              <a:rPr lang="en-US"/>
              <a:pPr>
                <a:defRPr/>
              </a:pPr>
              <a:t>87</a:t>
            </a:fld>
            <a:endParaRPr lang="en-US"/>
          </a:p>
        </p:txBody>
      </p:sp>
      <p:sp>
        <p:nvSpPr>
          <p:cNvPr id="297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7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37346B2-66AA-8848-8240-A5D0EF21873A}" type="slidenum">
              <a:rPr lang="en-US"/>
              <a:pPr>
                <a:defRPr/>
              </a:pPr>
              <a:t>88</a:t>
            </a:fld>
            <a:endParaRPr lang="en-US"/>
          </a:p>
        </p:txBody>
      </p:sp>
      <p:sp>
        <p:nvSpPr>
          <p:cNvPr id="3717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717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56E2DF-B667-F64B-9ADA-48904AFAD152}" type="slidenum">
              <a:rPr lang="en-US"/>
              <a:pPr>
                <a:defRPr/>
              </a:pPr>
              <a:t>89</a:t>
            </a:fld>
            <a:endParaRPr lang="en-US"/>
          </a:p>
        </p:txBody>
      </p:sp>
      <p:sp>
        <p:nvSpPr>
          <p:cNvPr id="285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5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07B57D4-AEB3-BA4E-BBE5-B684B26BD3FA}" type="slidenum">
              <a:rPr lang="en-US"/>
              <a:pPr>
                <a:defRPr/>
              </a:pPr>
              <a:t>90</a:t>
            </a:fld>
            <a:endParaRPr lang="en-US"/>
          </a:p>
        </p:txBody>
      </p:sp>
      <p:sp>
        <p:nvSpPr>
          <p:cNvPr id="303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3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A6528F-A5DE-7F44-9DD9-8D29C5357D93}" type="slidenum">
              <a:rPr lang="en-US"/>
              <a:pPr>
                <a:defRPr/>
              </a:pPr>
              <a:t>91</a:t>
            </a:fld>
            <a:endParaRPr lang="en-US"/>
          </a:p>
        </p:txBody>
      </p:sp>
      <p:sp>
        <p:nvSpPr>
          <p:cNvPr id="3737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737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47CE446-9F87-504D-A961-6EC25CAD4244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258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8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7A88529-C456-7043-A249-720DA4F40C53}" type="slidenum">
              <a:rPr lang="en-US"/>
              <a:pPr>
                <a:defRPr/>
              </a:pPr>
              <a:t>92</a:t>
            </a:fld>
            <a:endParaRPr lang="en-US"/>
          </a:p>
        </p:txBody>
      </p:sp>
      <p:sp>
        <p:nvSpPr>
          <p:cNvPr id="3758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758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99CD14-885F-B440-8056-BB26D5DC8143}" type="slidenum">
              <a:rPr lang="en-US"/>
              <a:pPr>
                <a:defRPr/>
              </a:pPr>
              <a:t>93</a:t>
            </a:fld>
            <a:endParaRPr lang="en-US"/>
          </a:p>
        </p:txBody>
      </p:sp>
      <p:sp>
        <p:nvSpPr>
          <p:cNvPr id="3778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778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CEE009B-EA20-A244-AE94-253621BE8FB8}" type="slidenum">
              <a:rPr lang="en-US"/>
              <a:pPr>
                <a:defRPr/>
              </a:pPr>
              <a:t>94</a:t>
            </a:fld>
            <a:endParaRPr lang="en-US"/>
          </a:p>
        </p:txBody>
      </p:sp>
      <p:sp>
        <p:nvSpPr>
          <p:cNvPr id="3819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19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709CA5-9896-194B-81CA-27DF071DD230}" type="slidenum">
              <a:rPr lang="en-US"/>
              <a:pPr>
                <a:defRPr/>
              </a:pPr>
              <a:t>95</a:t>
            </a:fld>
            <a:endParaRPr lang="en-US"/>
          </a:p>
        </p:txBody>
      </p:sp>
      <p:sp>
        <p:nvSpPr>
          <p:cNvPr id="3840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3271E4-0118-894D-812D-68B7B740D464}" type="slidenum">
              <a:rPr lang="en-US"/>
              <a:pPr>
                <a:defRPr/>
              </a:pPr>
              <a:t>96</a:t>
            </a:fld>
            <a:endParaRPr lang="en-US"/>
          </a:p>
        </p:txBody>
      </p:sp>
      <p:sp>
        <p:nvSpPr>
          <p:cNvPr id="3799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799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E31AC-C397-3D48-B92C-E8D57FA03B2B}" type="slidenum">
              <a:rPr lang="en-US"/>
              <a:pPr>
                <a:defRPr/>
              </a:pPr>
              <a:t>97</a:t>
            </a:fld>
            <a:endParaRPr lang="en-US"/>
          </a:p>
        </p:txBody>
      </p:sp>
      <p:sp>
        <p:nvSpPr>
          <p:cNvPr id="3512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12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6BEF08-ECB7-A346-8855-89481DEF739E}" type="slidenum">
              <a:rPr lang="en-US"/>
              <a:pPr>
                <a:defRPr/>
              </a:pPr>
              <a:t>98</a:t>
            </a:fld>
            <a:endParaRPr lang="en-US"/>
          </a:p>
        </p:txBody>
      </p:sp>
      <p:sp>
        <p:nvSpPr>
          <p:cNvPr id="336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6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AF2CE8-3DE0-7A42-9533-471F352347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033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98AB45-5807-3E4A-AA93-C58568740A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179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2DF3A9-D042-A945-8E82-4F136ECD5E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380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EB9C4-28B9-284E-9740-1352D572AB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666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AB55BD-EE09-9949-B047-5A9F4E438D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396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565946-1198-E245-99AB-A7F30C74BD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661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D62C0-532C-B94A-A3AC-2117C4061D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874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A7BF37-E5F9-754D-8217-4A691C971B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358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CFB6CE-7682-6641-ABDE-9B1C4AE5E2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633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E1676D-720A-CF46-8DC4-991A326325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407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E78AAD-844D-ED48-9395-D87ED1BBED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827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>
                <a:gamma/>
                <a:shade val="46275"/>
                <a:invGamma/>
              </a:schemeClr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et modifiez le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5F355872-4764-FA41-92C8-1D0C310F75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13.png"/><Relationship Id="rId5" Type="http://schemas.openxmlformats.org/officeDocument/2006/relationships/image" Target="../media/image31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16.png"/><Relationship Id="rId8" Type="http://schemas.openxmlformats.org/officeDocument/2006/relationships/image" Target="../media/image36.png"/><Relationship Id="rId9" Type="http://schemas.openxmlformats.org/officeDocument/2006/relationships/image" Target="../media/image37.png"/><Relationship Id="rId10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8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1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7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7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4" Type="http://schemas.openxmlformats.org/officeDocument/2006/relationships/image" Target="../media/image73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51.xml"/><Relationship Id="rId5" Type="http://schemas.openxmlformats.org/officeDocument/2006/relationships/image" Target="../media/image77.png"/><Relationship Id="rId1" Type="http://schemas.microsoft.com/office/2007/relationships/media" Target="file://localhost/Applications/MAMP/htdocs/Fixed%20Cytometry&amp;Confocal/Fixed%20Cytometry&amp;Confocal/web-content/Cours/Homogenous%20distribution%20of%20DCs%20and%20rapid%20T%20cell%20migration%20in%20LNs%20late%20after%20LN%20entry.mov" TargetMode="External"/><Relationship Id="rId2" Type="http://schemas.openxmlformats.org/officeDocument/2006/relationships/video" Target="file://localhost/Applications/MAMP/htdocs/Fixed%20Cytometry&amp;Confocal/Fixed%20Cytometry&amp;Confocal/web-content/Cours/Homogenous%20distribution%20of%20DCs%20and%20rapid%20T%20cell%20migration%20in%20LNs%20late%20after%20LN%20entry.mov" TargetMode="Externa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40.png"/><Relationship Id="rId5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8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8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4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13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13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13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92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13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94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39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5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5" Type="http://schemas.openxmlformats.org/officeDocument/2006/relationships/image" Target="../media/image97.png"/><Relationship Id="rId6" Type="http://schemas.openxmlformats.org/officeDocument/2006/relationships/image" Target="../media/image98.png"/><Relationship Id="rId7" Type="http://schemas.openxmlformats.org/officeDocument/2006/relationships/image" Target="../media/image99.png"/><Relationship Id="rId8" Type="http://schemas.openxmlformats.org/officeDocument/2006/relationships/image" Target="../media/image100.png"/><Relationship Id="rId9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8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103.png"/><Relationship Id="rId5" Type="http://schemas.openxmlformats.org/officeDocument/2006/relationships/image" Target="../media/image104.png"/><Relationship Id="rId6" Type="http://schemas.openxmlformats.org/officeDocument/2006/relationships/image" Target="../media/image105.png"/><Relationship Id="rId7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9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54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107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108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109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5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6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1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111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9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40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72.jpeg"/><Relationship Id="rId5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3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4" Type="http://schemas.openxmlformats.org/officeDocument/2006/relationships/image" Target="../media/image40.png"/><Relationship Id="rId5" Type="http://schemas.openxmlformats.org/officeDocument/2006/relationships/image" Target="../media/image116.png"/><Relationship Id="rId6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4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5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61" descr="Diapos bckg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49213"/>
            <a:ext cx="9182100" cy="6956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446" name="Rectangle 134"/>
          <p:cNvSpPr>
            <a:spLocks noChangeArrowheads="1"/>
          </p:cNvSpPr>
          <p:nvPr/>
        </p:nvSpPr>
        <p:spPr bwMode="auto">
          <a:xfrm>
            <a:off x="1685925" y="1433513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141466" name="Rectangle 154"/>
          <p:cNvSpPr>
            <a:spLocks noChangeArrowheads="1"/>
          </p:cNvSpPr>
          <p:nvPr/>
        </p:nvSpPr>
        <p:spPr bwMode="auto">
          <a:xfrm>
            <a:off x="1828800" y="4114800"/>
            <a:ext cx="9064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>
                <a:solidFill>
                  <a:srgbClr val="FFFF00"/>
                </a:solidFill>
                <a:latin typeface="Apple Chancery" charset="0"/>
                <a:cs typeface="+mn-cs"/>
              </a:rPr>
              <a:t>1680</a:t>
            </a:r>
          </a:p>
        </p:txBody>
      </p:sp>
      <p:sp>
        <p:nvSpPr>
          <p:cNvPr id="141467" name="Rectangle 155"/>
          <p:cNvSpPr>
            <a:spLocks noChangeArrowheads="1"/>
          </p:cNvSpPr>
          <p:nvPr/>
        </p:nvSpPr>
        <p:spPr bwMode="auto">
          <a:xfrm>
            <a:off x="3886200" y="3125788"/>
            <a:ext cx="908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>
                <a:solidFill>
                  <a:srgbClr val="FFFF00"/>
                </a:solidFill>
                <a:latin typeface="Desdemona" charset="0"/>
                <a:cs typeface="+mn-cs"/>
              </a:rPr>
              <a:t>1930</a:t>
            </a:r>
          </a:p>
        </p:txBody>
      </p:sp>
      <p:sp>
        <p:nvSpPr>
          <p:cNvPr id="141468" name="Rectangle 156"/>
          <p:cNvSpPr>
            <a:spLocks noChangeArrowheads="1"/>
          </p:cNvSpPr>
          <p:nvPr/>
        </p:nvSpPr>
        <p:spPr bwMode="auto">
          <a:xfrm>
            <a:off x="7086600" y="2590800"/>
            <a:ext cx="1173163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500" b="1">
                <a:solidFill>
                  <a:srgbClr val="FFFF00"/>
                </a:solidFill>
                <a:latin typeface="New York" charset="0"/>
                <a:cs typeface="+mn-cs"/>
              </a:rPr>
              <a:t>1960</a:t>
            </a:r>
            <a:endParaRPr lang="en-US" sz="3200" b="1">
              <a:solidFill>
                <a:srgbClr val="FFFF00"/>
              </a:solidFill>
              <a:latin typeface="Andale Mono" charset="0"/>
              <a:cs typeface="+mn-cs"/>
            </a:endParaRPr>
          </a:p>
        </p:txBody>
      </p:sp>
      <p:sp>
        <p:nvSpPr>
          <p:cNvPr id="141465" name="Rectangle 153"/>
          <p:cNvSpPr>
            <a:spLocks noChangeArrowheads="1"/>
          </p:cNvSpPr>
          <p:nvPr/>
        </p:nvSpPr>
        <p:spPr bwMode="auto">
          <a:xfrm>
            <a:off x="3429000" y="5540375"/>
            <a:ext cx="863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i="1">
                <a:solidFill>
                  <a:srgbClr val="FFFF00"/>
                </a:solidFill>
                <a:latin typeface="Edwardian Script ITC" charset="0"/>
                <a:cs typeface="+mn-cs"/>
              </a:rPr>
              <a:t>1515</a:t>
            </a:r>
            <a:endParaRPr lang="en-US" sz="2800" b="1" i="1">
              <a:solidFill>
                <a:srgbClr val="FFFF00"/>
              </a:solidFill>
              <a:latin typeface="Edwardian Script ITC" charset="0"/>
              <a:cs typeface="+mn-cs"/>
            </a:endParaRPr>
          </a:p>
        </p:txBody>
      </p:sp>
      <p:sp>
        <p:nvSpPr>
          <p:cNvPr id="141469" name="Rectangle 157"/>
          <p:cNvSpPr>
            <a:spLocks noChangeArrowheads="1"/>
          </p:cNvSpPr>
          <p:nvPr/>
        </p:nvSpPr>
        <p:spPr bwMode="auto">
          <a:xfrm>
            <a:off x="4724400" y="4114800"/>
            <a:ext cx="38084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i="1">
                <a:solidFill>
                  <a:srgbClr val="FFFF00"/>
                </a:solidFill>
                <a:latin typeface="Georgia" charset="0"/>
                <a:cs typeface="+mn-cs"/>
              </a:rPr>
              <a:t>Optical Microscopy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8" name="Line 4"/>
          <p:cNvSpPr>
            <a:spLocks noChangeShapeType="1"/>
          </p:cNvSpPr>
          <p:nvPr/>
        </p:nvSpPr>
        <p:spPr bwMode="auto">
          <a:xfrm>
            <a:off x="0" y="1762125"/>
            <a:ext cx="4267200" cy="0"/>
          </a:xfrm>
          <a:prstGeom prst="line">
            <a:avLst/>
          </a:prstGeom>
          <a:noFill/>
          <a:ln w="12700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669" name="Line 5"/>
          <p:cNvSpPr>
            <a:spLocks noChangeShapeType="1"/>
          </p:cNvSpPr>
          <p:nvPr/>
        </p:nvSpPr>
        <p:spPr bwMode="auto">
          <a:xfrm>
            <a:off x="0" y="2120900"/>
            <a:ext cx="4267200" cy="0"/>
          </a:xfrm>
          <a:prstGeom prst="line">
            <a:avLst/>
          </a:prstGeom>
          <a:noFill/>
          <a:ln w="12700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670" name="Line 6"/>
          <p:cNvSpPr>
            <a:spLocks noChangeShapeType="1"/>
          </p:cNvSpPr>
          <p:nvPr/>
        </p:nvSpPr>
        <p:spPr bwMode="auto">
          <a:xfrm>
            <a:off x="0" y="2478088"/>
            <a:ext cx="4267200" cy="0"/>
          </a:xfrm>
          <a:prstGeom prst="line">
            <a:avLst/>
          </a:prstGeom>
          <a:noFill/>
          <a:ln w="12700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671" name="Line 7"/>
          <p:cNvSpPr>
            <a:spLocks noChangeShapeType="1"/>
          </p:cNvSpPr>
          <p:nvPr/>
        </p:nvSpPr>
        <p:spPr bwMode="auto">
          <a:xfrm>
            <a:off x="0" y="2836863"/>
            <a:ext cx="4267200" cy="0"/>
          </a:xfrm>
          <a:prstGeom prst="line">
            <a:avLst/>
          </a:prstGeom>
          <a:noFill/>
          <a:ln w="12700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675" name="Line 11"/>
          <p:cNvSpPr>
            <a:spLocks noChangeShapeType="1"/>
          </p:cNvSpPr>
          <p:nvPr/>
        </p:nvSpPr>
        <p:spPr bwMode="auto">
          <a:xfrm>
            <a:off x="0" y="4268788"/>
            <a:ext cx="4267200" cy="0"/>
          </a:xfrm>
          <a:prstGeom prst="line">
            <a:avLst/>
          </a:prstGeom>
          <a:noFill/>
          <a:ln w="12700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676" name="Line 12"/>
          <p:cNvSpPr>
            <a:spLocks noChangeShapeType="1"/>
          </p:cNvSpPr>
          <p:nvPr/>
        </p:nvSpPr>
        <p:spPr bwMode="auto">
          <a:xfrm>
            <a:off x="0" y="4627563"/>
            <a:ext cx="4267200" cy="0"/>
          </a:xfrm>
          <a:prstGeom prst="line">
            <a:avLst/>
          </a:prstGeom>
          <a:noFill/>
          <a:ln w="12700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677" name="Line 13"/>
          <p:cNvSpPr>
            <a:spLocks noChangeShapeType="1"/>
          </p:cNvSpPr>
          <p:nvPr/>
        </p:nvSpPr>
        <p:spPr bwMode="auto">
          <a:xfrm>
            <a:off x="0" y="4984750"/>
            <a:ext cx="4267200" cy="0"/>
          </a:xfrm>
          <a:prstGeom prst="line">
            <a:avLst/>
          </a:prstGeom>
          <a:noFill/>
          <a:ln w="12700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678" name="Line 14"/>
          <p:cNvSpPr>
            <a:spLocks noChangeShapeType="1"/>
          </p:cNvSpPr>
          <p:nvPr/>
        </p:nvSpPr>
        <p:spPr bwMode="auto">
          <a:xfrm>
            <a:off x="0" y="5343525"/>
            <a:ext cx="4267200" cy="0"/>
          </a:xfrm>
          <a:prstGeom prst="line">
            <a:avLst/>
          </a:prstGeom>
          <a:noFill/>
          <a:ln w="12700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33801" name="Group 29"/>
          <p:cNvGrpSpPr>
            <a:grpSpLocks/>
          </p:cNvGrpSpPr>
          <p:nvPr/>
        </p:nvGrpSpPr>
        <p:grpSpPr bwMode="auto">
          <a:xfrm>
            <a:off x="4343400" y="1752600"/>
            <a:ext cx="3581400" cy="3590925"/>
            <a:chOff x="2736" y="1110"/>
            <a:chExt cx="2690" cy="2256"/>
          </a:xfrm>
        </p:grpSpPr>
        <p:sp>
          <p:nvSpPr>
            <p:cNvPr id="241680" name="Line 16"/>
            <p:cNvSpPr>
              <a:spLocks noChangeShapeType="1"/>
            </p:cNvSpPr>
            <p:nvPr/>
          </p:nvSpPr>
          <p:spPr bwMode="auto">
            <a:xfrm>
              <a:off x="2736" y="1110"/>
              <a:ext cx="2690" cy="1329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1686" name="Line 22"/>
            <p:cNvSpPr>
              <a:spLocks noChangeShapeType="1"/>
            </p:cNvSpPr>
            <p:nvPr/>
          </p:nvSpPr>
          <p:spPr bwMode="auto">
            <a:xfrm flipV="1">
              <a:off x="2736" y="2037"/>
              <a:ext cx="2690" cy="1329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33802" name="Group 30"/>
          <p:cNvGrpSpPr>
            <a:grpSpLocks/>
          </p:cNvGrpSpPr>
          <p:nvPr/>
        </p:nvGrpSpPr>
        <p:grpSpPr bwMode="auto">
          <a:xfrm>
            <a:off x="4343400" y="2133600"/>
            <a:ext cx="3962400" cy="2852738"/>
            <a:chOff x="2736" y="1335"/>
            <a:chExt cx="2832" cy="1806"/>
          </a:xfrm>
        </p:grpSpPr>
        <p:sp>
          <p:nvSpPr>
            <p:cNvPr id="241681" name="Line 17"/>
            <p:cNvSpPr>
              <a:spLocks noChangeShapeType="1"/>
            </p:cNvSpPr>
            <p:nvPr/>
          </p:nvSpPr>
          <p:spPr bwMode="auto">
            <a:xfrm>
              <a:off x="2736" y="1335"/>
              <a:ext cx="2832" cy="1103"/>
            </a:xfrm>
            <a:prstGeom prst="line">
              <a:avLst/>
            </a:prstGeom>
            <a:noFill/>
            <a:ln w="12700">
              <a:solidFill>
                <a:srgbClr val="00FF00">
                  <a:alpha val="41000"/>
                </a:srgbClr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1687" name="Line 23"/>
            <p:cNvSpPr>
              <a:spLocks noChangeShapeType="1"/>
            </p:cNvSpPr>
            <p:nvPr/>
          </p:nvSpPr>
          <p:spPr bwMode="auto">
            <a:xfrm flipV="1">
              <a:off x="2736" y="2038"/>
              <a:ext cx="2832" cy="1103"/>
            </a:xfrm>
            <a:prstGeom prst="line">
              <a:avLst/>
            </a:prstGeom>
            <a:noFill/>
            <a:ln w="12700">
              <a:solidFill>
                <a:srgbClr val="00FF00">
                  <a:alpha val="41000"/>
                </a:srgbClr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33803" name="Group 31"/>
          <p:cNvGrpSpPr>
            <a:grpSpLocks/>
          </p:cNvGrpSpPr>
          <p:nvPr/>
        </p:nvGrpSpPr>
        <p:grpSpPr bwMode="auto">
          <a:xfrm>
            <a:off x="4343400" y="2835275"/>
            <a:ext cx="4495800" cy="1435100"/>
            <a:chOff x="2736" y="1786"/>
            <a:chExt cx="2832" cy="904"/>
          </a:xfrm>
        </p:grpSpPr>
        <p:sp>
          <p:nvSpPr>
            <p:cNvPr id="241683" name="Line 19"/>
            <p:cNvSpPr>
              <a:spLocks noChangeShapeType="1"/>
            </p:cNvSpPr>
            <p:nvPr/>
          </p:nvSpPr>
          <p:spPr bwMode="auto">
            <a:xfrm>
              <a:off x="2736" y="1786"/>
              <a:ext cx="2832" cy="573"/>
            </a:xfrm>
            <a:prstGeom prst="line">
              <a:avLst/>
            </a:prstGeom>
            <a:noFill/>
            <a:ln w="12700" cap="rnd">
              <a:solidFill>
                <a:srgbClr val="00FF0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1689" name="Line 25"/>
            <p:cNvSpPr>
              <a:spLocks noChangeShapeType="1"/>
            </p:cNvSpPr>
            <p:nvPr/>
          </p:nvSpPr>
          <p:spPr bwMode="auto">
            <a:xfrm flipV="1">
              <a:off x="2736" y="2118"/>
              <a:ext cx="2832" cy="572"/>
            </a:xfrm>
            <a:prstGeom prst="line">
              <a:avLst/>
            </a:prstGeom>
            <a:noFill/>
            <a:ln w="12700" cap="rnd">
              <a:solidFill>
                <a:srgbClr val="00FF0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pic>
        <p:nvPicPr>
          <p:cNvPr id="33804" name="Picture 28" descr="convexlens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524000"/>
            <a:ext cx="6858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1699" name="Rectangle 35"/>
          <p:cNvSpPr>
            <a:spLocks noChangeArrowheads="1"/>
          </p:cNvSpPr>
          <p:nvPr/>
        </p:nvSpPr>
        <p:spPr bwMode="auto">
          <a:xfrm>
            <a:off x="5257800" y="5149850"/>
            <a:ext cx="3505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800" i="1">
                <a:solidFill>
                  <a:srgbClr val="FFFF00"/>
                </a:solidFill>
                <a:latin typeface="Geneva" charset="0"/>
                <a:cs typeface="+mn-cs"/>
              </a:rPr>
              <a:t>Aberrations are related to the spherical nature of the lens</a:t>
            </a:r>
            <a:endParaRPr lang="en-US" sz="1800" i="1">
              <a:solidFill>
                <a:srgbClr val="FFFF00"/>
              </a:solidFill>
              <a:latin typeface="Geneva" charset="0"/>
              <a:cs typeface="+mn-cs"/>
            </a:endParaRPr>
          </a:p>
        </p:txBody>
      </p:sp>
      <p:sp>
        <p:nvSpPr>
          <p:cNvPr id="241701" name="Rectangle 37"/>
          <p:cNvSpPr>
            <a:spLocks noChangeArrowheads="1"/>
          </p:cNvSpPr>
          <p:nvPr/>
        </p:nvSpPr>
        <p:spPr bwMode="auto">
          <a:xfrm>
            <a:off x="533400" y="0"/>
            <a:ext cx="7848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2800" b="1" i="1">
                <a:solidFill>
                  <a:srgbClr val="FFFF00"/>
                </a:solidFill>
                <a:latin typeface="Georgia" charset="0"/>
                <a:cs typeface="+mn-cs"/>
              </a:rPr>
              <a:t>Geometrical or Spherical aberrations</a:t>
            </a:r>
            <a:endParaRPr lang="en-US" sz="2800" b="1" i="1">
              <a:solidFill>
                <a:srgbClr val="FFFF00"/>
              </a:solidFill>
              <a:latin typeface="Georgia" charset="0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4" name="Rectangle 6"/>
          <p:cNvSpPr>
            <a:spLocks noChangeArrowheads="1"/>
          </p:cNvSpPr>
          <p:nvPr/>
        </p:nvSpPr>
        <p:spPr bwMode="auto">
          <a:xfrm>
            <a:off x="533400" y="0"/>
            <a:ext cx="7848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>
                <a:solidFill>
                  <a:srgbClr val="FFFF00"/>
                </a:solidFill>
                <a:latin typeface="Georgia" charset="0"/>
                <a:cs typeface="+mn-cs"/>
              </a:rPr>
              <a:t>Objectives</a:t>
            </a:r>
            <a:endParaRPr lang="en-US" sz="2400">
              <a:solidFill>
                <a:srgbClr val="1A1A1A"/>
              </a:solidFill>
              <a:latin typeface="ArialMT" charset="0"/>
              <a:cs typeface="+mn-cs"/>
            </a:endParaRPr>
          </a:p>
        </p:txBody>
      </p:sp>
      <p:grpSp>
        <p:nvGrpSpPr>
          <p:cNvPr id="35842" name="Group 35"/>
          <p:cNvGrpSpPr>
            <a:grpSpLocks/>
          </p:cNvGrpSpPr>
          <p:nvPr/>
        </p:nvGrpSpPr>
        <p:grpSpPr bwMode="auto">
          <a:xfrm>
            <a:off x="1117600" y="1385888"/>
            <a:ext cx="7645400" cy="4633912"/>
            <a:chOff x="704" y="873"/>
            <a:chExt cx="4816" cy="2919"/>
          </a:xfrm>
        </p:grpSpPr>
        <p:grpSp>
          <p:nvGrpSpPr>
            <p:cNvPr id="35845" name="Group 33"/>
            <p:cNvGrpSpPr>
              <a:grpSpLocks/>
            </p:cNvGrpSpPr>
            <p:nvPr/>
          </p:nvGrpSpPr>
          <p:grpSpPr bwMode="auto">
            <a:xfrm>
              <a:off x="704" y="873"/>
              <a:ext cx="4816" cy="2919"/>
              <a:chOff x="704" y="873"/>
              <a:chExt cx="4816" cy="2919"/>
            </a:xfrm>
          </p:grpSpPr>
          <p:grpSp>
            <p:nvGrpSpPr>
              <p:cNvPr id="35858" name="Group 29"/>
              <p:cNvGrpSpPr>
                <a:grpSpLocks/>
              </p:cNvGrpSpPr>
              <p:nvPr/>
            </p:nvGrpSpPr>
            <p:grpSpPr bwMode="auto">
              <a:xfrm>
                <a:off x="2768" y="1401"/>
                <a:ext cx="2752" cy="2151"/>
                <a:chOff x="2784" y="1296"/>
                <a:chExt cx="2752" cy="2151"/>
              </a:xfrm>
            </p:grpSpPr>
            <p:pic>
              <p:nvPicPr>
                <p:cNvPr id="35861" name="Picture 4" descr="Leeuwenhoek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84" y="1296"/>
                  <a:ext cx="2752" cy="14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47813" name="Rectangle 5"/>
                <p:cNvSpPr>
                  <a:spLocks noChangeArrowheads="1"/>
                </p:cNvSpPr>
                <p:nvPr/>
              </p:nvSpPr>
              <p:spPr bwMode="auto">
                <a:xfrm>
                  <a:off x="3264" y="3216"/>
                  <a:ext cx="1493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1800" i="1">
                      <a:solidFill>
                        <a:srgbClr val="FFFF00"/>
                      </a:solidFill>
                      <a:latin typeface="Geneva" charset="0"/>
                      <a:cs typeface="+mn-cs"/>
                    </a:rPr>
                    <a:t>Leeuwenhoek 1680</a:t>
                  </a:r>
                </a:p>
              </p:txBody>
            </p:sp>
          </p:grpSp>
          <p:pic>
            <p:nvPicPr>
              <p:cNvPr id="35859" name="Picture 20" descr="Objective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4" y="873"/>
                <a:ext cx="1696" cy="24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7816" name="Rectangle 8"/>
              <p:cNvSpPr>
                <a:spLocks noChangeArrowheads="1"/>
              </p:cNvSpPr>
              <p:nvPr/>
            </p:nvSpPr>
            <p:spPr bwMode="auto">
              <a:xfrm>
                <a:off x="878" y="3561"/>
                <a:ext cx="89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800" i="1">
                    <a:solidFill>
                      <a:srgbClr val="FFFF00"/>
                    </a:solidFill>
                    <a:latin typeface="Geneva" charset="0"/>
                    <a:cs typeface="+mn-cs"/>
                  </a:rPr>
                  <a:t>Zeiss 2000</a:t>
                </a:r>
              </a:p>
            </p:txBody>
          </p:sp>
        </p:grpSp>
        <p:grpSp>
          <p:nvGrpSpPr>
            <p:cNvPr id="35846" name="Group 34"/>
            <p:cNvGrpSpPr>
              <a:grpSpLocks/>
            </p:cNvGrpSpPr>
            <p:nvPr/>
          </p:nvGrpSpPr>
          <p:grpSpPr bwMode="auto">
            <a:xfrm>
              <a:off x="1040" y="1449"/>
              <a:ext cx="1342" cy="1824"/>
              <a:chOff x="1040" y="1449"/>
              <a:chExt cx="1342" cy="1824"/>
            </a:xfrm>
          </p:grpSpPr>
          <p:sp>
            <p:nvSpPr>
              <p:cNvPr id="247819" name="Rectangle 11"/>
              <p:cNvSpPr>
                <a:spLocks noChangeArrowheads="1"/>
              </p:cNvSpPr>
              <p:nvPr/>
            </p:nvSpPr>
            <p:spPr bwMode="auto">
              <a:xfrm>
                <a:off x="2048" y="1449"/>
                <a:ext cx="334" cy="2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80000"/>
                  </a:lnSpc>
                  <a:defRPr/>
                </a:pPr>
                <a:r>
                  <a:rPr lang="en-US" sz="1000" i="1">
                    <a:solidFill>
                      <a:srgbClr val="FFFF00"/>
                    </a:solidFill>
                    <a:cs typeface="+mn-cs"/>
                  </a:rPr>
                  <a:t>Lens</a:t>
                </a:r>
              </a:p>
              <a:p>
                <a:pPr algn="ctr">
                  <a:lnSpc>
                    <a:spcPct val="80000"/>
                  </a:lnSpc>
                  <a:defRPr/>
                </a:pPr>
                <a:r>
                  <a:rPr lang="en-US" sz="1000" i="1">
                    <a:solidFill>
                      <a:srgbClr val="FFFF00"/>
                    </a:solidFill>
                    <a:cs typeface="+mn-cs"/>
                  </a:rPr>
                  <a:t>Triplet</a:t>
                </a:r>
              </a:p>
              <a:p>
                <a:pPr algn="ctr">
                  <a:lnSpc>
                    <a:spcPct val="80000"/>
                  </a:lnSpc>
                  <a:defRPr/>
                </a:pPr>
                <a:r>
                  <a:rPr lang="en-US" sz="1000" i="1">
                    <a:solidFill>
                      <a:srgbClr val="FFFF00"/>
                    </a:solidFill>
                    <a:cs typeface="+mn-cs"/>
                  </a:rPr>
                  <a:t>Group</a:t>
                </a:r>
              </a:p>
            </p:txBody>
          </p:sp>
          <p:sp>
            <p:nvSpPr>
              <p:cNvPr id="247822" name="Rectangle 14"/>
              <p:cNvSpPr>
                <a:spLocks noChangeArrowheads="1"/>
              </p:cNvSpPr>
              <p:nvPr/>
            </p:nvSpPr>
            <p:spPr bwMode="auto">
              <a:xfrm>
                <a:off x="2048" y="1929"/>
                <a:ext cx="334" cy="2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80000"/>
                  </a:lnSpc>
                  <a:defRPr/>
                </a:pPr>
                <a:r>
                  <a:rPr lang="en-US" sz="1000" i="1">
                    <a:solidFill>
                      <a:srgbClr val="FFFF00"/>
                    </a:solidFill>
                    <a:cs typeface="+mn-cs"/>
                  </a:rPr>
                  <a:t>Lens</a:t>
                </a:r>
              </a:p>
              <a:p>
                <a:pPr algn="ctr">
                  <a:lnSpc>
                    <a:spcPct val="80000"/>
                  </a:lnSpc>
                  <a:defRPr/>
                </a:pPr>
                <a:r>
                  <a:rPr lang="en-US" sz="1000" i="1">
                    <a:solidFill>
                      <a:srgbClr val="FFFF00"/>
                    </a:solidFill>
                    <a:cs typeface="+mn-cs"/>
                  </a:rPr>
                  <a:t>Triplet</a:t>
                </a:r>
              </a:p>
              <a:p>
                <a:pPr algn="ctr">
                  <a:lnSpc>
                    <a:spcPct val="80000"/>
                  </a:lnSpc>
                  <a:defRPr/>
                </a:pPr>
                <a:r>
                  <a:rPr lang="en-US" sz="1000" i="1">
                    <a:solidFill>
                      <a:srgbClr val="FFFF00"/>
                    </a:solidFill>
                    <a:cs typeface="+mn-cs"/>
                  </a:rPr>
                  <a:t>Group</a:t>
                </a:r>
              </a:p>
            </p:txBody>
          </p:sp>
          <p:sp>
            <p:nvSpPr>
              <p:cNvPr id="247823" name="Rectangle 15"/>
              <p:cNvSpPr>
                <a:spLocks noChangeArrowheads="1"/>
              </p:cNvSpPr>
              <p:nvPr/>
            </p:nvSpPr>
            <p:spPr bwMode="auto">
              <a:xfrm>
                <a:off x="1952" y="2265"/>
                <a:ext cx="374" cy="2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80000"/>
                  </a:lnSpc>
                  <a:defRPr/>
                </a:pPr>
                <a:r>
                  <a:rPr lang="en-US" sz="1000" i="1">
                    <a:solidFill>
                      <a:srgbClr val="FFFF00"/>
                    </a:solidFill>
                    <a:cs typeface="+mn-cs"/>
                  </a:rPr>
                  <a:t>Lens</a:t>
                </a:r>
              </a:p>
              <a:p>
                <a:pPr algn="ctr">
                  <a:lnSpc>
                    <a:spcPct val="80000"/>
                  </a:lnSpc>
                  <a:defRPr/>
                </a:pPr>
                <a:r>
                  <a:rPr lang="en-US" sz="1000" i="1">
                    <a:solidFill>
                      <a:srgbClr val="FFFF00"/>
                    </a:solidFill>
                    <a:cs typeface="+mn-cs"/>
                  </a:rPr>
                  <a:t>Doublet</a:t>
                </a:r>
              </a:p>
              <a:p>
                <a:pPr algn="ctr">
                  <a:lnSpc>
                    <a:spcPct val="80000"/>
                  </a:lnSpc>
                  <a:defRPr/>
                </a:pPr>
                <a:r>
                  <a:rPr lang="en-US" sz="1000" i="1">
                    <a:solidFill>
                      <a:srgbClr val="FFFF00"/>
                    </a:solidFill>
                    <a:cs typeface="+mn-cs"/>
                  </a:rPr>
                  <a:t>Groups</a:t>
                </a:r>
              </a:p>
            </p:txBody>
          </p:sp>
          <p:sp>
            <p:nvSpPr>
              <p:cNvPr id="247824" name="Rectangle 16"/>
              <p:cNvSpPr>
                <a:spLocks noChangeArrowheads="1"/>
              </p:cNvSpPr>
              <p:nvPr/>
            </p:nvSpPr>
            <p:spPr bwMode="auto">
              <a:xfrm>
                <a:off x="1904" y="2649"/>
                <a:ext cx="405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80000"/>
                  </a:lnSpc>
                  <a:defRPr/>
                </a:pPr>
                <a:r>
                  <a:rPr lang="en-US" sz="1000" i="1">
                    <a:solidFill>
                      <a:srgbClr val="FFFF00"/>
                    </a:solidFill>
                    <a:cs typeface="+mn-cs"/>
                  </a:rPr>
                  <a:t>Miniscus</a:t>
                </a:r>
              </a:p>
              <a:p>
                <a:pPr algn="ctr">
                  <a:lnSpc>
                    <a:spcPct val="80000"/>
                  </a:lnSpc>
                  <a:defRPr/>
                </a:pPr>
                <a:r>
                  <a:rPr lang="en-US" sz="1000" i="1">
                    <a:solidFill>
                      <a:srgbClr val="FFFF00"/>
                    </a:solidFill>
                    <a:cs typeface="+mn-cs"/>
                  </a:rPr>
                  <a:t>Lens</a:t>
                </a:r>
              </a:p>
            </p:txBody>
          </p:sp>
          <p:sp>
            <p:nvSpPr>
              <p:cNvPr id="247826" name="Rectangle 18"/>
              <p:cNvSpPr>
                <a:spLocks noChangeArrowheads="1"/>
              </p:cNvSpPr>
              <p:nvPr/>
            </p:nvSpPr>
            <p:spPr bwMode="auto">
              <a:xfrm>
                <a:off x="1040" y="3061"/>
                <a:ext cx="587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80000"/>
                  </a:lnSpc>
                  <a:defRPr/>
                </a:pPr>
                <a:r>
                  <a:rPr lang="en-US" sz="1000" i="1">
                    <a:solidFill>
                      <a:srgbClr val="FFFF00"/>
                    </a:solidFill>
                    <a:cs typeface="+mn-cs"/>
                  </a:rPr>
                  <a:t>Hemispherical</a:t>
                </a:r>
              </a:p>
              <a:p>
                <a:pPr algn="ctr">
                  <a:lnSpc>
                    <a:spcPct val="80000"/>
                  </a:lnSpc>
                  <a:defRPr/>
                </a:pPr>
                <a:r>
                  <a:rPr lang="en-US" sz="1000" i="1">
                    <a:solidFill>
                      <a:srgbClr val="FFFF00"/>
                    </a:solidFill>
                    <a:cs typeface="+mn-cs"/>
                  </a:rPr>
                  <a:t>Front Lens</a:t>
                </a:r>
              </a:p>
            </p:txBody>
          </p:sp>
          <p:sp>
            <p:nvSpPr>
              <p:cNvPr id="247829" name="Line 21"/>
              <p:cNvSpPr>
                <a:spLocks noChangeShapeType="1"/>
              </p:cNvSpPr>
              <p:nvPr/>
            </p:nvSpPr>
            <p:spPr bwMode="auto">
              <a:xfrm>
                <a:off x="1472" y="1593"/>
                <a:ext cx="576" cy="0"/>
              </a:xfrm>
              <a:prstGeom prst="line">
                <a:avLst/>
              </a:prstGeom>
              <a:noFill/>
              <a:ln w="1905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47830" name="Line 22"/>
              <p:cNvSpPr>
                <a:spLocks noChangeShapeType="1"/>
              </p:cNvSpPr>
              <p:nvPr/>
            </p:nvSpPr>
            <p:spPr bwMode="auto">
              <a:xfrm>
                <a:off x="1472" y="2073"/>
                <a:ext cx="576" cy="0"/>
              </a:xfrm>
              <a:prstGeom prst="line">
                <a:avLst/>
              </a:prstGeom>
              <a:noFill/>
              <a:ln w="1905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47831" name="Line 23"/>
              <p:cNvSpPr>
                <a:spLocks noChangeShapeType="1"/>
              </p:cNvSpPr>
              <p:nvPr/>
            </p:nvSpPr>
            <p:spPr bwMode="auto">
              <a:xfrm>
                <a:off x="1424" y="2361"/>
                <a:ext cx="576" cy="0"/>
              </a:xfrm>
              <a:prstGeom prst="line">
                <a:avLst/>
              </a:prstGeom>
              <a:noFill/>
              <a:ln w="1905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47832" name="Line 24"/>
              <p:cNvSpPr>
                <a:spLocks noChangeShapeType="1"/>
              </p:cNvSpPr>
              <p:nvPr/>
            </p:nvSpPr>
            <p:spPr bwMode="auto">
              <a:xfrm flipV="1">
                <a:off x="1424" y="2457"/>
                <a:ext cx="576" cy="192"/>
              </a:xfrm>
              <a:prstGeom prst="line">
                <a:avLst/>
              </a:prstGeom>
              <a:noFill/>
              <a:ln w="1905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47833" name="Line 25"/>
              <p:cNvSpPr>
                <a:spLocks noChangeShapeType="1"/>
              </p:cNvSpPr>
              <p:nvPr/>
            </p:nvSpPr>
            <p:spPr bwMode="auto">
              <a:xfrm>
                <a:off x="1376" y="2745"/>
                <a:ext cx="576" cy="0"/>
              </a:xfrm>
              <a:prstGeom prst="line">
                <a:avLst/>
              </a:prstGeom>
              <a:noFill/>
              <a:ln w="1905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47834" name="Line 26"/>
              <p:cNvSpPr>
                <a:spLocks noChangeShapeType="1"/>
              </p:cNvSpPr>
              <p:nvPr/>
            </p:nvSpPr>
            <p:spPr bwMode="auto">
              <a:xfrm>
                <a:off x="1328" y="2889"/>
                <a:ext cx="0" cy="144"/>
              </a:xfrm>
              <a:prstGeom prst="line">
                <a:avLst/>
              </a:prstGeom>
              <a:noFill/>
              <a:ln w="1905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sp>
        <p:nvSpPr>
          <p:cNvPr id="247838" name="Rectangle 30"/>
          <p:cNvSpPr>
            <a:spLocks noChangeArrowheads="1"/>
          </p:cNvSpPr>
          <p:nvPr/>
        </p:nvSpPr>
        <p:spPr bwMode="auto">
          <a:xfrm>
            <a:off x="1125538" y="914400"/>
            <a:ext cx="19510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i="1">
                <a:solidFill>
                  <a:srgbClr val="FFFF00"/>
                </a:solidFill>
                <a:latin typeface="Geneva" charset="0"/>
                <a:cs typeface="+mn-cs"/>
              </a:rPr>
              <a:t>Planapochromat</a:t>
            </a:r>
          </a:p>
        </p:txBody>
      </p:sp>
      <p:sp>
        <p:nvSpPr>
          <p:cNvPr id="247839" name="Rectangle 31"/>
          <p:cNvSpPr>
            <a:spLocks noChangeArrowheads="1"/>
          </p:cNvSpPr>
          <p:nvPr/>
        </p:nvSpPr>
        <p:spPr bwMode="auto">
          <a:xfrm>
            <a:off x="1117600" y="1203325"/>
            <a:ext cx="19700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i="1">
                <a:solidFill>
                  <a:schemeClr val="bg1"/>
                </a:solidFill>
                <a:latin typeface="Geneva" charset="0"/>
                <a:cs typeface="+mn-cs"/>
              </a:rPr>
              <a:t>$uper corrected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838" grpId="0"/>
      <p:bldP spid="2478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Microscope_Mucicarmin_Sca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550" y="1082675"/>
            <a:ext cx="6240463" cy="466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8293" name="Rectangle 5"/>
          <p:cNvSpPr>
            <a:spLocks noChangeArrowheads="1"/>
          </p:cNvSpPr>
          <p:nvPr/>
        </p:nvSpPr>
        <p:spPr bwMode="auto">
          <a:xfrm>
            <a:off x="3813175" y="3200400"/>
            <a:ext cx="1143000" cy="914400"/>
          </a:xfrm>
          <a:prstGeom prst="rect">
            <a:avLst/>
          </a:prstGeom>
          <a:noFill/>
          <a:ln w="28575">
            <a:solidFill>
              <a:srgbClr val="FFFFFF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26829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3505200"/>
            <a:ext cx="3502025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6829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775" y="838200"/>
            <a:ext cx="3502025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68297" name="Rectangle 9"/>
          <p:cNvSpPr>
            <a:spLocks noChangeArrowheads="1"/>
          </p:cNvSpPr>
          <p:nvPr/>
        </p:nvSpPr>
        <p:spPr bwMode="auto">
          <a:xfrm>
            <a:off x="533400" y="0"/>
            <a:ext cx="7848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2800" b="1" i="1">
                <a:solidFill>
                  <a:srgbClr val="FFFF00"/>
                </a:solidFill>
                <a:latin typeface="Georgia" charset="0"/>
                <a:cs typeface="+mn-cs"/>
              </a:rPr>
              <a:t>Optical aberrations</a:t>
            </a:r>
            <a:endParaRPr kumimoji="1" lang="en-US" sz="24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829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73" name="Rectangle 17"/>
          <p:cNvSpPr>
            <a:spLocks noChangeArrowheads="1"/>
          </p:cNvSpPr>
          <p:nvPr/>
        </p:nvSpPr>
        <p:spPr bwMode="auto">
          <a:xfrm>
            <a:off x="2057400" y="4267200"/>
            <a:ext cx="5029200" cy="533400"/>
          </a:xfrm>
          <a:prstGeom prst="rect">
            <a:avLst/>
          </a:prstGeom>
          <a:solidFill>
            <a:srgbClr val="AAD4FC">
              <a:alpha val="63000"/>
            </a:srgb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9874" name="Rectangle 18"/>
          <p:cNvSpPr>
            <a:spLocks noChangeArrowheads="1"/>
          </p:cNvSpPr>
          <p:nvPr/>
        </p:nvSpPr>
        <p:spPr bwMode="auto">
          <a:xfrm>
            <a:off x="533400" y="5410200"/>
            <a:ext cx="8077200" cy="1447800"/>
          </a:xfrm>
          <a:prstGeom prst="rect">
            <a:avLst/>
          </a:prstGeom>
          <a:solidFill>
            <a:srgbClr val="AAD4FC">
              <a:alpha val="63000"/>
            </a:srgb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39939" name="Group 41"/>
          <p:cNvGrpSpPr>
            <a:grpSpLocks/>
          </p:cNvGrpSpPr>
          <p:nvPr/>
        </p:nvGrpSpPr>
        <p:grpSpPr bwMode="auto">
          <a:xfrm>
            <a:off x="2286000" y="4800600"/>
            <a:ext cx="4572000" cy="609600"/>
            <a:chOff x="1440" y="2016"/>
            <a:chExt cx="2880" cy="384"/>
          </a:xfrm>
        </p:grpSpPr>
        <p:sp>
          <p:nvSpPr>
            <p:cNvPr id="249876" name="AutoShape 20" descr="Dashed horizontal"/>
            <p:cNvSpPr>
              <a:spLocks noChangeArrowheads="1"/>
            </p:cNvSpPr>
            <p:nvPr/>
          </p:nvSpPr>
          <p:spPr bwMode="auto">
            <a:xfrm rot="16200000" flipV="1">
              <a:off x="1512" y="1944"/>
              <a:ext cx="384" cy="528"/>
            </a:xfrm>
            <a:prstGeom prst="flowChartDocument">
              <a:avLst/>
            </a:prstGeom>
            <a:pattFill prst="dashHorz">
              <a:fgClr>
                <a:schemeClr val="accent2">
                  <a:alpha val="58000"/>
                </a:schemeClr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9877" name="Rectangle 21" descr="Dashed horizontal"/>
            <p:cNvSpPr>
              <a:spLocks noChangeArrowheads="1"/>
            </p:cNvSpPr>
            <p:nvPr/>
          </p:nvSpPr>
          <p:spPr bwMode="auto">
            <a:xfrm>
              <a:off x="1944" y="2016"/>
              <a:ext cx="1872" cy="384"/>
            </a:xfrm>
            <a:prstGeom prst="rect">
              <a:avLst/>
            </a:prstGeom>
            <a:pattFill prst="dashHorz">
              <a:fgClr>
                <a:schemeClr val="accent2">
                  <a:alpha val="58000"/>
                </a:schemeClr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9878" name="AutoShape 22" descr="Dashed horizontal"/>
            <p:cNvSpPr>
              <a:spLocks noChangeArrowheads="1"/>
            </p:cNvSpPr>
            <p:nvPr/>
          </p:nvSpPr>
          <p:spPr bwMode="auto">
            <a:xfrm rot="16200000" flipH="1">
              <a:off x="3864" y="1944"/>
              <a:ext cx="384" cy="528"/>
            </a:xfrm>
            <a:prstGeom prst="flowChartDocument">
              <a:avLst/>
            </a:prstGeom>
            <a:pattFill prst="dashHorz">
              <a:fgClr>
                <a:schemeClr val="accent2">
                  <a:alpha val="58000"/>
                </a:schemeClr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49882" name="Line 26"/>
          <p:cNvSpPr>
            <a:spLocks noChangeShapeType="1"/>
          </p:cNvSpPr>
          <p:nvPr/>
        </p:nvSpPr>
        <p:spPr bwMode="auto">
          <a:xfrm rot="5400000" flipH="1">
            <a:off x="2705100" y="3238500"/>
            <a:ext cx="990600" cy="1066800"/>
          </a:xfrm>
          <a:prstGeom prst="line">
            <a:avLst/>
          </a:prstGeom>
          <a:noFill/>
          <a:ln w="28575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9881" name="Line 25"/>
          <p:cNvSpPr>
            <a:spLocks noChangeShapeType="1"/>
          </p:cNvSpPr>
          <p:nvPr/>
        </p:nvSpPr>
        <p:spPr bwMode="auto">
          <a:xfrm rot="5400000" flipV="1">
            <a:off x="3581400" y="4419600"/>
            <a:ext cx="533400" cy="228600"/>
          </a:xfrm>
          <a:prstGeom prst="line">
            <a:avLst/>
          </a:prstGeom>
          <a:noFill/>
          <a:ln w="12700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9870" name="Line 14"/>
          <p:cNvSpPr>
            <a:spLocks noChangeShapeType="1"/>
          </p:cNvSpPr>
          <p:nvPr/>
        </p:nvSpPr>
        <p:spPr bwMode="auto">
          <a:xfrm rot="5400000" flipH="1">
            <a:off x="4000500" y="4762500"/>
            <a:ext cx="2057400" cy="2133600"/>
          </a:xfrm>
          <a:prstGeom prst="line">
            <a:avLst/>
          </a:prstGeom>
          <a:noFill/>
          <a:ln w="28575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9898" name="Line 42"/>
          <p:cNvSpPr>
            <a:spLocks noChangeShapeType="1"/>
          </p:cNvSpPr>
          <p:nvPr/>
        </p:nvSpPr>
        <p:spPr bwMode="auto">
          <a:xfrm>
            <a:off x="4572000" y="2667000"/>
            <a:ext cx="0" cy="5334000"/>
          </a:xfrm>
          <a:prstGeom prst="line">
            <a:avLst/>
          </a:prstGeom>
          <a:noFill/>
          <a:ln w="571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9900" name="Rectangle 44"/>
          <p:cNvSpPr>
            <a:spLocks noChangeArrowheads="1"/>
          </p:cNvSpPr>
          <p:nvPr/>
        </p:nvSpPr>
        <p:spPr bwMode="auto">
          <a:xfrm>
            <a:off x="533400" y="0"/>
            <a:ext cx="7848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>
                <a:solidFill>
                  <a:srgbClr val="FFFF00"/>
                </a:solidFill>
                <a:latin typeface="Georgia" charset="0"/>
                <a:cs typeface="+mn-cs"/>
              </a:rPr>
              <a:t>Immersion Oil</a:t>
            </a:r>
            <a:endParaRPr lang="en-US" sz="2400">
              <a:solidFill>
                <a:srgbClr val="1A1A1A"/>
              </a:solidFill>
              <a:latin typeface="ArialMT" charset="0"/>
              <a:cs typeface="+mn-cs"/>
            </a:endParaRPr>
          </a:p>
        </p:txBody>
      </p:sp>
      <p:sp>
        <p:nvSpPr>
          <p:cNvPr id="249902" name="Rectangle 46"/>
          <p:cNvSpPr>
            <a:spLocks noChangeArrowheads="1"/>
          </p:cNvSpPr>
          <p:nvPr/>
        </p:nvSpPr>
        <p:spPr bwMode="auto">
          <a:xfrm>
            <a:off x="4319588" y="1066800"/>
            <a:ext cx="39465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1">
                <a:solidFill>
                  <a:srgbClr val="FFFF00"/>
                </a:solidFill>
                <a:latin typeface="Geneva" charset="0"/>
                <a:cs typeface="+mn-cs"/>
              </a:rPr>
              <a:t>c - the speed of light in vacuum </a:t>
            </a:r>
          </a:p>
          <a:p>
            <a:pPr>
              <a:defRPr/>
            </a:pPr>
            <a:r>
              <a:rPr lang="en-US" i="1">
                <a:solidFill>
                  <a:srgbClr val="FFFF00"/>
                </a:solidFill>
                <a:latin typeface="Geneva" charset="0"/>
                <a:cs typeface="+mn-cs"/>
              </a:rPr>
              <a:t>v - the speed of light in the substance</a:t>
            </a:r>
          </a:p>
        </p:txBody>
      </p:sp>
      <p:grpSp>
        <p:nvGrpSpPr>
          <p:cNvPr id="39946" name="Group 51"/>
          <p:cNvGrpSpPr>
            <a:grpSpLocks/>
          </p:cNvGrpSpPr>
          <p:nvPr/>
        </p:nvGrpSpPr>
        <p:grpSpPr bwMode="auto">
          <a:xfrm>
            <a:off x="803275" y="1066800"/>
            <a:ext cx="2711450" cy="701675"/>
            <a:chOff x="384" y="672"/>
            <a:chExt cx="1708" cy="442"/>
          </a:xfrm>
        </p:grpSpPr>
        <p:sp>
          <p:nvSpPr>
            <p:cNvPr id="249899" name="Rectangle 43"/>
            <p:cNvSpPr>
              <a:spLocks noChangeArrowheads="1"/>
            </p:cNvSpPr>
            <p:nvPr/>
          </p:nvSpPr>
          <p:spPr bwMode="auto">
            <a:xfrm>
              <a:off x="384" y="754"/>
              <a:ext cx="156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i="1">
                  <a:solidFill>
                    <a:srgbClr val="FFFF00"/>
                  </a:solidFill>
                  <a:latin typeface="Geneva" charset="0"/>
                  <a:cs typeface="+mn-cs"/>
                </a:rPr>
                <a:t>Refractive Index </a:t>
              </a:r>
              <a:r>
                <a:rPr lang="en-US" sz="2000" i="1">
                  <a:solidFill>
                    <a:srgbClr val="FFFF00"/>
                  </a:solidFill>
                  <a:latin typeface="Geneva" charset="0"/>
                  <a:cs typeface="+mn-cs"/>
                </a:rPr>
                <a:t>n</a:t>
              </a:r>
              <a:r>
                <a:rPr lang="en-US" sz="1800" i="1">
                  <a:solidFill>
                    <a:srgbClr val="FFFF00"/>
                  </a:solidFill>
                  <a:latin typeface="Geneva" charset="0"/>
                  <a:cs typeface="+mn-cs"/>
                </a:rPr>
                <a:t> = </a:t>
              </a:r>
            </a:p>
          </p:txBody>
        </p:sp>
        <p:sp>
          <p:nvSpPr>
            <p:cNvPr id="249903" name="Rectangle 47"/>
            <p:cNvSpPr>
              <a:spLocks noChangeArrowheads="1"/>
            </p:cNvSpPr>
            <p:nvPr/>
          </p:nvSpPr>
          <p:spPr bwMode="auto">
            <a:xfrm>
              <a:off x="1872" y="672"/>
              <a:ext cx="220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i="1">
                  <a:solidFill>
                    <a:srgbClr val="FFFF00"/>
                  </a:solidFill>
                  <a:latin typeface="Geneva" charset="0"/>
                  <a:cs typeface="+mn-cs"/>
                </a:rPr>
                <a:t>C</a:t>
              </a:r>
            </a:p>
            <a:p>
              <a:pPr>
                <a:defRPr/>
              </a:pPr>
              <a:r>
                <a:rPr lang="en-US" sz="2000" i="1">
                  <a:solidFill>
                    <a:srgbClr val="FFFF00"/>
                  </a:solidFill>
                  <a:latin typeface="Geneva" charset="0"/>
                  <a:cs typeface="+mn-cs"/>
                </a:rPr>
                <a:t>v</a:t>
              </a:r>
            </a:p>
          </p:txBody>
        </p:sp>
        <p:sp>
          <p:nvSpPr>
            <p:cNvPr id="249906" name="Line 50"/>
            <p:cNvSpPr>
              <a:spLocks noChangeShapeType="1"/>
            </p:cNvSpPr>
            <p:nvPr/>
          </p:nvSpPr>
          <p:spPr bwMode="auto">
            <a:xfrm>
              <a:off x="1920" y="879"/>
              <a:ext cx="144" cy="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49909" name="Rectangle 53"/>
          <p:cNvSpPr>
            <a:spLocks noChangeArrowheads="1"/>
          </p:cNvSpPr>
          <p:nvPr/>
        </p:nvSpPr>
        <p:spPr bwMode="auto">
          <a:xfrm>
            <a:off x="520700" y="3108325"/>
            <a:ext cx="20701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i="1">
                <a:solidFill>
                  <a:schemeClr val="bg1"/>
                </a:solidFill>
                <a:latin typeface="Helvetica" charset="0"/>
                <a:cs typeface="+mn-cs"/>
              </a:rPr>
              <a:t>Glass 	n = 1.52</a:t>
            </a:r>
          </a:p>
          <a:p>
            <a:pPr>
              <a:defRPr/>
            </a:pPr>
            <a:r>
              <a:rPr lang="en-US" sz="1800" b="1" i="1">
                <a:solidFill>
                  <a:schemeClr val="bg1"/>
                </a:solidFill>
                <a:latin typeface="Helvetica" charset="0"/>
                <a:cs typeface="+mn-cs"/>
              </a:rPr>
              <a:t>Air	n = 1.000</a:t>
            </a:r>
            <a:endParaRPr lang="en-US">
              <a:cs typeface="+mn-cs"/>
            </a:endParaRPr>
          </a:p>
        </p:txBody>
      </p:sp>
      <p:grpSp>
        <p:nvGrpSpPr>
          <p:cNvPr id="249911" name="Group 55"/>
          <p:cNvGrpSpPr>
            <a:grpSpLocks/>
          </p:cNvGrpSpPr>
          <p:nvPr/>
        </p:nvGrpSpPr>
        <p:grpSpPr bwMode="auto">
          <a:xfrm>
            <a:off x="2971800" y="3108325"/>
            <a:ext cx="5486400" cy="3749675"/>
            <a:chOff x="1872" y="1958"/>
            <a:chExt cx="3456" cy="2362"/>
          </a:xfrm>
        </p:grpSpPr>
        <p:grpSp>
          <p:nvGrpSpPr>
            <p:cNvPr id="39950" name="Group 40"/>
            <p:cNvGrpSpPr>
              <a:grpSpLocks/>
            </p:cNvGrpSpPr>
            <p:nvPr/>
          </p:nvGrpSpPr>
          <p:grpSpPr bwMode="auto">
            <a:xfrm>
              <a:off x="2880" y="2016"/>
              <a:ext cx="1200" cy="672"/>
              <a:chOff x="2880" y="1008"/>
              <a:chExt cx="1200" cy="672"/>
            </a:xfrm>
          </p:grpSpPr>
          <p:sp>
            <p:nvSpPr>
              <p:cNvPr id="249894" name="Rectangle 38" descr="80%"/>
              <p:cNvSpPr>
                <a:spLocks noChangeArrowheads="1"/>
              </p:cNvSpPr>
              <p:nvPr/>
            </p:nvSpPr>
            <p:spPr bwMode="auto">
              <a:xfrm>
                <a:off x="2880" y="1008"/>
                <a:ext cx="1104" cy="672"/>
              </a:xfrm>
              <a:prstGeom prst="rect">
                <a:avLst/>
              </a:prstGeom>
              <a:pattFill prst="pct80">
                <a:fgClr>
                  <a:srgbClr val="4DBFFC">
                    <a:alpha val="58000"/>
                  </a:srgbClr>
                </a:fgClr>
                <a:bgClr>
                  <a:srgbClr val="FFFFFF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49895" name="Oval 39" descr="80%"/>
              <p:cNvSpPr>
                <a:spLocks noChangeArrowheads="1"/>
              </p:cNvSpPr>
              <p:nvPr/>
            </p:nvSpPr>
            <p:spPr bwMode="auto">
              <a:xfrm>
                <a:off x="3840" y="1008"/>
                <a:ext cx="240" cy="672"/>
              </a:xfrm>
              <a:prstGeom prst="ellipse">
                <a:avLst/>
              </a:prstGeom>
              <a:pattFill prst="pct80">
                <a:fgClr>
                  <a:srgbClr val="4DBFFC"/>
                </a:fgClr>
                <a:bgClr>
                  <a:srgbClr val="FFFFFF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49888" name="Line 32"/>
            <p:cNvSpPr>
              <a:spLocks noChangeShapeType="1"/>
            </p:cNvSpPr>
            <p:nvPr/>
          </p:nvSpPr>
          <p:spPr bwMode="auto">
            <a:xfrm rot="-5400000" flipH="1" flipV="1">
              <a:off x="2976" y="2304"/>
              <a:ext cx="1008" cy="432"/>
            </a:xfrm>
            <a:prstGeom prst="line">
              <a:avLst/>
            </a:prstGeom>
            <a:noFill/>
            <a:ln w="28575" cap="rnd">
              <a:solidFill>
                <a:srgbClr val="FF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9889" name="Line 33"/>
            <p:cNvSpPr>
              <a:spLocks noChangeShapeType="1"/>
            </p:cNvSpPr>
            <p:nvPr/>
          </p:nvSpPr>
          <p:spPr bwMode="auto">
            <a:xfrm rot="-5400000">
              <a:off x="1920" y="2976"/>
              <a:ext cx="1296" cy="1392"/>
            </a:xfrm>
            <a:prstGeom prst="line">
              <a:avLst/>
            </a:prstGeom>
            <a:noFill/>
            <a:ln w="28575" cap="rnd">
              <a:solidFill>
                <a:srgbClr val="FF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9910" name="Rectangle 54"/>
            <p:cNvSpPr>
              <a:spLocks noChangeArrowheads="1"/>
            </p:cNvSpPr>
            <p:nvPr/>
          </p:nvSpPr>
          <p:spPr bwMode="auto">
            <a:xfrm>
              <a:off x="4252" y="1958"/>
              <a:ext cx="1076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b="1" i="1">
                  <a:solidFill>
                    <a:schemeClr val="bg1"/>
                  </a:solidFill>
                  <a:latin typeface="Helvetica" charset="0"/>
                  <a:cs typeface="+mn-cs"/>
                </a:rPr>
                <a:t>Immersion Oil</a:t>
              </a:r>
            </a:p>
            <a:p>
              <a:pPr>
                <a:defRPr/>
              </a:pPr>
              <a:r>
                <a:rPr lang="en-US" sz="1800" b="1" i="1">
                  <a:solidFill>
                    <a:schemeClr val="bg1"/>
                  </a:solidFill>
                  <a:latin typeface="Helvetica" charset="0"/>
                  <a:cs typeface="+mn-cs"/>
                </a:rPr>
                <a:t>n = 1.515</a:t>
              </a:r>
              <a:endParaRPr lang="en-US">
                <a:cs typeface="+mn-cs"/>
              </a:endParaRPr>
            </a:p>
          </p:txBody>
        </p:sp>
      </p:grpSp>
      <p:pic>
        <p:nvPicPr>
          <p:cNvPr id="39949" name="Picture 15" descr="convexlens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229100" y="1131888"/>
            <a:ext cx="6858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 descr="Microscope_Mucicarmin_Sca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1074738"/>
            <a:ext cx="6240463" cy="466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3588" name="Rectangle 4"/>
          <p:cNvSpPr>
            <a:spLocks noChangeArrowheads="1"/>
          </p:cNvSpPr>
          <p:nvPr/>
        </p:nvSpPr>
        <p:spPr bwMode="auto">
          <a:xfrm>
            <a:off x="533400" y="76200"/>
            <a:ext cx="7848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>
                <a:solidFill>
                  <a:srgbClr val="FFFF00"/>
                </a:solidFill>
                <a:latin typeface="Georgia" charset="0"/>
                <a:cs typeface="+mn-cs"/>
              </a:rPr>
              <a:t>Lighting</a:t>
            </a:r>
            <a:endParaRPr lang="en-US" sz="2400">
              <a:latin typeface="Helvetica" charset="0"/>
              <a:cs typeface="+mn-cs"/>
            </a:endParaRPr>
          </a:p>
        </p:txBody>
      </p:sp>
      <p:pic>
        <p:nvPicPr>
          <p:cNvPr id="32359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66800"/>
            <a:ext cx="6259513" cy="467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54" name="Rectangle 50"/>
          <p:cNvSpPr>
            <a:spLocks noChangeArrowheads="1"/>
          </p:cNvSpPr>
          <p:nvPr/>
        </p:nvSpPr>
        <p:spPr bwMode="auto">
          <a:xfrm>
            <a:off x="533400" y="76200"/>
            <a:ext cx="7848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>
                <a:solidFill>
                  <a:srgbClr val="FFFF00"/>
                </a:solidFill>
                <a:latin typeface="Georgia" charset="0"/>
                <a:cs typeface="+mn-cs"/>
              </a:rPr>
              <a:t>Lighting</a:t>
            </a:r>
            <a:endParaRPr lang="en-US" sz="2400">
              <a:latin typeface="Helvetica" charset="0"/>
              <a:cs typeface="+mn-cs"/>
            </a:endParaRPr>
          </a:p>
        </p:txBody>
      </p:sp>
      <p:sp>
        <p:nvSpPr>
          <p:cNvPr id="251956" name="Rectangle 52"/>
          <p:cNvSpPr>
            <a:spLocks noChangeArrowheads="1"/>
          </p:cNvSpPr>
          <p:nvPr/>
        </p:nvSpPr>
        <p:spPr bwMode="auto">
          <a:xfrm>
            <a:off x="0" y="-457200"/>
            <a:ext cx="27924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solidFill>
                  <a:srgbClr val="000000"/>
                </a:solidFill>
                <a:latin typeface="Arial" charset="0"/>
                <a:cs typeface="+mn-cs"/>
              </a:rPr>
              <a:t>critical to quantitative microscopy</a:t>
            </a:r>
          </a:p>
        </p:txBody>
      </p:sp>
      <p:grpSp>
        <p:nvGrpSpPr>
          <p:cNvPr id="44035" name="Group 88"/>
          <p:cNvGrpSpPr>
            <a:grpSpLocks/>
          </p:cNvGrpSpPr>
          <p:nvPr/>
        </p:nvGrpSpPr>
        <p:grpSpPr bwMode="auto">
          <a:xfrm>
            <a:off x="1957388" y="1614488"/>
            <a:ext cx="4903787" cy="5130800"/>
            <a:chOff x="1233" y="1017"/>
            <a:chExt cx="3089" cy="3232"/>
          </a:xfrm>
        </p:grpSpPr>
        <p:sp>
          <p:nvSpPr>
            <p:cNvPr id="251979" name="Line 75"/>
            <p:cNvSpPr>
              <a:spLocks noChangeShapeType="1"/>
            </p:cNvSpPr>
            <p:nvPr/>
          </p:nvSpPr>
          <p:spPr bwMode="auto">
            <a:xfrm rot="5400000" flipV="1">
              <a:off x="1439" y="3292"/>
              <a:ext cx="1358" cy="557"/>
            </a:xfrm>
            <a:prstGeom prst="line">
              <a:avLst/>
            </a:prstGeom>
            <a:noFill/>
            <a:ln w="28575" cap="rnd">
              <a:solidFill>
                <a:srgbClr val="FF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44050" name="Group 87"/>
            <p:cNvGrpSpPr>
              <a:grpSpLocks/>
            </p:cNvGrpSpPr>
            <p:nvPr/>
          </p:nvGrpSpPr>
          <p:grpSpPr bwMode="auto">
            <a:xfrm>
              <a:off x="1233" y="1017"/>
              <a:ext cx="3089" cy="3232"/>
              <a:chOff x="1233" y="1017"/>
              <a:chExt cx="3089" cy="3232"/>
            </a:xfrm>
          </p:grpSpPr>
          <p:sp>
            <p:nvSpPr>
              <p:cNvPr id="251960" name="AutoShape 56"/>
              <p:cNvSpPr>
                <a:spLocks noChangeArrowheads="1"/>
              </p:cNvSpPr>
              <p:nvPr/>
            </p:nvSpPr>
            <p:spPr bwMode="auto">
              <a:xfrm>
                <a:off x="1842" y="2834"/>
                <a:ext cx="1975" cy="1415"/>
              </a:xfrm>
              <a:custGeom>
                <a:avLst/>
                <a:gdLst>
                  <a:gd name="G0" fmla="+- 6277 0 0"/>
                  <a:gd name="G1" fmla="+- 21600 0 6277"/>
                  <a:gd name="G2" fmla="*/ 6277 1 2"/>
                  <a:gd name="G3" fmla="+- 21600 0 G2"/>
                  <a:gd name="G4" fmla="+/ 6277 21600 2"/>
                  <a:gd name="G5" fmla="+/ G1 0 2"/>
                  <a:gd name="G6" fmla="*/ 21600 21600 6277"/>
                  <a:gd name="G7" fmla="*/ G6 1 2"/>
                  <a:gd name="G8" fmla="+- 21600 0 G7"/>
                  <a:gd name="G9" fmla="*/ 21600 1 2"/>
                  <a:gd name="G10" fmla="+- 6277 0 G9"/>
                  <a:gd name="G11" fmla="?: G10 G8 0"/>
                  <a:gd name="G12" fmla="?: G10 G7 21600"/>
                  <a:gd name="T0" fmla="*/ 18461 w 21600"/>
                  <a:gd name="T1" fmla="*/ 10800 h 21600"/>
                  <a:gd name="T2" fmla="*/ 10800 w 21600"/>
                  <a:gd name="T3" fmla="*/ 21600 h 21600"/>
                  <a:gd name="T4" fmla="*/ 3139 w 21600"/>
                  <a:gd name="T5" fmla="*/ 10800 h 21600"/>
                  <a:gd name="T6" fmla="*/ 10800 w 21600"/>
                  <a:gd name="T7" fmla="*/ 0 h 21600"/>
                  <a:gd name="T8" fmla="*/ 4939 w 21600"/>
                  <a:gd name="T9" fmla="*/ 4939 h 21600"/>
                  <a:gd name="T10" fmla="*/ 16661 w 21600"/>
                  <a:gd name="T11" fmla="*/ 16661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6277" y="21600"/>
                    </a:lnTo>
                    <a:lnTo>
                      <a:pt x="15323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FF00">
                      <a:gamma/>
                      <a:shade val="46275"/>
                      <a:invGamma/>
                      <a:alpha val="0"/>
                    </a:srgbClr>
                  </a:gs>
                  <a:gs pos="50000">
                    <a:srgbClr val="FFFF00"/>
                  </a:gs>
                  <a:gs pos="100000">
                    <a:srgbClr val="FFFF00">
                      <a:gamma/>
                      <a:shade val="46275"/>
                      <a:invGamma/>
                      <a:alpha val="0"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pic>
            <p:nvPicPr>
              <p:cNvPr id="44052" name="Picture 64" descr="convexlens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2660" y="358"/>
                <a:ext cx="234" cy="15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1969" name="Rectangle 65"/>
              <p:cNvSpPr>
                <a:spLocks noChangeArrowheads="1"/>
              </p:cNvSpPr>
              <p:nvPr/>
            </p:nvSpPr>
            <p:spPr bwMode="auto">
              <a:xfrm>
                <a:off x="1816" y="1510"/>
                <a:ext cx="1923" cy="181"/>
              </a:xfrm>
              <a:prstGeom prst="rect">
                <a:avLst/>
              </a:prstGeom>
              <a:solidFill>
                <a:srgbClr val="AAD4FC">
                  <a:alpha val="63000"/>
                </a:srgbClr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51970" name="Rectangle 66"/>
              <p:cNvSpPr>
                <a:spLocks noChangeArrowheads="1"/>
              </p:cNvSpPr>
              <p:nvPr/>
            </p:nvSpPr>
            <p:spPr bwMode="auto">
              <a:xfrm>
                <a:off x="1233" y="1898"/>
                <a:ext cx="3089" cy="492"/>
              </a:xfrm>
              <a:prstGeom prst="rect">
                <a:avLst/>
              </a:prstGeom>
              <a:solidFill>
                <a:srgbClr val="AAD4FC">
                  <a:alpha val="63000"/>
                </a:srgbClr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grpSp>
            <p:nvGrpSpPr>
              <p:cNvPr id="44055" name="Group 67"/>
              <p:cNvGrpSpPr>
                <a:grpSpLocks/>
              </p:cNvGrpSpPr>
              <p:nvPr/>
            </p:nvGrpSpPr>
            <p:grpSpPr bwMode="auto">
              <a:xfrm>
                <a:off x="1903" y="1691"/>
                <a:ext cx="1748" cy="207"/>
                <a:chOff x="1440" y="2016"/>
                <a:chExt cx="2880" cy="384"/>
              </a:xfrm>
            </p:grpSpPr>
            <p:sp>
              <p:nvSpPr>
                <p:cNvPr id="251972" name="AutoShape 68" descr="Dashed horizontal"/>
                <p:cNvSpPr>
                  <a:spLocks noChangeArrowheads="1"/>
                </p:cNvSpPr>
                <p:nvPr/>
              </p:nvSpPr>
              <p:spPr bwMode="auto">
                <a:xfrm rot="16200000" flipV="1">
                  <a:off x="1512" y="1944"/>
                  <a:ext cx="384" cy="527"/>
                </a:xfrm>
                <a:prstGeom prst="flowChartDocument">
                  <a:avLst/>
                </a:prstGeom>
                <a:pattFill prst="dashHorz">
                  <a:fgClr>
                    <a:schemeClr val="accent2">
                      <a:alpha val="58000"/>
                    </a:schemeClr>
                  </a:fgClr>
                  <a:bgClr>
                    <a:srgbClr val="FFFFFF"/>
                  </a:bgClr>
                </a:patt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51973" name="Rectangle 69" descr="Dashed horizontal"/>
                <p:cNvSpPr>
                  <a:spLocks noChangeArrowheads="1"/>
                </p:cNvSpPr>
                <p:nvPr/>
              </p:nvSpPr>
              <p:spPr bwMode="auto">
                <a:xfrm>
                  <a:off x="1944" y="2016"/>
                  <a:ext cx="1872" cy="384"/>
                </a:xfrm>
                <a:prstGeom prst="rect">
                  <a:avLst/>
                </a:prstGeom>
                <a:pattFill prst="dashHorz">
                  <a:fgClr>
                    <a:schemeClr val="accent2">
                      <a:alpha val="58000"/>
                    </a:schemeClr>
                  </a:fgClr>
                  <a:bgClr>
                    <a:srgbClr val="FFFFFF"/>
                  </a:bgClr>
                </a:patt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51974" name="AutoShape 70" descr="Dashed horizontal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3864" y="1945"/>
                  <a:ext cx="384" cy="526"/>
                </a:xfrm>
                <a:prstGeom prst="flowChartDocument">
                  <a:avLst/>
                </a:prstGeom>
                <a:pattFill prst="dashHorz">
                  <a:fgClr>
                    <a:schemeClr val="accent2">
                      <a:alpha val="58000"/>
                    </a:schemeClr>
                  </a:fgClr>
                  <a:bgClr>
                    <a:srgbClr val="FFFFFF"/>
                  </a:bgClr>
                </a:patt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251975" name="Line 71"/>
              <p:cNvSpPr>
                <a:spLocks noChangeShapeType="1"/>
              </p:cNvSpPr>
              <p:nvPr/>
            </p:nvSpPr>
            <p:spPr bwMode="auto">
              <a:xfrm rot="5400000" flipH="1">
                <a:off x="2610" y="1626"/>
                <a:ext cx="1143" cy="1272"/>
              </a:xfrm>
              <a:prstGeom prst="line">
                <a:avLst/>
              </a:prstGeom>
              <a:noFill/>
              <a:ln w="28575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51976" name="Line 72"/>
              <p:cNvSpPr>
                <a:spLocks noChangeShapeType="1"/>
              </p:cNvSpPr>
              <p:nvPr/>
            </p:nvSpPr>
            <p:spPr bwMode="auto">
              <a:xfrm rot="-5400000" flipH="1" flipV="1">
                <a:off x="2870" y="1289"/>
                <a:ext cx="543" cy="261"/>
              </a:xfrm>
              <a:prstGeom prst="line">
                <a:avLst/>
              </a:prstGeom>
              <a:noFill/>
              <a:ln w="28575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51977" name="Line 73"/>
              <p:cNvSpPr>
                <a:spLocks noChangeShapeType="1"/>
              </p:cNvSpPr>
              <p:nvPr/>
            </p:nvSpPr>
            <p:spPr bwMode="auto">
              <a:xfrm rot="-5400000">
                <a:off x="1855" y="1678"/>
                <a:ext cx="1143" cy="1169"/>
              </a:xfrm>
              <a:prstGeom prst="line">
                <a:avLst/>
              </a:prstGeom>
              <a:noFill/>
              <a:ln w="28575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51978" name="Line 74"/>
              <p:cNvSpPr>
                <a:spLocks noChangeShapeType="1"/>
              </p:cNvSpPr>
              <p:nvPr/>
            </p:nvSpPr>
            <p:spPr bwMode="auto">
              <a:xfrm rot="5400000" flipV="1">
                <a:off x="2149" y="1286"/>
                <a:ext cx="543" cy="262"/>
              </a:xfrm>
              <a:prstGeom prst="line">
                <a:avLst/>
              </a:prstGeom>
              <a:noFill/>
              <a:ln w="28575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51980" name="Line 76"/>
              <p:cNvSpPr>
                <a:spLocks noChangeShapeType="1"/>
              </p:cNvSpPr>
              <p:nvPr/>
            </p:nvSpPr>
            <p:spPr bwMode="auto">
              <a:xfrm rot="-5400000" flipH="1" flipV="1">
                <a:off x="2831" y="3263"/>
                <a:ext cx="1415" cy="557"/>
              </a:xfrm>
              <a:prstGeom prst="line">
                <a:avLst/>
              </a:prstGeom>
              <a:noFill/>
              <a:ln w="28575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251997" name="Group 93"/>
          <p:cNvGrpSpPr>
            <a:grpSpLocks/>
          </p:cNvGrpSpPr>
          <p:nvPr/>
        </p:nvGrpSpPr>
        <p:grpSpPr bwMode="auto">
          <a:xfrm>
            <a:off x="2843213" y="4498975"/>
            <a:ext cx="5495925" cy="1506538"/>
            <a:chOff x="1791" y="2834"/>
            <a:chExt cx="3462" cy="949"/>
          </a:xfrm>
        </p:grpSpPr>
        <p:sp>
          <p:nvSpPr>
            <p:cNvPr id="251957" name="Rectangle 53"/>
            <p:cNvSpPr>
              <a:spLocks noChangeArrowheads="1"/>
            </p:cNvSpPr>
            <p:nvPr/>
          </p:nvSpPr>
          <p:spPr bwMode="auto">
            <a:xfrm>
              <a:off x="3696" y="3552"/>
              <a:ext cx="155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i="1">
                  <a:solidFill>
                    <a:srgbClr val="FFFF00"/>
                  </a:solidFill>
                  <a:latin typeface="Geneva" charset="0"/>
                  <a:cs typeface="+mn-cs"/>
                </a:rPr>
                <a:t>Neutral Density filter</a:t>
              </a:r>
              <a:endParaRPr lang="en-US" sz="140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grpSp>
          <p:nvGrpSpPr>
            <p:cNvPr id="44046" name="Group 77"/>
            <p:cNvGrpSpPr>
              <a:grpSpLocks/>
            </p:cNvGrpSpPr>
            <p:nvPr/>
          </p:nvGrpSpPr>
          <p:grpSpPr bwMode="auto">
            <a:xfrm>
              <a:off x="1791" y="2834"/>
              <a:ext cx="2026" cy="736"/>
              <a:chOff x="1824" y="3108"/>
              <a:chExt cx="1920" cy="624"/>
            </a:xfrm>
          </p:grpSpPr>
          <p:sp>
            <p:nvSpPr>
              <p:cNvPr id="251982" name="AutoShape 78"/>
              <p:cNvSpPr>
                <a:spLocks noChangeArrowheads="1"/>
              </p:cNvSpPr>
              <p:nvPr/>
            </p:nvSpPr>
            <p:spPr bwMode="auto">
              <a:xfrm>
                <a:off x="1872" y="3108"/>
                <a:ext cx="1872" cy="576"/>
              </a:xfrm>
              <a:custGeom>
                <a:avLst/>
                <a:gdLst>
                  <a:gd name="G0" fmla="+- 3000 0 0"/>
                  <a:gd name="G1" fmla="+- 21600 0 3000"/>
                  <a:gd name="G2" fmla="*/ 3000 1 2"/>
                  <a:gd name="G3" fmla="+- 21600 0 G2"/>
                  <a:gd name="G4" fmla="+/ 3000 21600 2"/>
                  <a:gd name="G5" fmla="+/ G1 0 2"/>
                  <a:gd name="G6" fmla="*/ 21600 21600 3000"/>
                  <a:gd name="G7" fmla="*/ G6 1 2"/>
                  <a:gd name="G8" fmla="+- 21600 0 G7"/>
                  <a:gd name="G9" fmla="*/ 21600 1 2"/>
                  <a:gd name="G10" fmla="+- 3000 0 G9"/>
                  <a:gd name="G11" fmla="?: G10 G8 0"/>
                  <a:gd name="G12" fmla="?: G10 G7 21600"/>
                  <a:gd name="T0" fmla="*/ 20100 w 21600"/>
                  <a:gd name="T1" fmla="*/ 10800 h 21600"/>
                  <a:gd name="T2" fmla="*/ 10800 w 21600"/>
                  <a:gd name="T3" fmla="*/ 21600 h 21600"/>
                  <a:gd name="T4" fmla="*/ 1500 w 21600"/>
                  <a:gd name="T5" fmla="*/ 10800 h 21600"/>
                  <a:gd name="T6" fmla="*/ 10800 w 21600"/>
                  <a:gd name="T7" fmla="*/ 0 h 21600"/>
                  <a:gd name="T8" fmla="*/ 3300 w 21600"/>
                  <a:gd name="T9" fmla="*/ 3300 h 21600"/>
                  <a:gd name="T10" fmla="*/ 18300 w 21600"/>
                  <a:gd name="T11" fmla="*/ 183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000" y="21600"/>
                    </a:lnTo>
                    <a:lnTo>
                      <a:pt x="18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00">
                  <a:alpha val="69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51983" name="Rectangle 79" descr="60%"/>
              <p:cNvSpPr>
                <a:spLocks noChangeArrowheads="1"/>
              </p:cNvSpPr>
              <p:nvPr/>
            </p:nvSpPr>
            <p:spPr bwMode="auto">
              <a:xfrm>
                <a:off x="1824" y="3684"/>
                <a:ext cx="1823" cy="48"/>
              </a:xfrm>
              <a:prstGeom prst="rect">
                <a:avLst/>
              </a:prstGeom>
              <a:pattFill prst="pct60">
                <a:fgClr>
                  <a:srgbClr val="BABABA"/>
                </a:fgClr>
                <a:bgClr>
                  <a:srgbClr val="FFFFFF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1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251998" name="Group 94"/>
          <p:cNvGrpSpPr>
            <a:grpSpLocks/>
          </p:cNvGrpSpPr>
          <p:nvPr/>
        </p:nvGrpSpPr>
        <p:grpSpPr bwMode="auto">
          <a:xfrm>
            <a:off x="152400" y="4498975"/>
            <a:ext cx="5907088" cy="920750"/>
            <a:chOff x="96" y="2834"/>
            <a:chExt cx="3721" cy="580"/>
          </a:xfrm>
        </p:grpSpPr>
        <p:sp>
          <p:nvSpPr>
            <p:cNvPr id="251958" name="Rectangle 54"/>
            <p:cNvSpPr>
              <a:spLocks noChangeArrowheads="1"/>
            </p:cNvSpPr>
            <p:nvPr/>
          </p:nvSpPr>
          <p:spPr bwMode="auto">
            <a:xfrm>
              <a:off x="96" y="3072"/>
              <a:ext cx="175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i="1">
                  <a:solidFill>
                    <a:srgbClr val="FFFF00"/>
                  </a:solidFill>
                  <a:latin typeface="Geneva" charset="0"/>
                  <a:cs typeface="+mn-cs"/>
                </a:rPr>
                <a:t>Daylight balancing filter</a:t>
              </a:r>
            </a:p>
          </p:txBody>
        </p:sp>
        <p:grpSp>
          <p:nvGrpSpPr>
            <p:cNvPr id="44042" name="Group 80"/>
            <p:cNvGrpSpPr>
              <a:grpSpLocks/>
            </p:cNvGrpSpPr>
            <p:nvPr/>
          </p:nvGrpSpPr>
          <p:grpSpPr bwMode="auto">
            <a:xfrm>
              <a:off x="1791" y="2834"/>
              <a:ext cx="2026" cy="580"/>
              <a:chOff x="1824" y="3108"/>
              <a:chExt cx="1920" cy="492"/>
            </a:xfrm>
          </p:grpSpPr>
          <p:sp>
            <p:nvSpPr>
              <p:cNvPr id="251985" name="Rectangle 81" descr="Wide upward diagonal"/>
              <p:cNvSpPr>
                <a:spLocks noChangeArrowheads="1"/>
              </p:cNvSpPr>
              <p:nvPr/>
            </p:nvSpPr>
            <p:spPr bwMode="auto">
              <a:xfrm>
                <a:off x="1824" y="3552"/>
                <a:ext cx="1823" cy="48"/>
              </a:xfrm>
              <a:prstGeom prst="rect">
                <a:avLst/>
              </a:prstGeom>
              <a:pattFill prst="wdUpDiag">
                <a:fgClr>
                  <a:srgbClr val="4B30E7"/>
                </a:fgClr>
                <a:bgClr>
                  <a:srgbClr val="FFFFFF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1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51986" name="AutoShape 82"/>
              <p:cNvSpPr>
                <a:spLocks noChangeArrowheads="1"/>
              </p:cNvSpPr>
              <p:nvPr/>
            </p:nvSpPr>
            <p:spPr bwMode="auto">
              <a:xfrm>
                <a:off x="1872" y="3108"/>
                <a:ext cx="1872" cy="444"/>
              </a:xfrm>
              <a:custGeom>
                <a:avLst/>
                <a:gdLst>
                  <a:gd name="G0" fmla="+- 2319 0 0"/>
                  <a:gd name="G1" fmla="+- 21600 0 2319"/>
                  <a:gd name="G2" fmla="*/ 2319 1 2"/>
                  <a:gd name="G3" fmla="+- 21600 0 G2"/>
                  <a:gd name="G4" fmla="+/ 2319 21600 2"/>
                  <a:gd name="G5" fmla="+/ G1 0 2"/>
                  <a:gd name="G6" fmla="*/ 21600 21600 2319"/>
                  <a:gd name="G7" fmla="*/ G6 1 2"/>
                  <a:gd name="G8" fmla="+- 21600 0 G7"/>
                  <a:gd name="G9" fmla="*/ 21600 1 2"/>
                  <a:gd name="G10" fmla="+- 2319 0 G9"/>
                  <a:gd name="G11" fmla="?: G10 G8 0"/>
                  <a:gd name="G12" fmla="?: G10 G7 21600"/>
                  <a:gd name="T0" fmla="*/ 20440 w 21600"/>
                  <a:gd name="T1" fmla="*/ 10800 h 21600"/>
                  <a:gd name="T2" fmla="*/ 10800 w 21600"/>
                  <a:gd name="T3" fmla="*/ 21600 h 21600"/>
                  <a:gd name="T4" fmla="*/ 1160 w 21600"/>
                  <a:gd name="T5" fmla="*/ 10800 h 21600"/>
                  <a:gd name="T6" fmla="*/ 10800 w 21600"/>
                  <a:gd name="T7" fmla="*/ 0 h 21600"/>
                  <a:gd name="T8" fmla="*/ 2960 w 21600"/>
                  <a:gd name="T9" fmla="*/ 2960 h 21600"/>
                  <a:gd name="T10" fmla="*/ 18640 w 21600"/>
                  <a:gd name="T11" fmla="*/ 1864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2319" y="21600"/>
                    </a:lnTo>
                    <a:lnTo>
                      <a:pt x="1928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8B1E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44038" name="Group 92"/>
          <p:cNvGrpSpPr>
            <a:grpSpLocks/>
          </p:cNvGrpSpPr>
          <p:nvPr/>
        </p:nvGrpSpPr>
        <p:grpSpPr bwMode="auto">
          <a:xfrm>
            <a:off x="914400" y="1444625"/>
            <a:ext cx="7315200" cy="5413375"/>
            <a:chOff x="576" y="910"/>
            <a:chExt cx="4608" cy="3410"/>
          </a:xfrm>
        </p:grpSpPr>
        <p:pic>
          <p:nvPicPr>
            <p:cNvPr id="44039" name="Picture 85" descr="convexlens3 cop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910"/>
              <a:ext cx="4608" cy="3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1955" name="Rectangle 51"/>
            <p:cNvSpPr>
              <a:spLocks noChangeArrowheads="1"/>
            </p:cNvSpPr>
            <p:nvPr/>
          </p:nvSpPr>
          <p:spPr bwMode="auto">
            <a:xfrm>
              <a:off x="2208" y="2592"/>
              <a:ext cx="122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1" i="1">
                  <a:solidFill>
                    <a:srgbClr val="0707FF"/>
                  </a:solidFill>
                  <a:latin typeface="Georgia" charset="0"/>
                  <a:cs typeface="+mn-cs"/>
                </a:rPr>
                <a:t>CONDENSER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Rectangle 2"/>
          <p:cNvSpPr>
            <a:spLocks noChangeArrowheads="1"/>
          </p:cNvSpPr>
          <p:nvPr/>
        </p:nvSpPr>
        <p:spPr bwMode="auto">
          <a:xfrm>
            <a:off x="2971800" y="609600"/>
            <a:ext cx="28368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800" b="1" i="1">
                <a:solidFill>
                  <a:srgbClr val="FFFF00"/>
                </a:solidFill>
                <a:latin typeface="Georgia" charset="0"/>
                <a:cs typeface="+mn-cs"/>
              </a:rPr>
              <a:t>Aplanatic-Achromatic</a:t>
            </a:r>
          </a:p>
          <a:p>
            <a:pPr algn="ctr">
              <a:defRPr/>
            </a:pPr>
            <a:r>
              <a:rPr lang="en-US" sz="1800" b="1" i="1">
                <a:solidFill>
                  <a:srgbClr val="FFFF00"/>
                </a:solidFill>
                <a:latin typeface="Georgia" charset="0"/>
                <a:cs typeface="+mn-cs"/>
              </a:rPr>
              <a:t>CONDENSER</a:t>
            </a:r>
            <a:endParaRPr lang="en-US" sz="1800" i="1">
              <a:solidFill>
                <a:srgbClr val="FFFF00"/>
              </a:solidFill>
              <a:latin typeface="Geneva" charset="0"/>
              <a:cs typeface="+mn-cs"/>
            </a:endParaRPr>
          </a:p>
        </p:txBody>
      </p:sp>
      <p:sp>
        <p:nvSpPr>
          <p:cNvPr id="337923" name="Rectangle 3"/>
          <p:cNvSpPr>
            <a:spLocks noChangeArrowheads="1"/>
          </p:cNvSpPr>
          <p:nvPr/>
        </p:nvSpPr>
        <p:spPr bwMode="auto">
          <a:xfrm>
            <a:off x="533400" y="76200"/>
            <a:ext cx="7848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>
                <a:solidFill>
                  <a:srgbClr val="FFFF00"/>
                </a:solidFill>
                <a:latin typeface="Georgia" charset="0"/>
                <a:cs typeface="+mn-cs"/>
              </a:rPr>
              <a:t>Lighting</a:t>
            </a:r>
            <a:endParaRPr lang="en-US" sz="2400">
              <a:latin typeface="Helvetica" charset="0"/>
              <a:cs typeface="+mn-cs"/>
            </a:endParaRPr>
          </a:p>
        </p:txBody>
      </p:sp>
      <p:pic>
        <p:nvPicPr>
          <p:cNvPr id="46083" name="Picture 6" descr="Condens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388" y="2070100"/>
            <a:ext cx="66040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27" name="Rectangle 7"/>
          <p:cNvSpPr>
            <a:spLocks noChangeArrowheads="1"/>
          </p:cNvSpPr>
          <p:nvPr/>
        </p:nvSpPr>
        <p:spPr bwMode="auto">
          <a:xfrm>
            <a:off x="5562600" y="1524000"/>
            <a:ext cx="1008063" cy="60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1400" i="1">
                <a:solidFill>
                  <a:srgbClr val="FFFF00"/>
                </a:solidFill>
                <a:cs typeface="+mn-cs"/>
              </a:rPr>
              <a:t>Condencer 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1400" i="1">
                <a:solidFill>
                  <a:srgbClr val="FFFF00"/>
                </a:solidFill>
                <a:cs typeface="+mn-cs"/>
              </a:rPr>
              <a:t>Top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1400" i="1">
                <a:solidFill>
                  <a:srgbClr val="FFFF00"/>
                </a:solidFill>
                <a:cs typeface="+mn-cs"/>
              </a:rPr>
              <a:t>Lens</a:t>
            </a:r>
          </a:p>
        </p:txBody>
      </p:sp>
      <p:sp>
        <p:nvSpPr>
          <p:cNvPr id="337928" name="Rectangle 8"/>
          <p:cNvSpPr>
            <a:spLocks noChangeArrowheads="1"/>
          </p:cNvSpPr>
          <p:nvPr/>
        </p:nvSpPr>
        <p:spPr bwMode="auto">
          <a:xfrm>
            <a:off x="7696200" y="3429000"/>
            <a:ext cx="836613" cy="60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1400" i="1" dirty="0">
                <a:solidFill>
                  <a:srgbClr val="FFFF00"/>
                </a:solidFill>
                <a:cs typeface="+mn-cs"/>
              </a:rPr>
              <a:t>Internal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1400" i="1" dirty="0">
                <a:solidFill>
                  <a:srgbClr val="FFFF00"/>
                </a:solidFill>
                <a:cs typeface="+mn-cs"/>
              </a:rPr>
              <a:t>Lens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1400" i="1" dirty="0">
                <a:solidFill>
                  <a:srgbClr val="FFFF00"/>
                </a:solidFill>
                <a:cs typeface="+mn-cs"/>
              </a:rPr>
              <a:t>Elements</a:t>
            </a:r>
          </a:p>
        </p:txBody>
      </p:sp>
      <p:sp>
        <p:nvSpPr>
          <p:cNvPr id="337929" name="Rectangle 9"/>
          <p:cNvSpPr>
            <a:spLocks noChangeArrowheads="1"/>
          </p:cNvSpPr>
          <p:nvPr/>
        </p:nvSpPr>
        <p:spPr bwMode="auto">
          <a:xfrm>
            <a:off x="5564188" y="5588000"/>
            <a:ext cx="10033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1400" i="1">
                <a:solidFill>
                  <a:srgbClr val="FFFF00"/>
                </a:solidFill>
                <a:cs typeface="+mn-cs"/>
              </a:rPr>
              <a:t>Aperture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1400" i="1">
                <a:solidFill>
                  <a:srgbClr val="FFFF00"/>
                </a:solidFill>
                <a:cs typeface="+mn-cs"/>
              </a:rPr>
              <a:t>Diaphragm</a:t>
            </a:r>
          </a:p>
        </p:txBody>
      </p:sp>
      <p:sp>
        <p:nvSpPr>
          <p:cNvPr id="337930" name="Line 10"/>
          <p:cNvSpPr>
            <a:spLocks noChangeShapeType="1"/>
          </p:cNvSpPr>
          <p:nvPr/>
        </p:nvSpPr>
        <p:spPr bwMode="auto">
          <a:xfrm flipH="1">
            <a:off x="6096000" y="2133600"/>
            <a:ext cx="0" cy="457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37931" name="Line 11"/>
          <p:cNvSpPr>
            <a:spLocks noChangeShapeType="1"/>
          </p:cNvSpPr>
          <p:nvPr/>
        </p:nvSpPr>
        <p:spPr bwMode="auto">
          <a:xfrm>
            <a:off x="5638800" y="4724400"/>
            <a:ext cx="457200" cy="914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37932" name="Line 12"/>
          <p:cNvSpPr>
            <a:spLocks noChangeShapeType="1"/>
          </p:cNvSpPr>
          <p:nvPr/>
        </p:nvSpPr>
        <p:spPr bwMode="auto">
          <a:xfrm flipH="1">
            <a:off x="6172200" y="3657600"/>
            <a:ext cx="152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9" name="Rectangle 11"/>
          <p:cNvSpPr>
            <a:spLocks noChangeArrowheads="1"/>
          </p:cNvSpPr>
          <p:nvPr/>
        </p:nvSpPr>
        <p:spPr bwMode="auto">
          <a:xfrm>
            <a:off x="533400" y="0"/>
            <a:ext cx="7848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>
                <a:solidFill>
                  <a:srgbClr val="FFFF00"/>
                </a:solidFill>
                <a:latin typeface="Georgia" charset="0"/>
                <a:cs typeface="+mn-cs"/>
              </a:rPr>
              <a:t>Microscope</a:t>
            </a:r>
            <a:endParaRPr lang="en-US" sz="2400">
              <a:solidFill>
                <a:srgbClr val="1A1A1A"/>
              </a:solidFill>
              <a:latin typeface="ArialMT" charset="0"/>
              <a:cs typeface="+mn-cs"/>
            </a:endParaRPr>
          </a:p>
        </p:txBody>
      </p:sp>
      <p:grpSp>
        <p:nvGrpSpPr>
          <p:cNvPr id="48130" name="Group 26"/>
          <p:cNvGrpSpPr>
            <a:grpSpLocks/>
          </p:cNvGrpSpPr>
          <p:nvPr/>
        </p:nvGrpSpPr>
        <p:grpSpPr bwMode="auto">
          <a:xfrm>
            <a:off x="6019800" y="1981200"/>
            <a:ext cx="2371725" cy="3086100"/>
            <a:chOff x="3696" y="1392"/>
            <a:chExt cx="1494" cy="1944"/>
          </a:xfrm>
        </p:grpSpPr>
        <p:grpSp>
          <p:nvGrpSpPr>
            <p:cNvPr id="48172" name="Group 24"/>
            <p:cNvGrpSpPr>
              <a:grpSpLocks/>
            </p:cNvGrpSpPr>
            <p:nvPr/>
          </p:nvGrpSpPr>
          <p:grpSpPr bwMode="auto">
            <a:xfrm>
              <a:off x="3696" y="1392"/>
              <a:ext cx="1494" cy="1552"/>
              <a:chOff x="3696" y="1392"/>
              <a:chExt cx="1494" cy="1552"/>
            </a:xfrm>
          </p:grpSpPr>
          <p:pic>
            <p:nvPicPr>
              <p:cNvPr id="48174" name="Picture 19" descr="Hooke_167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96" y="1584"/>
                <a:ext cx="1494" cy="1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3420" name="Rectangle 12"/>
              <p:cNvSpPr>
                <a:spLocks noChangeArrowheads="1"/>
              </p:cNvSpPr>
              <p:nvPr/>
            </p:nvSpPr>
            <p:spPr bwMode="auto">
              <a:xfrm>
                <a:off x="4704" y="1392"/>
                <a:ext cx="405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000" i="1">
                    <a:solidFill>
                      <a:srgbClr val="FFFF00"/>
                    </a:solidFill>
                    <a:cs typeface="+mn-cs"/>
                  </a:rPr>
                  <a:t>Eyepiece</a:t>
                </a:r>
              </a:p>
            </p:txBody>
          </p:sp>
          <p:sp>
            <p:nvSpPr>
              <p:cNvPr id="273421" name="Rectangle 13"/>
              <p:cNvSpPr>
                <a:spLocks noChangeArrowheads="1"/>
              </p:cNvSpPr>
              <p:nvPr/>
            </p:nvSpPr>
            <p:spPr bwMode="auto">
              <a:xfrm>
                <a:off x="4811" y="2083"/>
                <a:ext cx="325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000" i="1">
                    <a:solidFill>
                      <a:srgbClr val="FFFF00"/>
                    </a:solidFill>
                    <a:cs typeface="+mn-cs"/>
                  </a:rPr>
                  <a:t>Barrel</a:t>
                </a:r>
              </a:p>
            </p:txBody>
          </p:sp>
          <p:sp>
            <p:nvSpPr>
              <p:cNvPr id="273422" name="Rectangle 14"/>
              <p:cNvSpPr>
                <a:spLocks noChangeArrowheads="1"/>
              </p:cNvSpPr>
              <p:nvPr/>
            </p:nvSpPr>
            <p:spPr bwMode="auto">
              <a:xfrm>
                <a:off x="4464" y="2342"/>
                <a:ext cx="629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000" i="1">
                    <a:solidFill>
                      <a:srgbClr val="FFFF00"/>
                    </a:solidFill>
                    <a:cs typeface="+mn-cs"/>
                  </a:rPr>
                  <a:t>Focusing Screw</a:t>
                </a:r>
              </a:p>
            </p:txBody>
          </p:sp>
          <p:sp>
            <p:nvSpPr>
              <p:cNvPr id="273424" name="Rectangle 16"/>
              <p:cNvSpPr>
                <a:spLocks noChangeArrowheads="1"/>
              </p:cNvSpPr>
              <p:nvPr/>
            </p:nvSpPr>
            <p:spPr bwMode="auto">
              <a:xfrm>
                <a:off x="4272" y="2496"/>
                <a:ext cx="422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000" i="1">
                    <a:solidFill>
                      <a:srgbClr val="FFFF00"/>
                    </a:solidFill>
                    <a:cs typeface="+mn-cs"/>
                  </a:rPr>
                  <a:t>Objective</a:t>
                </a:r>
              </a:p>
            </p:txBody>
          </p:sp>
          <p:sp>
            <p:nvSpPr>
              <p:cNvPr id="273428" name="Line 20"/>
              <p:cNvSpPr>
                <a:spLocks noChangeShapeType="1"/>
              </p:cNvSpPr>
              <p:nvPr/>
            </p:nvSpPr>
            <p:spPr bwMode="auto">
              <a:xfrm>
                <a:off x="4896" y="1536"/>
                <a:ext cx="96" cy="9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3429" name="Line 21"/>
              <p:cNvSpPr>
                <a:spLocks noChangeShapeType="1"/>
              </p:cNvSpPr>
              <p:nvPr/>
            </p:nvSpPr>
            <p:spPr bwMode="auto">
              <a:xfrm flipV="1">
                <a:off x="4752" y="2160"/>
                <a:ext cx="96" cy="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3430" name="Line 22"/>
              <p:cNvSpPr>
                <a:spLocks noChangeShapeType="1"/>
              </p:cNvSpPr>
              <p:nvPr/>
            </p:nvSpPr>
            <p:spPr bwMode="auto">
              <a:xfrm>
                <a:off x="4416" y="2352"/>
                <a:ext cx="96" cy="48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3431" name="Line 23"/>
              <p:cNvSpPr>
                <a:spLocks noChangeShapeType="1"/>
              </p:cNvSpPr>
              <p:nvPr/>
            </p:nvSpPr>
            <p:spPr bwMode="auto">
              <a:xfrm>
                <a:off x="4224" y="2496"/>
                <a:ext cx="96" cy="48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73433" name="Rectangle 25"/>
            <p:cNvSpPr>
              <a:spLocks noChangeArrowheads="1"/>
            </p:cNvSpPr>
            <p:nvPr/>
          </p:nvSpPr>
          <p:spPr bwMode="auto">
            <a:xfrm>
              <a:off x="3902" y="3086"/>
              <a:ext cx="108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1" i="1">
                  <a:solidFill>
                    <a:srgbClr val="FFFF00"/>
                  </a:solidFill>
                  <a:latin typeface="Georgia" charset="0"/>
                  <a:cs typeface="+mn-cs"/>
                </a:rPr>
                <a:t>Hooke 1670</a:t>
              </a:r>
            </a:p>
          </p:txBody>
        </p:sp>
      </p:grpSp>
      <p:grpSp>
        <p:nvGrpSpPr>
          <p:cNvPr id="48131" name="Group 69"/>
          <p:cNvGrpSpPr>
            <a:grpSpLocks/>
          </p:cNvGrpSpPr>
          <p:nvPr/>
        </p:nvGrpSpPr>
        <p:grpSpPr bwMode="auto">
          <a:xfrm>
            <a:off x="457200" y="608013"/>
            <a:ext cx="4740275" cy="5868987"/>
            <a:chOff x="288" y="489"/>
            <a:chExt cx="2986" cy="3697"/>
          </a:xfrm>
        </p:grpSpPr>
        <p:pic>
          <p:nvPicPr>
            <p:cNvPr id="48132" name="Picture 68" descr="Microscope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532"/>
              <a:ext cx="2792" cy="3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3435" name="Rectangle 27"/>
            <p:cNvSpPr>
              <a:spLocks noChangeArrowheads="1"/>
            </p:cNvSpPr>
            <p:nvPr/>
          </p:nvSpPr>
          <p:spPr bwMode="auto">
            <a:xfrm>
              <a:off x="1152" y="3936"/>
              <a:ext cx="167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1" i="1">
                  <a:solidFill>
                    <a:srgbClr val="FFFF00"/>
                  </a:solidFill>
                  <a:latin typeface="Georgia" charset="0"/>
                  <a:cs typeface="+mn-cs"/>
                </a:rPr>
                <a:t>Olympus BX  2000</a:t>
              </a:r>
            </a:p>
          </p:txBody>
        </p:sp>
        <p:sp>
          <p:nvSpPr>
            <p:cNvPr id="273436" name="Rectangle 28"/>
            <p:cNvSpPr>
              <a:spLocks noChangeArrowheads="1"/>
            </p:cNvSpPr>
            <p:nvPr/>
          </p:nvSpPr>
          <p:spPr bwMode="auto">
            <a:xfrm>
              <a:off x="2352" y="1296"/>
              <a:ext cx="37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Cooling</a:t>
              </a:r>
            </a:p>
            <a:p>
              <a:pPr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 Vents</a:t>
              </a:r>
            </a:p>
          </p:txBody>
        </p:sp>
        <p:sp>
          <p:nvSpPr>
            <p:cNvPr id="273437" name="Rectangle 29"/>
            <p:cNvSpPr>
              <a:spLocks noChangeArrowheads="1"/>
            </p:cNvSpPr>
            <p:nvPr/>
          </p:nvSpPr>
          <p:spPr bwMode="auto">
            <a:xfrm>
              <a:off x="2784" y="1334"/>
              <a:ext cx="48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Episcopic</a:t>
              </a:r>
            </a:p>
            <a:p>
              <a:pPr algn="ctr"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Lamphouse</a:t>
              </a:r>
            </a:p>
          </p:txBody>
        </p:sp>
        <p:sp>
          <p:nvSpPr>
            <p:cNvPr id="273438" name="Rectangle 30"/>
            <p:cNvSpPr>
              <a:spLocks noChangeArrowheads="1"/>
            </p:cNvSpPr>
            <p:nvPr/>
          </p:nvSpPr>
          <p:spPr bwMode="auto">
            <a:xfrm>
              <a:off x="2976" y="1920"/>
              <a:ext cx="298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Lamp</a:t>
              </a:r>
            </a:p>
          </p:txBody>
        </p:sp>
        <p:sp>
          <p:nvSpPr>
            <p:cNvPr id="273439" name="Rectangle 31"/>
            <p:cNvSpPr>
              <a:spLocks noChangeArrowheads="1"/>
            </p:cNvSpPr>
            <p:nvPr/>
          </p:nvSpPr>
          <p:spPr bwMode="auto">
            <a:xfrm>
              <a:off x="2736" y="2304"/>
              <a:ext cx="41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Collector</a:t>
              </a:r>
            </a:p>
            <a:p>
              <a:pPr algn="ctr"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Lens</a:t>
              </a:r>
            </a:p>
          </p:txBody>
        </p:sp>
        <p:sp>
          <p:nvSpPr>
            <p:cNvPr id="273440" name="Rectangle 32"/>
            <p:cNvSpPr>
              <a:spLocks noChangeArrowheads="1"/>
            </p:cNvSpPr>
            <p:nvPr/>
          </p:nvSpPr>
          <p:spPr bwMode="auto">
            <a:xfrm>
              <a:off x="2736" y="2554"/>
              <a:ext cx="494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7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Microscope</a:t>
              </a:r>
            </a:p>
            <a:p>
              <a:pPr algn="ctr">
                <a:lnSpc>
                  <a:spcPct val="7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Control</a:t>
              </a:r>
            </a:p>
            <a:p>
              <a:pPr algn="ctr">
                <a:lnSpc>
                  <a:spcPct val="7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Circuit</a:t>
              </a:r>
            </a:p>
            <a:p>
              <a:pPr algn="ctr">
                <a:lnSpc>
                  <a:spcPct val="7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Board</a:t>
              </a:r>
            </a:p>
          </p:txBody>
        </p:sp>
        <p:sp>
          <p:nvSpPr>
            <p:cNvPr id="273442" name="Rectangle 34"/>
            <p:cNvSpPr>
              <a:spLocks noChangeArrowheads="1"/>
            </p:cNvSpPr>
            <p:nvPr/>
          </p:nvSpPr>
          <p:spPr bwMode="auto">
            <a:xfrm>
              <a:off x="2784" y="2976"/>
              <a:ext cx="48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Diascopic</a:t>
              </a:r>
            </a:p>
            <a:p>
              <a:pPr algn="ctr"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Lamphouse</a:t>
              </a:r>
            </a:p>
          </p:txBody>
        </p:sp>
        <p:sp>
          <p:nvSpPr>
            <p:cNvPr id="273443" name="Rectangle 35"/>
            <p:cNvSpPr>
              <a:spLocks noChangeArrowheads="1"/>
            </p:cNvSpPr>
            <p:nvPr/>
          </p:nvSpPr>
          <p:spPr bwMode="auto">
            <a:xfrm>
              <a:off x="2880" y="3238"/>
              <a:ext cx="28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7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Line</a:t>
              </a:r>
            </a:p>
            <a:p>
              <a:pPr algn="ctr">
                <a:lnSpc>
                  <a:spcPct val="7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Cord</a:t>
              </a:r>
            </a:p>
          </p:txBody>
        </p:sp>
        <p:sp>
          <p:nvSpPr>
            <p:cNvPr id="273444" name="Rectangle 36"/>
            <p:cNvSpPr>
              <a:spLocks noChangeArrowheads="1"/>
            </p:cNvSpPr>
            <p:nvPr/>
          </p:nvSpPr>
          <p:spPr bwMode="auto">
            <a:xfrm>
              <a:off x="2688" y="3456"/>
              <a:ext cx="521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Transformer</a:t>
              </a:r>
            </a:p>
          </p:txBody>
        </p:sp>
        <p:sp>
          <p:nvSpPr>
            <p:cNvPr id="273445" name="Rectangle 37"/>
            <p:cNvSpPr>
              <a:spLocks noChangeArrowheads="1"/>
            </p:cNvSpPr>
            <p:nvPr/>
          </p:nvSpPr>
          <p:spPr bwMode="auto">
            <a:xfrm>
              <a:off x="2112" y="3600"/>
              <a:ext cx="41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Collector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Lens</a:t>
              </a:r>
            </a:p>
          </p:txBody>
        </p:sp>
        <p:sp>
          <p:nvSpPr>
            <p:cNvPr id="273447" name="Rectangle 39"/>
            <p:cNvSpPr>
              <a:spLocks noChangeArrowheads="1"/>
            </p:cNvSpPr>
            <p:nvPr/>
          </p:nvSpPr>
          <p:spPr bwMode="auto">
            <a:xfrm>
              <a:off x="1872" y="3614"/>
              <a:ext cx="31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Focus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Knob</a:t>
              </a:r>
            </a:p>
          </p:txBody>
        </p:sp>
        <p:sp>
          <p:nvSpPr>
            <p:cNvPr id="273448" name="Rectangle 40"/>
            <p:cNvSpPr>
              <a:spLocks noChangeArrowheads="1"/>
            </p:cNvSpPr>
            <p:nvPr/>
          </p:nvSpPr>
          <p:spPr bwMode="auto">
            <a:xfrm>
              <a:off x="1632" y="3648"/>
              <a:ext cx="329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Filters</a:t>
              </a:r>
            </a:p>
          </p:txBody>
        </p:sp>
        <p:sp>
          <p:nvSpPr>
            <p:cNvPr id="273449" name="Rectangle 41"/>
            <p:cNvSpPr>
              <a:spLocks noChangeArrowheads="1"/>
            </p:cNvSpPr>
            <p:nvPr/>
          </p:nvSpPr>
          <p:spPr bwMode="auto">
            <a:xfrm>
              <a:off x="1392" y="3696"/>
              <a:ext cx="338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Mirror</a:t>
              </a:r>
            </a:p>
          </p:txBody>
        </p:sp>
        <p:sp>
          <p:nvSpPr>
            <p:cNvPr id="273450" name="Rectangle 42"/>
            <p:cNvSpPr>
              <a:spLocks noChangeArrowheads="1"/>
            </p:cNvSpPr>
            <p:nvPr/>
          </p:nvSpPr>
          <p:spPr bwMode="auto">
            <a:xfrm>
              <a:off x="624" y="3504"/>
              <a:ext cx="512" cy="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Illumination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Intensity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Adjustement</a:t>
              </a:r>
            </a:p>
          </p:txBody>
        </p:sp>
        <p:sp>
          <p:nvSpPr>
            <p:cNvPr id="273451" name="Rectangle 43"/>
            <p:cNvSpPr>
              <a:spLocks noChangeArrowheads="1"/>
            </p:cNvSpPr>
            <p:nvPr/>
          </p:nvSpPr>
          <p:spPr bwMode="auto">
            <a:xfrm>
              <a:off x="864" y="3360"/>
              <a:ext cx="272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Base</a:t>
              </a:r>
            </a:p>
          </p:txBody>
        </p:sp>
        <p:sp>
          <p:nvSpPr>
            <p:cNvPr id="273452" name="Rectangle 44"/>
            <p:cNvSpPr>
              <a:spLocks noChangeArrowheads="1"/>
            </p:cNvSpPr>
            <p:nvPr/>
          </p:nvSpPr>
          <p:spPr bwMode="auto">
            <a:xfrm>
              <a:off x="768" y="3072"/>
              <a:ext cx="48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Field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Diaphragm</a:t>
              </a:r>
            </a:p>
          </p:txBody>
        </p:sp>
        <p:sp>
          <p:nvSpPr>
            <p:cNvPr id="273453" name="Rectangle 45"/>
            <p:cNvSpPr>
              <a:spLocks noChangeArrowheads="1"/>
            </p:cNvSpPr>
            <p:nvPr/>
          </p:nvSpPr>
          <p:spPr bwMode="auto">
            <a:xfrm>
              <a:off x="768" y="2928"/>
              <a:ext cx="463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Condenser</a:t>
              </a:r>
            </a:p>
          </p:txBody>
        </p:sp>
        <p:sp>
          <p:nvSpPr>
            <p:cNvPr id="273454" name="Rectangle 46"/>
            <p:cNvSpPr>
              <a:spLocks noChangeArrowheads="1"/>
            </p:cNvSpPr>
            <p:nvPr/>
          </p:nvSpPr>
          <p:spPr bwMode="auto">
            <a:xfrm>
              <a:off x="528" y="2688"/>
              <a:ext cx="45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Mecanical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Stage</a:t>
              </a:r>
            </a:p>
          </p:txBody>
        </p:sp>
        <p:sp>
          <p:nvSpPr>
            <p:cNvPr id="273455" name="Rectangle 47"/>
            <p:cNvSpPr>
              <a:spLocks noChangeArrowheads="1"/>
            </p:cNvSpPr>
            <p:nvPr/>
          </p:nvSpPr>
          <p:spPr bwMode="auto">
            <a:xfrm>
              <a:off x="874" y="2592"/>
              <a:ext cx="42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Objective</a:t>
              </a:r>
            </a:p>
          </p:txBody>
        </p:sp>
        <p:sp>
          <p:nvSpPr>
            <p:cNvPr id="273456" name="Rectangle 48"/>
            <p:cNvSpPr>
              <a:spLocks noChangeArrowheads="1"/>
            </p:cNvSpPr>
            <p:nvPr/>
          </p:nvSpPr>
          <p:spPr bwMode="auto">
            <a:xfrm>
              <a:off x="336" y="2352"/>
              <a:ext cx="525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Breathshield</a:t>
              </a:r>
            </a:p>
          </p:txBody>
        </p:sp>
        <p:sp>
          <p:nvSpPr>
            <p:cNvPr id="273457" name="Rectangle 49"/>
            <p:cNvSpPr>
              <a:spLocks noChangeArrowheads="1"/>
            </p:cNvSpPr>
            <p:nvPr/>
          </p:nvSpPr>
          <p:spPr bwMode="auto">
            <a:xfrm>
              <a:off x="480" y="2016"/>
              <a:ext cx="48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Vertical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Illuminator</a:t>
              </a:r>
            </a:p>
          </p:txBody>
        </p:sp>
        <p:sp>
          <p:nvSpPr>
            <p:cNvPr id="273458" name="Rectangle 50"/>
            <p:cNvSpPr>
              <a:spLocks noChangeArrowheads="1"/>
            </p:cNvSpPr>
            <p:nvPr/>
          </p:nvSpPr>
          <p:spPr bwMode="auto">
            <a:xfrm>
              <a:off x="528" y="2160"/>
              <a:ext cx="40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Dichroic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Filters</a:t>
              </a:r>
            </a:p>
          </p:txBody>
        </p:sp>
        <p:sp>
          <p:nvSpPr>
            <p:cNvPr id="273459" name="Rectangle 51"/>
            <p:cNvSpPr>
              <a:spLocks noChangeArrowheads="1"/>
            </p:cNvSpPr>
            <p:nvPr/>
          </p:nvSpPr>
          <p:spPr bwMode="auto">
            <a:xfrm>
              <a:off x="480" y="1920"/>
              <a:ext cx="55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Beamsplitters</a:t>
              </a:r>
            </a:p>
          </p:txBody>
        </p:sp>
        <p:sp>
          <p:nvSpPr>
            <p:cNvPr id="273460" name="Rectangle 52"/>
            <p:cNvSpPr>
              <a:spLocks noChangeArrowheads="1"/>
            </p:cNvSpPr>
            <p:nvPr/>
          </p:nvSpPr>
          <p:spPr bwMode="auto">
            <a:xfrm>
              <a:off x="288" y="1680"/>
              <a:ext cx="40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Eyepiece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(Ocular)</a:t>
              </a:r>
            </a:p>
          </p:txBody>
        </p:sp>
        <p:sp>
          <p:nvSpPr>
            <p:cNvPr id="273461" name="Rectangle 53"/>
            <p:cNvSpPr>
              <a:spLocks noChangeArrowheads="1"/>
            </p:cNvSpPr>
            <p:nvPr/>
          </p:nvSpPr>
          <p:spPr bwMode="auto">
            <a:xfrm>
              <a:off x="480" y="1248"/>
              <a:ext cx="35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Rubber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Eyecup</a:t>
              </a:r>
            </a:p>
          </p:txBody>
        </p:sp>
        <p:sp>
          <p:nvSpPr>
            <p:cNvPr id="273462" name="Rectangle 54"/>
            <p:cNvSpPr>
              <a:spLocks noChangeArrowheads="1"/>
            </p:cNvSpPr>
            <p:nvPr/>
          </p:nvSpPr>
          <p:spPr bwMode="auto">
            <a:xfrm>
              <a:off x="912" y="1440"/>
              <a:ext cx="334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Lenses</a:t>
              </a:r>
            </a:p>
          </p:txBody>
        </p:sp>
        <p:sp>
          <p:nvSpPr>
            <p:cNvPr id="273463" name="Rectangle 55"/>
            <p:cNvSpPr>
              <a:spLocks noChangeArrowheads="1"/>
            </p:cNvSpPr>
            <p:nvPr/>
          </p:nvSpPr>
          <p:spPr bwMode="auto">
            <a:xfrm>
              <a:off x="993" y="2456"/>
              <a:ext cx="303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7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Nose-</a:t>
              </a:r>
            </a:p>
            <a:p>
              <a:pPr algn="ctr">
                <a:lnSpc>
                  <a:spcPct val="7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piece</a:t>
              </a:r>
            </a:p>
          </p:txBody>
        </p:sp>
        <p:sp>
          <p:nvSpPr>
            <p:cNvPr id="273464" name="Rectangle 56"/>
            <p:cNvSpPr>
              <a:spLocks noChangeArrowheads="1"/>
            </p:cNvSpPr>
            <p:nvPr/>
          </p:nvSpPr>
          <p:spPr bwMode="auto">
            <a:xfrm>
              <a:off x="816" y="1296"/>
              <a:ext cx="43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Extension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Tube</a:t>
              </a:r>
            </a:p>
          </p:txBody>
        </p:sp>
        <p:sp>
          <p:nvSpPr>
            <p:cNvPr id="273465" name="Rectangle 57"/>
            <p:cNvSpPr>
              <a:spLocks noChangeArrowheads="1"/>
            </p:cNvSpPr>
            <p:nvPr/>
          </p:nvSpPr>
          <p:spPr bwMode="auto">
            <a:xfrm>
              <a:off x="912" y="1152"/>
              <a:ext cx="347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Shutter</a:t>
              </a:r>
            </a:p>
          </p:txBody>
        </p:sp>
        <p:sp>
          <p:nvSpPr>
            <p:cNvPr id="273466" name="Rectangle 58"/>
            <p:cNvSpPr>
              <a:spLocks noChangeArrowheads="1"/>
            </p:cNvSpPr>
            <p:nvPr/>
          </p:nvSpPr>
          <p:spPr bwMode="auto">
            <a:xfrm>
              <a:off x="768" y="768"/>
              <a:ext cx="43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Focusing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Telescope</a:t>
              </a:r>
            </a:p>
          </p:txBody>
        </p:sp>
        <p:sp>
          <p:nvSpPr>
            <p:cNvPr id="273467" name="Rectangle 59"/>
            <p:cNvSpPr>
              <a:spLocks noChangeArrowheads="1"/>
            </p:cNvSpPr>
            <p:nvPr/>
          </p:nvSpPr>
          <p:spPr bwMode="auto">
            <a:xfrm>
              <a:off x="672" y="528"/>
              <a:ext cx="44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Camera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Black Box</a:t>
              </a:r>
            </a:p>
          </p:txBody>
        </p:sp>
        <p:sp>
          <p:nvSpPr>
            <p:cNvPr id="273468" name="Rectangle 60"/>
            <p:cNvSpPr>
              <a:spLocks noChangeArrowheads="1"/>
            </p:cNvSpPr>
            <p:nvPr/>
          </p:nvSpPr>
          <p:spPr bwMode="auto">
            <a:xfrm>
              <a:off x="1584" y="489"/>
              <a:ext cx="438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Film Plan</a:t>
              </a:r>
            </a:p>
          </p:txBody>
        </p:sp>
        <p:sp>
          <p:nvSpPr>
            <p:cNvPr id="273469" name="Rectangle 61"/>
            <p:cNvSpPr>
              <a:spLocks noChangeArrowheads="1"/>
            </p:cNvSpPr>
            <p:nvPr/>
          </p:nvSpPr>
          <p:spPr bwMode="auto">
            <a:xfrm>
              <a:off x="1568" y="720"/>
              <a:ext cx="73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Electrical Contacts</a:t>
              </a:r>
            </a:p>
          </p:txBody>
        </p:sp>
        <p:sp>
          <p:nvSpPr>
            <p:cNvPr id="273470" name="Rectangle 62"/>
            <p:cNvSpPr>
              <a:spLocks noChangeArrowheads="1"/>
            </p:cNvSpPr>
            <p:nvPr/>
          </p:nvSpPr>
          <p:spPr bwMode="auto">
            <a:xfrm>
              <a:off x="1920" y="863"/>
              <a:ext cx="445" cy="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Automatic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Exposure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Monitor</a:t>
              </a:r>
            </a:p>
          </p:txBody>
        </p:sp>
        <p:sp>
          <p:nvSpPr>
            <p:cNvPr id="273471" name="Rectangle 63"/>
            <p:cNvSpPr>
              <a:spLocks noChangeArrowheads="1"/>
            </p:cNvSpPr>
            <p:nvPr/>
          </p:nvSpPr>
          <p:spPr bwMode="auto">
            <a:xfrm>
              <a:off x="1728" y="1152"/>
              <a:ext cx="33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Light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Sensor</a:t>
              </a:r>
            </a:p>
          </p:txBody>
        </p:sp>
        <p:sp>
          <p:nvSpPr>
            <p:cNvPr id="273472" name="Rectangle 64"/>
            <p:cNvSpPr>
              <a:spLocks noChangeArrowheads="1"/>
            </p:cNvSpPr>
            <p:nvPr/>
          </p:nvSpPr>
          <p:spPr bwMode="auto">
            <a:xfrm>
              <a:off x="1536" y="1344"/>
              <a:ext cx="45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Projection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Eyepiece</a:t>
              </a:r>
            </a:p>
          </p:txBody>
        </p:sp>
        <p:sp>
          <p:nvSpPr>
            <p:cNvPr id="273473" name="Rectangle 65"/>
            <p:cNvSpPr>
              <a:spLocks noChangeArrowheads="1"/>
            </p:cNvSpPr>
            <p:nvPr/>
          </p:nvSpPr>
          <p:spPr bwMode="auto">
            <a:xfrm>
              <a:off x="1536" y="1564"/>
              <a:ext cx="46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Trinocular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Head</a:t>
              </a:r>
            </a:p>
          </p:txBody>
        </p:sp>
        <p:sp>
          <p:nvSpPr>
            <p:cNvPr id="273474" name="Rectangle 66"/>
            <p:cNvSpPr>
              <a:spLocks noChangeArrowheads="1"/>
            </p:cNvSpPr>
            <p:nvPr/>
          </p:nvSpPr>
          <p:spPr bwMode="auto">
            <a:xfrm>
              <a:off x="1584" y="1776"/>
              <a:ext cx="338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Prisms</a:t>
              </a:r>
            </a:p>
          </p:txBody>
        </p:sp>
        <p:sp>
          <p:nvSpPr>
            <p:cNvPr id="273475" name="Rectangle 67"/>
            <p:cNvSpPr>
              <a:spLocks noChangeArrowheads="1"/>
            </p:cNvSpPr>
            <p:nvPr/>
          </p:nvSpPr>
          <p:spPr bwMode="auto">
            <a:xfrm>
              <a:off x="2016" y="1728"/>
              <a:ext cx="347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Shutter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75" y="1981200"/>
            <a:ext cx="2889250" cy="215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50887" name="Rectangle 7"/>
          <p:cNvSpPr>
            <a:spLocks noChangeArrowheads="1"/>
          </p:cNvSpPr>
          <p:nvPr/>
        </p:nvSpPr>
        <p:spPr bwMode="auto">
          <a:xfrm>
            <a:off x="647700" y="90488"/>
            <a:ext cx="7848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>
                <a:solidFill>
                  <a:srgbClr val="FFFF00"/>
                </a:solidFill>
                <a:latin typeface="Georgia" charset="0"/>
                <a:cs typeface="+mn-cs"/>
              </a:rPr>
              <a:t>Color Fidelity</a:t>
            </a:r>
          </a:p>
        </p:txBody>
      </p:sp>
      <p:grpSp>
        <p:nvGrpSpPr>
          <p:cNvPr id="250899" name="Group 19"/>
          <p:cNvGrpSpPr>
            <a:grpSpLocks/>
          </p:cNvGrpSpPr>
          <p:nvPr/>
        </p:nvGrpSpPr>
        <p:grpSpPr bwMode="auto">
          <a:xfrm>
            <a:off x="6137275" y="1981200"/>
            <a:ext cx="2889250" cy="3268663"/>
            <a:chOff x="3866" y="1248"/>
            <a:chExt cx="1820" cy="2059"/>
          </a:xfrm>
        </p:grpSpPr>
        <p:pic>
          <p:nvPicPr>
            <p:cNvPr id="25088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6" y="1248"/>
              <a:ext cx="1820" cy="13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50185" name="Picture 14" descr="Microscope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7" y="1919"/>
              <a:ext cx="898" cy="1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0895" name="Picture 15" descr="Microscope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438" y="3070225"/>
            <a:ext cx="1470025" cy="213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0898" name="Group 18"/>
          <p:cNvGrpSpPr>
            <a:grpSpLocks/>
          </p:cNvGrpSpPr>
          <p:nvPr/>
        </p:nvGrpSpPr>
        <p:grpSpPr bwMode="auto">
          <a:xfrm>
            <a:off x="117475" y="1981200"/>
            <a:ext cx="2889250" cy="3276600"/>
            <a:chOff x="74" y="1248"/>
            <a:chExt cx="1820" cy="2064"/>
          </a:xfrm>
        </p:grpSpPr>
        <p:pic>
          <p:nvPicPr>
            <p:cNvPr id="250882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" y="1248"/>
              <a:ext cx="1820" cy="13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50183" name="Picture 16" descr="Microscope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" y="1819"/>
              <a:ext cx="955" cy="1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41" descr="CCD_color_respon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609600"/>
            <a:ext cx="3924300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2930" name="AutoShape 2"/>
          <p:cNvSpPr>
            <a:spLocks noChangeArrowheads="1"/>
          </p:cNvSpPr>
          <p:nvPr/>
        </p:nvSpPr>
        <p:spPr bwMode="auto">
          <a:xfrm>
            <a:off x="2971800" y="4933950"/>
            <a:ext cx="2971800" cy="1905000"/>
          </a:xfrm>
          <a:custGeom>
            <a:avLst/>
            <a:gdLst>
              <a:gd name="G0" fmla="+- 6277 0 0"/>
              <a:gd name="G1" fmla="+- 21600 0 6277"/>
              <a:gd name="G2" fmla="*/ 6277 1 2"/>
              <a:gd name="G3" fmla="+- 21600 0 G2"/>
              <a:gd name="G4" fmla="+/ 6277 21600 2"/>
              <a:gd name="G5" fmla="+/ G1 0 2"/>
              <a:gd name="G6" fmla="*/ 21600 21600 6277"/>
              <a:gd name="G7" fmla="*/ G6 1 2"/>
              <a:gd name="G8" fmla="+- 21600 0 G7"/>
              <a:gd name="G9" fmla="*/ 21600 1 2"/>
              <a:gd name="G10" fmla="+- 6277 0 G9"/>
              <a:gd name="G11" fmla="?: G10 G8 0"/>
              <a:gd name="G12" fmla="?: G10 G7 21600"/>
              <a:gd name="T0" fmla="*/ 18461 w 21600"/>
              <a:gd name="T1" fmla="*/ 10800 h 21600"/>
              <a:gd name="T2" fmla="*/ 10800 w 21600"/>
              <a:gd name="T3" fmla="*/ 21600 h 21600"/>
              <a:gd name="T4" fmla="*/ 3139 w 21600"/>
              <a:gd name="T5" fmla="*/ 10800 h 21600"/>
              <a:gd name="T6" fmla="*/ 10800 w 21600"/>
              <a:gd name="T7" fmla="*/ 0 h 21600"/>
              <a:gd name="T8" fmla="*/ 4939 w 21600"/>
              <a:gd name="T9" fmla="*/ 4939 h 21600"/>
              <a:gd name="T10" fmla="*/ 16661 w 21600"/>
              <a:gd name="T11" fmla="*/ 1666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6277" y="21600"/>
                </a:lnTo>
                <a:lnTo>
                  <a:pt x="15323" y="21600"/>
                </a:lnTo>
                <a:lnTo>
                  <a:pt x="21600" y="0"/>
                </a:lnTo>
                <a:close/>
              </a:path>
            </a:pathLst>
          </a:custGeom>
          <a:gradFill rotWithShape="0">
            <a:gsLst>
              <a:gs pos="0">
                <a:srgbClr val="FFFF00">
                  <a:gamma/>
                  <a:shade val="46275"/>
                  <a:invGamma/>
                  <a:alpha val="0"/>
                </a:srgbClr>
              </a:gs>
              <a:gs pos="50000">
                <a:srgbClr val="FFFF00"/>
              </a:gs>
              <a:gs pos="100000">
                <a:srgbClr val="FFFF00">
                  <a:gamma/>
                  <a:shade val="46275"/>
                  <a:invGamma/>
                  <a:alpha val="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52227" name="Group 35"/>
          <p:cNvGrpSpPr>
            <a:grpSpLocks/>
          </p:cNvGrpSpPr>
          <p:nvPr/>
        </p:nvGrpSpPr>
        <p:grpSpPr bwMode="auto">
          <a:xfrm>
            <a:off x="3324225" y="2663825"/>
            <a:ext cx="2114550" cy="487363"/>
            <a:chOff x="2094" y="1678"/>
            <a:chExt cx="1332" cy="307"/>
          </a:xfrm>
        </p:grpSpPr>
        <p:grpSp>
          <p:nvGrpSpPr>
            <p:cNvPr id="52253" name="Group 3"/>
            <p:cNvGrpSpPr>
              <a:grpSpLocks/>
            </p:cNvGrpSpPr>
            <p:nvPr/>
          </p:nvGrpSpPr>
          <p:grpSpPr bwMode="auto">
            <a:xfrm flipH="1">
              <a:off x="2094" y="1678"/>
              <a:ext cx="690" cy="307"/>
              <a:chOff x="2880" y="1008"/>
              <a:chExt cx="1200" cy="672"/>
            </a:xfrm>
          </p:grpSpPr>
          <p:sp>
            <p:nvSpPr>
              <p:cNvPr id="252932" name="Rectangle 4" descr="80%"/>
              <p:cNvSpPr>
                <a:spLocks noChangeArrowheads="1"/>
              </p:cNvSpPr>
              <p:nvPr/>
            </p:nvSpPr>
            <p:spPr bwMode="auto">
              <a:xfrm>
                <a:off x="2880" y="1008"/>
                <a:ext cx="1104" cy="672"/>
              </a:xfrm>
              <a:prstGeom prst="rect">
                <a:avLst/>
              </a:prstGeom>
              <a:pattFill prst="pct80">
                <a:fgClr>
                  <a:srgbClr val="4DBFFC">
                    <a:alpha val="58000"/>
                  </a:srgbClr>
                </a:fgClr>
                <a:bgClr>
                  <a:srgbClr val="FFFFFF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52933" name="Oval 5" descr="80%"/>
              <p:cNvSpPr>
                <a:spLocks noChangeArrowheads="1"/>
              </p:cNvSpPr>
              <p:nvPr/>
            </p:nvSpPr>
            <p:spPr bwMode="auto">
              <a:xfrm>
                <a:off x="3840" y="1008"/>
                <a:ext cx="240" cy="672"/>
              </a:xfrm>
              <a:prstGeom prst="ellipse">
                <a:avLst/>
              </a:prstGeom>
              <a:pattFill prst="pct80">
                <a:fgClr>
                  <a:srgbClr val="4DBFFC"/>
                </a:fgClr>
                <a:bgClr>
                  <a:srgbClr val="FFFFFF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52254" name="Group 6"/>
            <p:cNvGrpSpPr>
              <a:grpSpLocks/>
            </p:cNvGrpSpPr>
            <p:nvPr/>
          </p:nvGrpSpPr>
          <p:grpSpPr bwMode="auto">
            <a:xfrm>
              <a:off x="2736" y="1678"/>
              <a:ext cx="690" cy="307"/>
              <a:chOff x="2880" y="1008"/>
              <a:chExt cx="1200" cy="672"/>
            </a:xfrm>
          </p:grpSpPr>
          <p:sp>
            <p:nvSpPr>
              <p:cNvPr id="252935" name="Rectangle 7" descr="80%"/>
              <p:cNvSpPr>
                <a:spLocks noChangeArrowheads="1"/>
              </p:cNvSpPr>
              <p:nvPr/>
            </p:nvSpPr>
            <p:spPr bwMode="auto">
              <a:xfrm>
                <a:off x="2880" y="1008"/>
                <a:ext cx="1104" cy="672"/>
              </a:xfrm>
              <a:prstGeom prst="rect">
                <a:avLst/>
              </a:prstGeom>
              <a:pattFill prst="pct80">
                <a:fgClr>
                  <a:srgbClr val="4DBFFC">
                    <a:alpha val="58000"/>
                  </a:srgbClr>
                </a:fgClr>
                <a:bgClr>
                  <a:srgbClr val="FFFFFF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52936" name="Oval 8" descr="80%"/>
              <p:cNvSpPr>
                <a:spLocks noChangeArrowheads="1"/>
              </p:cNvSpPr>
              <p:nvPr/>
            </p:nvSpPr>
            <p:spPr bwMode="auto">
              <a:xfrm>
                <a:off x="3840" y="1008"/>
                <a:ext cx="240" cy="672"/>
              </a:xfrm>
              <a:prstGeom prst="ellipse">
                <a:avLst/>
              </a:prstGeom>
              <a:pattFill prst="pct80">
                <a:fgClr>
                  <a:srgbClr val="4DBFFC"/>
                </a:fgClr>
                <a:bgClr>
                  <a:srgbClr val="FFFFFF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pic>
        <p:nvPicPr>
          <p:cNvPr id="52228" name="Picture 9" descr="convexlens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221956" y="1477170"/>
            <a:ext cx="314325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2938" name="Rectangle 10"/>
          <p:cNvSpPr>
            <a:spLocks noChangeArrowheads="1"/>
          </p:cNvSpPr>
          <p:nvPr/>
        </p:nvSpPr>
        <p:spPr bwMode="auto">
          <a:xfrm>
            <a:off x="2932113" y="3151188"/>
            <a:ext cx="2894012" cy="242887"/>
          </a:xfrm>
          <a:prstGeom prst="rect">
            <a:avLst/>
          </a:prstGeom>
          <a:solidFill>
            <a:srgbClr val="AAD4FC">
              <a:alpha val="63000"/>
            </a:srgb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52939" name="Rectangle 11"/>
          <p:cNvSpPr>
            <a:spLocks noChangeArrowheads="1"/>
          </p:cNvSpPr>
          <p:nvPr/>
        </p:nvSpPr>
        <p:spPr bwMode="auto">
          <a:xfrm>
            <a:off x="2055813" y="3673475"/>
            <a:ext cx="4648200" cy="661988"/>
          </a:xfrm>
          <a:prstGeom prst="rect">
            <a:avLst/>
          </a:prstGeom>
          <a:solidFill>
            <a:srgbClr val="AAD4FC">
              <a:alpha val="63000"/>
            </a:srgb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52231" name="Group 12"/>
          <p:cNvGrpSpPr>
            <a:grpSpLocks/>
          </p:cNvGrpSpPr>
          <p:nvPr/>
        </p:nvGrpSpPr>
        <p:grpSpPr bwMode="auto">
          <a:xfrm>
            <a:off x="3063875" y="3394075"/>
            <a:ext cx="2630488" cy="279400"/>
            <a:chOff x="1440" y="2016"/>
            <a:chExt cx="2880" cy="384"/>
          </a:xfrm>
        </p:grpSpPr>
        <p:sp>
          <p:nvSpPr>
            <p:cNvPr id="252941" name="AutoShape 13" descr="Dashed horizontal"/>
            <p:cNvSpPr>
              <a:spLocks noChangeArrowheads="1"/>
            </p:cNvSpPr>
            <p:nvPr/>
          </p:nvSpPr>
          <p:spPr bwMode="auto">
            <a:xfrm rot="16200000" flipV="1">
              <a:off x="1512" y="1944"/>
              <a:ext cx="384" cy="528"/>
            </a:xfrm>
            <a:prstGeom prst="flowChartDocument">
              <a:avLst/>
            </a:prstGeom>
            <a:pattFill prst="dashHorz">
              <a:fgClr>
                <a:schemeClr val="accent2">
                  <a:alpha val="58000"/>
                </a:schemeClr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52942" name="Rectangle 14" descr="Dashed horizontal"/>
            <p:cNvSpPr>
              <a:spLocks noChangeArrowheads="1"/>
            </p:cNvSpPr>
            <p:nvPr/>
          </p:nvSpPr>
          <p:spPr bwMode="auto">
            <a:xfrm>
              <a:off x="1944" y="2016"/>
              <a:ext cx="1872" cy="384"/>
            </a:xfrm>
            <a:prstGeom prst="rect">
              <a:avLst/>
            </a:prstGeom>
            <a:pattFill prst="dashHorz">
              <a:fgClr>
                <a:schemeClr val="accent2">
                  <a:alpha val="58000"/>
                </a:schemeClr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52943" name="AutoShape 15" descr="Dashed horizontal"/>
            <p:cNvSpPr>
              <a:spLocks noChangeArrowheads="1"/>
            </p:cNvSpPr>
            <p:nvPr/>
          </p:nvSpPr>
          <p:spPr bwMode="auto">
            <a:xfrm rot="16200000" flipH="1">
              <a:off x="3864" y="1944"/>
              <a:ext cx="384" cy="528"/>
            </a:xfrm>
            <a:prstGeom prst="flowChartDocument">
              <a:avLst/>
            </a:prstGeom>
            <a:pattFill prst="dashHorz">
              <a:fgClr>
                <a:schemeClr val="accent2">
                  <a:alpha val="58000"/>
                </a:schemeClr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52944" name="Line 16"/>
          <p:cNvSpPr>
            <a:spLocks noChangeShapeType="1"/>
          </p:cNvSpPr>
          <p:nvPr/>
        </p:nvSpPr>
        <p:spPr bwMode="auto">
          <a:xfrm rot="5400000" flipH="1">
            <a:off x="4216400" y="3206750"/>
            <a:ext cx="1539875" cy="1914525"/>
          </a:xfrm>
          <a:prstGeom prst="line">
            <a:avLst/>
          </a:prstGeom>
          <a:noFill/>
          <a:ln w="28575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52945" name="Line 17"/>
          <p:cNvSpPr>
            <a:spLocks noChangeShapeType="1"/>
          </p:cNvSpPr>
          <p:nvPr/>
        </p:nvSpPr>
        <p:spPr bwMode="auto">
          <a:xfrm rot="-5400000" flipH="1" flipV="1">
            <a:off x="4562475" y="2832100"/>
            <a:ext cx="730250" cy="393700"/>
          </a:xfrm>
          <a:prstGeom prst="line">
            <a:avLst/>
          </a:prstGeom>
          <a:noFill/>
          <a:ln w="28575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52946" name="Line 18"/>
          <p:cNvSpPr>
            <a:spLocks noChangeShapeType="1"/>
          </p:cNvSpPr>
          <p:nvPr/>
        </p:nvSpPr>
        <p:spPr bwMode="auto">
          <a:xfrm rot="-5400000">
            <a:off x="3081337" y="3284538"/>
            <a:ext cx="1539875" cy="1758950"/>
          </a:xfrm>
          <a:prstGeom prst="line">
            <a:avLst/>
          </a:prstGeom>
          <a:noFill/>
          <a:ln w="28575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52947" name="Line 19"/>
          <p:cNvSpPr>
            <a:spLocks noChangeShapeType="1"/>
          </p:cNvSpPr>
          <p:nvPr/>
        </p:nvSpPr>
        <p:spPr bwMode="auto">
          <a:xfrm rot="5400000" flipV="1">
            <a:off x="3476625" y="2832100"/>
            <a:ext cx="730250" cy="393700"/>
          </a:xfrm>
          <a:prstGeom prst="line">
            <a:avLst/>
          </a:prstGeom>
          <a:noFill/>
          <a:ln w="28575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52948" name="Line 20"/>
          <p:cNvSpPr>
            <a:spLocks noChangeShapeType="1"/>
          </p:cNvSpPr>
          <p:nvPr/>
        </p:nvSpPr>
        <p:spPr bwMode="auto">
          <a:xfrm rot="5400000" flipV="1">
            <a:off x="2476500" y="5505450"/>
            <a:ext cx="1828800" cy="838200"/>
          </a:xfrm>
          <a:prstGeom prst="line">
            <a:avLst/>
          </a:prstGeom>
          <a:noFill/>
          <a:ln w="28575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52949" name="Line 21"/>
          <p:cNvSpPr>
            <a:spLocks noChangeShapeType="1"/>
          </p:cNvSpPr>
          <p:nvPr/>
        </p:nvSpPr>
        <p:spPr bwMode="auto">
          <a:xfrm rot="-5400000" flipH="1" flipV="1">
            <a:off x="4572000" y="5467350"/>
            <a:ext cx="1905000" cy="838200"/>
          </a:xfrm>
          <a:prstGeom prst="line">
            <a:avLst/>
          </a:prstGeom>
          <a:noFill/>
          <a:ln w="28575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52238" name="Group 28"/>
          <p:cNvGrpSpPr>
            <a:grpSpLocks/>
          </p:cNvGrpSpPr>
          <p:nvPr/>
        </p:nvGrpSpPr>
        <p:grpSpPr bwMode="auto">
          <a:xfrm>
            <a:off x="2895600" y="4933950"/>
            <a:ext cx="3048000" cy="990600"/>
            <a:chOff x="1824" y="3108"/>
            <a:chExt cx="1920" cy="624"/>
          </a:xfrm>
        </p:grpSpPr>
        <p:sp>
          <p:nvSpPr>
            <p:cNvPr id="252951" name="AutoShape 23"/>
            <p:cNvSpPr>
              <a:spLocks noChangeArrowheads="1"/>
            </p:cNvSpPr>
            <p:nvPr/>
          </p:nvSpPr>
          <p:spPr bwMode="auto">
            <a:xfrm>
              <a:off x="1872" y="3108"/>
              <a:ext cx="1872" cy="576"/>
            </a:xfrm>
            <a:custGeom>
              <a:avLst/>
              <a:gdLst>
                <a:gd name="G0" fmla="+- 3000 0 0"/>
                <a:gd name="G1" fmla="+- 21600 0 3000"/>
                <a:gd name="G2" fmla="*/ 3000 1 2"/>
                <a:gd name="G3" fmla="+- 21600 0 G2"/>
                <a:gd name="G4" fmla="+/ 3000 21600 2"/>
                <a:gd name="G5" fmla="+/ G1 0 2"/>
                <a:gd name="G6" fmla="*/ 21600 21600 3000"/>
                <a:gd name="G7" fmla="*/ G6 1 2"/>
                <a:gd name="G8" fmla="+- 21600 0 G7"/>
                <a:gd name="G9" fmla="*/ 21600 1 2"/>
                <a:gd name="G10" fmla="+- 3000 0 G9"/>
                <a:gd name="G11" fmla="?: G10 G8 0"/>
                <a:gd name="G12" fmla="?: G10 G7 21600"/>
                <a:gd name="T0" fmla="*/ 20100 w 21600"/>
                <a:gd name="T1" fmla="*/ 10800 h 21600"/>
                <a:gd name="T2" fmla="*/ 10800 w 21600"/>
                <a:gd name="T3" fmla="*/ 21600 h 21600"/>
                <a:gd name="T4" fmla="*/ 1500 w 21600"/>
                <a:gd name="T5" fmla="*/ 10800 h 21600"/>
                <a:gd name="T6" fmla="*/ 10800 w 21600"/>
                <a:gd name="T7" fmla="*/ 0 h 21600"/>
                <a:gd name="T8" fmla="*/ 3300 w 21600"/>
                <a:gd name="T9" fmla="*/ 3300 h 21600"/>
                <a:gd name="T10" fmla="*/ 18300 w 21600"/>
                <a:gd name="T11" fmla="*/ 183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000" y="21600"/>
                  </a:lnTo>
                  <a:lnTo>
                    <a:pt x="18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00">
                <a:alpha val="69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52952" name="Rectangle 24" descr="60%"/>
            <p:cNvSpPr>
              <a:spLocks noChangeArrowheads="1"/>
            </p:cNvSpPr>
            <p:nvPr/>
          </p:nvSpPr>
          <p:spPr bwMode="auto">
            <a:xfrm>
              <a:off x="1824" y="3684"/>
              <a:ext cx="1823" cy="48"/>
            </a:xfrm>
            <a:prstGeom prst="rect">
              <a:avLst/>
            </a:prstGeom>
            <a:pattFill prst="pct60">
              <a:fgClr>
                <a:srgbClr val="BABABA"/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52239" name="Group 32"/>
          <p:cNvGrpSpPr>
            <a:grpSpLocks/>
          </p:cNvGrpSpPr>
          <p:nvPr/>
        </p:nvGrpSpPr>
        <p:grpSpPr bwMode="auto">
          <a:xfrm>
            <a:off x="2895600" y="4933950"/>
            <a:ext cx="3048000" cy="781050"/>
            <a:chOff x="1824" y="3108"/>
            <a:chExt cx="1920" cy="492"/>
          </a:xfrm>
        </p:grpSpPr>
        <p:sp>
          <p:nvSpPr>
            <p:cNvPr id="252955" name="Rectangle 27" descr="Wide upward diagonal"/>
            <p:cNvSpPr>
              <a:spLocks noChangeArrowheads="1"/>
            </p:cNvSpPr>
            <p:nvPr/>
          </p:nvSpPr>
          <p:spPr bwMode="auto">
            <a:xfrm>
              <a:off x="1824" y="3552"/>
              <a:ext cx="1823" cy="48"/>
            </a:xfrm>
            <a:prstGeom prst="rect">
              <a:avLst/>
            </a:prstGeom>
            <a:pattFill prst="wdUpDiag">
              <a:fgClr>
                <a:srgbClr val="4B30E7"/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52958" name="AutoShape 30"/>
            <p:cNvSpPr>
              <a:spLocks noChangeArrowheads="1"/>
            </p:cNvSpPr>
            <p:nvPr/>
          </p:nvSpPr>
          <p:spPr bwMode="auto">
            <a:xfrm>
              <a:off x="1872" y="3108"/>
              <a:ext cx="1872" cy="444"/>
            </a:xfrm>
            <a:custGeom>
              <a:avLst/>
              <a:gdLst>
                <a:gd name="G0" fmla="+- 2319 0 0"/>
                <a:gd name="G1" fmla="+- 21600 0 2319"/>
                <a:gd name="G2" fmla="*/ 2319 1 2"/>
                <a:gd name="G3" fmla="+- 21600 0 G2"/>
                <a:gd name="G4" fmla="+/ 2319 21600 2"/>
                <a:gd name="G5" fmla="+/ G1 0 2"/>
                <a:gd name="G6" fmla="*/ 21600 21600 2319"/>
                <a:gd name="G7" fmla="*/ G6 1 2"/>
                <a:gd name="G8" fmla="+- 21600 0 G7"/>
                <a:gd name="G9" fmla="*/ 21600 1 2"/>
                <a:gd name="G10" fmla="+- 2319 0 G9"/>
                <a:gd name="G11" fmla="?: G10 G8 0"/>
                <a:gd name="G12" fmla="?: G10 G7 21600"/>
                <a:gd name="T0" fmla="*/ 20440 w 21600"/>
                <a:gd name="T1" fmla="*/ 10800 h 21600"/>
                <a:gd name="T2" fmla="*/ 10800 w 21600"/>
                <a:gd name="T3" fmla="*/ 21600 h 21600"/>
                <a:gd name="T4" fmla="*/ 1160 w 21600"/>
                <a:gd name="T5" fmla="*/ 10800 h 21600"/>
                <a:gd name="T6" fmla="*/ 10800 w 21600"/>
                <a:gd name="T7" fmla="*/ 0 h 21600"/>
                <a:gd name="T8" fmla="*/ 2960 w 21600"/>
                <a:gd name="T9" fmla="*/ 2960 h 21600"/>
                <a:gd name="T10" fmla="*/ 18640 w 21600"/>
                <a:gd name="T11" fmla="*/ 1864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2319" y="21600"/>
                  </a:lnTo>
                  <a:lnTo>
                    <a:pt x="1928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8B1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52961" name="Line 33"/>
          <p:cNvSpPr>
            <a:spLocks noChangeShapeType="1"/>
          </p:cNvSpPr>
          <p:nvPr/>
        </p:nvSpPr>
        <p:spPr bwMode="auto">
          <a:xfrm rot="5400000" flipH="1">
            <a:off x="4451350" y="1873250"/>
            <a:ext cx="730250" cy="641350"/>
          </a:xfrm>
          <a:prstGeom prst="line">
            <a:avLst/>
          </a:prstGeom>
          <a:noFill/>
          <a:ln w="28575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52962" name="Line 34"/>
          <p:cNvSpPr>
            <a:spLocks noChangeShapeType="1"/>
          </p:cNvSpPr>
          <p:nvPr/>
        </p:nvSpPr>
        <p:spPr bwMode="auto">
          <a:xfrm rot="-5400000">
            <a:off x="3597275" y="1889125"/>
            <a:ext cx="730250" cy="609600"/>
          </a:xfrm>
          <a:prstGeom prst="line">
            <a:avLst/>
          </a:prstGeom>
          <a:noFill/>
          <a:ln w="28575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52242" name="Picture 26" descr="Detec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57200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43" name="Picture 25" descr="convexlens3 cop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343150"/>
            <a:ext cx="6934200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2967" name="Rectangle 39"/>
          <p:cNvSpPr>
            <a:spLocks noChangeArrowheads="1"/>
          </p:cNvSpPr>
          <p:nvPr/>
        </p:nvSpPr>
        <p:spPr bwMode="auto">
          <a:xfrm>
            <a:off x="647700" y="90488"/>
            <a:ext cx="7848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>
                <a:solidFill>
                  <a:srgbClr val="FFFF00"/>
                </a:solidFill>
                <a:latin typeface="Georgia" charset="0"/>
                <a:cs typeface="+mn-cs"/>
              </a:rPr>
              <a:t>Color Fidelity</a:t>
            </a:r>
          </a:p>
        </p:txBody>
      </p:sp>
      <p:sp>
        <p:nvSpPr>
          <p:cNvPr id="252968" name="Rectangle 40"/>
          <p:cNvSpPr>
            <a:spLocks noChangeArrowheads="1"/>
          </p:cNvSpPr>
          <p:nvPr/>
        </p:nvSpPr>
        <p:spPr bwMode="auto">
          <a:xfrm>
            <a:off x="1600200" y="1219200"/>
            <a:ext cx="17859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800" b="1" i="1">
                <a:solidFill>
                  <a:srgbClr val="FFFF00"/>
                </a:solidFill>
                <a:latin typeface="Georgia" charset="0"/>
                <a:cs typeface="+mn-cs"/>
              </a:rPr>
              <a:t>CCD Detector</a:t>
            </a:r>
            <a:endParaRPr lang="en-US" sz="1800" i="1">
              <a:solidFill>
                <a:srgbClr val="FFFF00"/>
              </a:solidFill>
              <a:latin typeface="Geneva" charset="0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510" name="Oval 14" descr="Granite"/>
          <p:cNvSpPr>
            <a:spLocks noChangeAspect="1" noChangeArrowheads="1"/>
          </p:cNvSpPr>
          <p:nvPr/>
        </p:nvSpPr>
        <p:spPr bwMode="auto">
          <a:xfrm>
            <a:off x="5565775" y="838200"/>
            <a:ext cx="5254625" cy="5254625"/>
          </a:xfrm>
          <a:prstGeom prst="ellips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fr-FR" sz="1200" i="1">
              <a:solidFill>
                <a:schemeClr val="bg1"/>
              </a:solidFill>
              <a:latin typeface="Helvetica" charset="0"/>
              <a:cs typeface="+mn-cs"/>
            </a:endParaRPr>
          </a:p>
        </p:txBody>
      </p:sp>
      <p:sp>
        <p:nvSpPr>
          <p:cNvPr id="234511" name="Rectangle 15"/>
          <p:cNvSpPr>
            <a:spLocks noChangeArrowheads="1"/>
          </p:cNvSpPr>
          <p:nvPr/>
        </p:nvSpPr>
        <p:spPr bwMode="auto">
          <a:xfrm>
            <a:off x="6553200" y="1524000"/>
            <a:ext cx="14668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800" b="1" i="1">
                <a:latin typeface="Helvetica" charset="0"/>
                <a:cs typeface="+mn-cs"/>
              </a:rPr>
              <a:t>Human Hair</a:t>
            </a:r>
          </a:p>
          <a:p>
            <a:pPr algn="ctr">
              <a:defRPr/>
            </a:pPr>
            <a:r>
              <a:rPr lang="en-US" sz="1800" b="1" i="1">
                <a:latin typeface="Helvetica" charset="0"/>
                <a:cs typeface="+mn-cs"/>
              </a:rPr>
              <a:t>80 µm</a:t>
            </a:r>
          </a:p>
        </p:txBody>
      </p:sp>
      <p:sp>
        <p:nvSpPr>
          <p:cNvPr id="234507" name="Oval 11"/>
          <p:cNvSpPr>
            <a:spLocks noChangeAspect="1" noChangeArrowheads="1"/>
          </p:cNvSpPr>
          <p:nvPr/>
        </p:nvSpPr>
        <p:spPr bwMode="auto">
          <a:xfrm>
            <a:off x="3508375" y="2159000"/>
            <a:ext cx="2613025" cy="2613025"/>
          </a:xfrm>
          <a:prstGeom prst="ellipse">
            <a:avLst/>
          </a:prstGeom>
          <a:gradFill rotWithShape="0">
            <a:gsLst>
              <a:gs pos="0">
                <a:srgbClr val="3CFF25"/>
              </a:gs>
              <a:gs pos="100000">
                <a:srgbClr val="3CFF25">
                  <a:gamma/>
                  <a:shade val="14118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fr-FR" sz="1200" i="1">
              <a:solidFill>
                <a:schemeClr val="bg1"/>
              </a:solidFill>
              <a:latin typeface="Helvetica" charset="0"/>
              <a:cs typeface="+mn-cs"/>
            </a:endParaRPr>
          </a:p>
        </p:txBody>
      </p:sp>
      <p:sp>
        <p:nvSpPr>
          <p:cNvPr id="234503" name="Oval 7"/>
          <p:cNvSpPr>
            <a:spLocks noChangeAspect="1" noChangeArrowheads="1"/>
          </p:cNvSpPr>
          <p:nvPr/>
        </p:nvSpPr>
        <p:spPr bwMode="auto">
          <a:xfrm>
            <a:off x="3117850" y="3221038"/>
            <a:ext cx="488950" cy="488950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36078"/>
                  <a:invGamma/>
                  <a:alpha val="53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fr-FR" sz="1200" i="1">
              <a:solidFill>
                <a:schemeClr val="bg1"/>
              </a:solidFill>
              <a:latin typeface="Helvetica" charset="0"/>
              <a:cs typeface="+mn-cs"/>
            </a:endParaRPr>
          </a:p>
        </p:txBody>
      </p:sp>
      <p:sp>
        <p:nvSpPr>
          <p:cNvPr id="234499" name="Oval 3"/>
          <p:cNvSpPr>
            <a:spLocks noChangeAspect="1" noChangeArrowheads="1"/>
          </p:cNvSpPr>
          <p:nvPr/>
        </p:nvSpPr>
        <p:spPr bwMode="auto">
          <a:xfrm>
            <a:off x="2921000" y="3446463"/>
            <a:ext cx="39688" cy="3968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4501" name="Oval 5"/>
          <p:cNvSpPr>
            <a:spLocks noChangeAspect="1" noChangeArrowheads="1"/>
          </p:cNvSpPr>
          <p:nvPr/>
        </p:nvSpPr>
        <p:spPr bwMode="auto">
          <a:xfrm>
            <a:off x="3019425" y="3400425"/>
            <a:ext cx="130175" cy="13017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7415" name="Group 17"/>
          <p:cNvGrpSpPr>
            <a:grpSpLocks/>
          </p:cNvGrpSpPr>
          <p:nvPr/>
        </p:nvGrpSpPr>
        <p:grpSpPr bwMode="auto">
          <a:xfrm>
            <a:off x="131763" y="1416050"/>
            <a:ext cx="1925637" cy="4146550"/>
            <a:chOff x="83" y="720"/>
            <a:chExt cx="1213" cy="2612"/>
          </a:xfrm>
        </p:grpSpPr>
        <p:sp>
          <p:nvSpPr>
            <p:cNvPr id="234505" name="Rectangle 9"/>
            <p:cNvSpPr>
              <a:spLocks noChangeArrowheads="1"/>
            </p:cNvSpPr>
            <p:nvPr/>
          </p:nvSpPr>
          <p:spPr bwMode="auto">
            <a:xfrm>
              <a:off x="83" y="2192"/>
              <a:ext cx="1213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800" b="1" i="1">
                  <a:solidFill>
                    <a:schemeClr val="bg1"/>
                  </a:solidFill>
                  <a:latin typeface="Helvetica" charset="0"/>
                  <a:cs typeface="+mn-cs"/>
                </a:rPr>
                <a:t>Escherichia coli</a:t>
              </a:r>
            </a:p>
            <a:p>
              <a:pPr algn="ctr">
                <a:defRPr/>
              </a:pPr>
              <a:r>
                <a:rPr lang="en-US" sz="1800" b="1" i="1">
                  <a:solidFill>
                    <a:schemeClr val="bg1"/>
                  </a:solidFill>
                  <a:latin typeface="Helvetica" charset="0"/>
                  <a:cs typeface="+mn-cs"/>
                </a:rPr>
                <a:t>2 µm</a:t>
              </a:r>
            </a:p>
          </p:txBody>
        </p:sp>
        <p:sp>
          <p:nvSpPr>
            <p:cNvPr id="234506" name="Rectangle 10"/>
            <p:cNvSpPr>
              <a:spLocks noChangeArrowheads="1"/>
            </p:cNvSpPr>
            <p:nvPr/>
          </p:nvSpPr>
          <p:spPr bwMode="auto">
            <a:xfrm>
              <a:off x="96" y="1456"/>
              <a:ext cx="964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800" b="1" i="1">
                  <a:solidFill>
                    <a:schemeClr val="bg1"/>
                  </a:solidFill>
                  <a:latin typeface="Helvetica" charset="0"/>
                  <a:cs typeface="+mn-cs"/>
                </a:rPr>
                <a:t>Lymphocyte</a:t>
              </a:r>
            </a:p>
            <a:p>
              <a:pPr algn="ctr">
                <a:defRPr/>
              </a:pPr>
              <a:r>
                <a:rPr lang="en-US" sz="1800" b="1" i="1">
                  <a:solidFill>
                    <a:schemeClr val="bg1"/>
                  </a:solidFill>
                  <a:latin typeface="Helvetica" charset="0"/>
                  <a:cs typeface="+mn-cs"/>
                </a:rPr>
                <a:t>7 µm</a:t>
              </a:r>
            </a:p>
          </p:txBody>
        </p:sp>
        <p:sp>
          <p:nvSpPr>
            <p:cNvPr id="234512" name="Rectangle 16"/>
            <p:cNvSpPr>
              <a:spLocks noChangeArrowheads="1"/>
            </p:cNvSpPr>
            <p:nvPr/>
          </p:nvSpPr>
          <p:spPr bwMode="auto">
            <a:xfrm>
              <a:off x="222" y="2928"/>
              <a:ext cx="935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800" b="1" i="1">
                  <a:solidFill>
                    <a:schemeClr val="bg1"/>
                  </a:solidFill>
                  <a:latin typeface="Helvetica" charset="0"/>
                  <a:cs typeface="+mn-cs"/>
                </a:rPr>
                <a:t>Viruses</a:t>
              </a:r>
            </a:p>
            <a:p>
              <a:pPr algn="ctr">
                <a:defRPr/>
              </a:pPr>
              <a:r>
                <a:rPr lang="en-US" sz="1800" b="1" i="1">
                  <a:solidFill>
                    <a:schemeClr val="bg1"/>
                  </a:solidFill>
                  <a:latin typeface="Helvetica" charset="0"/>
                  <a:cs typeface="+mn-cs"/>
                </a:rPr>
                <a:t>0.02 -0.3 µm</a:t>
              </a:r>
            </a:p>
          </p:txBody>
        </p:sp>
        <p:sp>
          <p:nvSpPr>
            <p:cNvPr id="234508" name="Rectangle 12"/>
            <p:cNvSpPr>
              <a:spLocks noChangeArrowheads="1"/>
            </p:cNvSpPr>
            <p:nvPr/>
          </p:nvSpPr>
          <p:spPr bwMode="auto">
            <a:xfrm>
              <a:off x="336" y="720"/>
              <a:ext cx="548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800" b="1" i="1">
                  <a:solidFill>
                    <a:schemeClr val="bg1"/>
                  </a:solidFill>
                  <a:latin typeface="Helvetica" charset="0"/>
                  <a:cs typeface="+mn-cs"/>
                </a:rPr>
                <a:t>Pollen</a:t>
              </a:r>
            </a:p>
            <a:p>
              <a:pPr algn="ctr">
                <a:defRPr/>
              </a:pPr>
              <a:r>
                <a:rPr lang="en-US" sz="1800" b="1" i="1">
                  <a:solidFill>
                    <a:schemeClr val="bg1"/>
                  </a:solidFill>
                  <a:latin typeface="Helvetica" charset="0"/>
                  <a:cs typeface="+mn-cs"/>
                </a:rPr>
                <a:t>40 µm</a:t>
              </a:r>
            </a:p>
          </p:txBody>
        </p:sp>
      </p:grpSp>
      <p:grpSp>
        <p:nvGrpSpPr>
          <p:cNvPr id="17416" name="Group 20"/>
          <p:cNvGrpSpPr>
            <a:grpSpLocks/>
          </p:cNvGrpSpPr>
          <p:nvPr/>
        </p:nvGrpSpPr>
        <p:grpSpPr bwMode="auto">
          <a:xfrm>
            <a:off x="1828800" y="1676400"/>
            <a:ext cx="2895600" cy="381000"/>
            <a:chOff x="1152" y="1056"/>
            <a:chExt cx="1824" cy="240"/>
          </a:xfrm>
        </p:grpSpPr>
        <p:sp>
          <p:nvSpPr>
            <p:cNvPr id="234514" name="Line 18"/>
            <p:cNvSpPr>
              <a:spLocks noChangeShapeType="1"/>
            </p:cNvSpPr>
            <p:nvPr/>
          </p:nvSpPr>
          <p:spPr bwMode="auto">
            <a:xfrm>
              <a:off x="1152" y="1056"/>
              <a:ext cx="1824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34515" name="Line 19"/>
            <p:cNvSpPr>
              <a:spLocks noChangeShapeType="1"/>
            </p:cNvSpPr>
            <p:nvPr/>
          </p:nvSpPr>
          <p:spPr bwMode="auto">
            <a:xfrm>
              <a:off x="2976" y="1056"/>
              <a:ext cx="0" cy="24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7417" name="Group 21"/>
          <p:cNvGrpSpPr>
            <a:grpSpLocks/>
          </p:cNvGrpSpPr>
          <p:nvPr/>
        </p:nvGrpSpPr>
        <p:grpSpPr bwMode="auto">
          <a:xfrm>
            <a:off x="1828800" y="2819400"/>
            <a:ext cx="1524000" cy="381000"/>
            <a:chOff x="1152" y="1056"/>
            <a:chExt cx="1824" cy="240"/>
          </a:xfrm>
        </p:grpSpPr>
        <p:sp>
          <p:nvSpPr>
            <p:cNvPr id="234518" name="Line 22"/>
            <p:cNvSpPr>
              <a:spLocks noChangeShapeType="1"/>
            </p:cNvSpPr>
            <p:nvPr/>
          </p:nvSpPr>
          <p:spPr bwMode="auto">
            <a:xfrm>
              <a:off x="1152" y="1056"/>
              <a:ext cx="1824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34519" name="Line 23"/>
            <p:cNvSpPr>
              <a:spLocks noChangeShapeType="1"/>
            </p:cNvSpPr>
            <p:nvPr/>
          </p:nvSpPr>
          <p:spPr bwMode="auto">
            <a:xfrm>
              <a:off x="2976" y="1056"/>
              <a:ext cx="0" cy="24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7418" name="Group 24"/>
          <p:cNvGrpSpPr>
            <a:grpSpLocks/>
          </p:cNvGrpSpPr>
          <p:nvPr/>
        </p:nvGrpSpPr>
        <p:grpSpPr bwMode="auto">
          <a:xfrm flipV="1">
            <a:off x="2244725" y="3581400"/>
            <a:ext cx="838200" cy="381000"/>
            <a:chOff x="1152" y="1056"/>
            <a:chExt cx="1824" cy="240"/>
          </a:xfrm>
        </p:grpSpPr>
        <p:sp>
          <p:nvSpPr>
            <p:cNvPr id="234521" name="Line 25"/>
            <p:cNvSpPr>
              <a:spLocks noChangeShapeType="1"/>
            </p:cNvSpPr>
            <p:nvPr/>
          </p:nvSpPr>
          <p:spPr bwMode="auto">
            <a:xfrm>
              <a:off x="1152" y="1056"/>
              <a:ext cx="1824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34522" name="Line 26"/>
            <p:cNvSpPr>
              <a:spLocks noChangeShapeType="1"/>
            </p:cNvSpPr>
            <p:nvPr/>
          </p:nvSpPr>
          <p:spPr bwMode="auto">
            <a:xfrm>
              <a:off x="2976" y="1056"/>
              <a:ext cx="0" cy="24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7419" name="Group 27"/>
          <p:cNvGrpSpPr>
            <a:grpSpLocks/>
          </p:cNvGrpSpPr>
          <p:nvPr/>
        </p:nvGrpSpPr>
        <p:grpSpPr bwMode="auto">
          <a:xfrm flipV="1">
            <a:off x="2097088" y="3505200"/>
            <a:ext cx="838200" cy="1752600"/>
            <a:chOff x="1152" y="1056"/>
            <a:chExt cx="1824" cy="240"/>
          </a:xfrm>
        </p:grpSpPr>
        <p:sp>
          <p:nvSpPr>
            <p:cNvPr id="234524" name="Line 28"/>
            <p:cNvSpPr>
              <a:spLocks noChangeShapeType="1"/>
            </p:cNvSpPr>
            <p:nvPr/>
          </p:nvSpPr>
          <p:spPr bwMode="auto">
            <a:xfrm>
              <a:off x="1152" y="1056"/>
              <a:ext cx="1824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34525" name="Line 29"/>
            <p:cNvSpPr>
              <a:spLocks noChangeShapeType="1"/>
            </p:cNvSpPr>
            <p:nvPr/>
          </p:nvSpPr>
          <p:spPr bwMode="auto">
            <a:xfrm>
              <a:off x="2976" y="1056"/>
              <a:ext cx="0" cy="24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34528" name="Rectangle 32"/>
          <p:cNvSpPr>
            <a:spLocks noChangeArrowheads="1"/>
          </p:cNvSpPr>
          <p:nvPr/>
        </p:nvSpPr>
        <p:spPr bwMode="auto">
          <a:xfrm>
            <a:off x="3394075" y="762000"/>
            <a:ext cx="23558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800" i="1">
                <a:solidFill>
                  <a:srgbClr val="FFFF00"/>
                </a:solidFill>
                <a:latin typeface="Geneva" charset="0"/>
                <a:cs typeface="+mn-cs"/>
              </a:rPr>
              <a:t>  Micro ---- "small"  </a:t>
            </a:r>
          </a:p>
          <a:p>
            <a:pPr algn="ctr">
              <a:defRPr/>
            </a:pPr>
            <a:r>
              <a:rPr lang="en-US" sz="1800" i="1">
                <a:solidFill>
                  <a:srgbClr val="FFFF00"/>
                </a:solidFill>
                <a:latin typeface="Geneva" charset="0"/>
                <a:cs typeface="+mn-cs"/>
              </a:rPr>
              <a:t>Skopeîn --- "see"</a:t>
            </a:r>
          </a:p>
        </p:txBody>
      </p:sp>
      <p:sp>
        <p:nvSpPr>
          <p:cNvPr id="234529" name="Rectangle 33"/>
          <p:cNvSpPr>
            <a:spLocks noChangeArrowheads="1"/>
          </p:cNvSpPr>
          <p:nvPr/>
        </p:nvSpPr>
        <p:spPr bwMode="auto">
          <a:xfrm>
            <a:off x="2667000" y="90488"/>
            <a:ext cx="38084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i="1">
                <a:solidFill>
                  <a:srgbClr val="FFFF00"/>
                </a:solidFill>
                <a:latin typeface="Georgia" charset="0"/>
                <a:cs typeface="+mn-cs"/>
              </a:rPr>
              <a:t>Optical Microscopy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62" descr="Monitor_wth_Calibra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124200"/>
            <a:ext cx="3124200" cy="275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5698" name="Group 66"/>
          <p:cNvGrpSpPr>
            <a:grpSpLocks/>
          </p:cNvGrpSpPr>
          <p:nvPr/>
        </p:nvGrpSpPr>
        <p:grpSpPr bwMode="auto">
          <a:xfrm>
            <a:off x="1397000" y="939800"/>
            <a:ext cx="7061200" cy="4938713"/>
            <a:chOff x="880" y="592"/>
            <a:chExt cx="4448" cy="3111"/>
          </a:xfrm>
        </p:grpSpPr>
        <p:pic>
          <p:nvPicPr>
            <p:cNvPr id="54291" name="Picture 64" descr="Calibration_tabl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" y="592"/>
              <a:ext cx="4000" cy="2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292" name="Picture 63" descr="Monitor_Calibrato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1968"/>
              <a:ext cx="1968" cy="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4275" name="Group 59"/>
          <p:cNvGrpSpPr>
            <a:grpSpLocks/>
          </p:cNvGrpSpPr>
          <p:nvPr/>
        </p:nvGrpSpPr>
        <p:grpSpPr bwMode="auto">
          <a:xfrm>
            <a:off x="685800" y="1066800"/>
            <a:ext cx="5943600" cy="5545138"/>
            <a:chOff x="432" y="672"/>
            <a:chExt cx="3744" cy="3493"/>
          </a:xfrm>
        </p:grpSpPr>
        <p:sp>
          <p:nvSpPr>
            <p:cNvPr id="325682" name="Line 50"/>
            <p:cNvSpPr>
              <a:spLocks noChangeShapeType="1"/>
            </p:cNvSpPr>
            <p:nvPr/>
          </p:nvSpPr>
          <p:spPr bwMode="auto">
            <a:xfrm flipV="1">
              <a:off x="2064" y="1200"/>
              <a:ext cx="893" cy="37"/>
            </a:xfrm>
            <a:prstGeom prst="line">
              <a:avLst/>
            </a:prstGeom>
            <a:noFill/>
            <a:ln w="196850">
              <a:solidFill>
                <a:srgbClr val="5CFF93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54281" name="Group 52"/>
            <p:cNvGrpSpPr>
              <a:grpSpLocks/>
            </p:cNvGrpSpPr>
            <p:nvPr/>
          </p:nvGrpSpPr>
          <p:grpSpPr bwMode="auto">
            <a:xfrm>
              <a:off x="432" y="672"/>
              <a:ext cx="3744" cy="3493"/>
              <a:chOff x="432" y="672"/>
              <a:chExt cx="3744" cy="3493"/>
            </a:xfrm>
          </p:grpSpPr>
          <p:sp>
            <p:nvSpPr>
              <p:cNvPr id="325683" name="Line 51"/>
              <p:cNvSpPr>
                <a:spLocks noChangeShapeType="1"/>
              </p:cNvSpPr>
              <p:nvPr/>
            </p:nvSpPr>
            <p:spPr bwMode="auto">
              <a:xfrm>
                <a:off x="3744" y="1392"/>
                <a:ext cx="432" cy="768"/>
              </a:xfrm>
              <a:prstGeom prst="line">
                <a:avLst/>
              </a:prstGeom>
              <a:noFill/>
              <a:ln w="196850">
                <a:solidFill>
                  <a:srgbClr val="5CFF93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25681" name="Line 49"/>
              <p:cNvSpPr>
                <a:spLocks noChangeShapeType="1"/>
              </p:cNvSpPr>
              <p:nvPr/>
            </p:nvSpPr>
            <p:spPr bwMode="auto">
              <a:xfrm flipV="1">
                <a:off x="816" y="1296"/>
                <a:ext cx="720" cy="672"/>
              </a:xfrm>
              <a:prstGeom prst="line">
                <a:avLst/>
              </a:prstGeom>
              <a:noFill/>
              <a:ln w="196850">
                <a:solidFill>
                  <a:srgbClr val="5CFF93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25679" name="Line 47"/>
              <p:cNvSpPr>
                <a:spLocks noChangeShapeType="1"/>
              </p:cNvSpPr>
              <p:nvPr/>
            </p:nvSpPr>
            <p:spPr bwMode="auto">
              <a:xfrm flipH="1" flipV="1">
                <a:off x="1632" y="3504"/>
                <a:ext cx="816" cy="336"/>
              </a:xfrm>
              <a:prstGeom prst="line">
                <a:avLst/>
              </a:prstGeom>
              <a:noFill/>
              <a:ln w="196850">
                <a:solidFill>
                  <a:srgbClr val="5CFF93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pic>
            <p:nvPicPr>
              <p:cNvPr id="54285" name="Picture 35" descr="Lamp_0000_Layer-2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96" y="2976"/>
                <a:ext cx="375" cy="11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4286" name="Picture 36" descr="Objective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92" y="672"/>
                <a:ext cx="1014" cy="14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4287" name="Picture 38" descr="Condenser_1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" y="1872"/>
                <a:ext cx="808" cy="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4288" name="Picture 39" descr="Filter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2" y="3120"/>
                <a:ext cx="1052" cy="4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4289" name="Picture 40" descr="Detector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0" y="672"/>
                <a:ext cx="1104" cy="1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5680" name="Line 48"/>
              <p:cNvSpPr>
                <a:spLocks noChangeShapeType="1"/>
              </p:cNvSpPr>
              <p:nvPr/>
            </p:nvSpPr>
            <p:spPr bwMode="auto">
              <a:xfrm flipH="1" flipV="1">
                <a:off x="816" y="2496"/>
                <a:ext cx="672" cy="816"/>
              </a:xfrm>
              <a:prstGeom prst="line">
                <a:avLst/>
              </a:prstGeom>
              <a:noFill/>
              <a:ln w="196850">
                <a:solidFill>
                  <a:srgbClr val="5CFF93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sp>
        <p:nvSpPr>
          <p:cNvPr id="325699" name="Rectangle 67"/>
          <p:cNvSpPr>
            <a:spLocks noChangeArrowheads="1"/>
          </p:cNvSpPr>
          <p:nvPr/>
        </p:nvSpPr>
        <p:spPr bwMode="auto">
          <a:xfrm>
            <a:off x="647700" y="90488"/>
            <a:ext cx="7848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FFFF00"/>
                </a:solidFill>
                <a:latin typeface="Georgia" charset="0"/>
                <a:cs typeface="+mn-cs"/>
              </a:rPr>
              <a:t>Color Fidelity</a:t>
            </a:r>
          </a:p>
        </p:txBody>
      </p:sp>
      <p:grpSp>
        <p:nvGrpSpPr>
          <p:cNvPr id="325702" name="Group 70"/>
          <p:cNvGrpSpPr>
            <a:grpSpLocks/>
          </p:cNvGrpSpPr>
          <p:nvPr/>
        </p:nvGrpSpPr>
        <p:grpSpPr bwMode="auto">
          <a:xfrm>
            <a:off x="5772150" y="762000"/>
            <a:ext cx="2609850" cy="5602288"/>
            <a:chOff x="3636" y="480"/>
            <a:chExt cx="1644" cy="3529"/>
          </a:xfrm>
        </p:grpSpPr>
        <p:sp>
          <p:nvSpPr>
            <p:cNvPr id="325700" name="Rectangle 68"/>
            <p:cNvSpPr>
              <a:spLocks noChangeArrowheads="1"/>
            </p:cNvSpPr>
            <p:nvPr/>
          </p:nvSpPr>
          <p:spPr bwMode="auto">
            <a:xfrm>
              <a:off x="3636" y="3778"/>
              <a:ext cx="164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b="1" i="1" dirty="0">
                  <a:solidFill>
                    <a:srgbClr val="FFFF00"/>
                  </a:solidFill>
                  <a:latin typeface="Georgia" charset="0"/>
                  <a:cs typeface="+mn-cs"/>
                </a:rPr>
                <a:t>Monitor Calibration</a:t>
              </a:r>
            </a:p>
          </p:txBody>
        </p:sp>
        <p:sp>
          <p:nvSpPr>
            <p:cNvPr id="325701" name="Rectangle 69"/>
            <p:cNvSpPr>
              <a:spLocks noChangeArrowheads="1"/>
            </p:cNvSpPr>
            <p:nvPr/>
          </p:nvSpPr>
          <p:spPr bwMode="auto">
            <a:xfrm>
              <a:off x="3720" y="480"/>
              <a:ext cx="143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b="1" i="1">
                  <a:solidFill>
                    <a:srgbClr val="FFFF00"/>
                  </a:solidFill>
                  <a:latin typeface="Georgia" charset="0"/>
                  <a:cs typeface="+mn-cs"/>
                </a:rPr>
                <a:t>Calibration  Slide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1" descr="Histoscan_Brightfiel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413" y="738188"/>
            <a:ext cx="5845175" cy="611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77"/>
          <p:cNvSpPr>
            <a:spLocks noChangeArrowheads="1"/>
          </p:cNvSpPr>
          <p:nvPr/>
        </p:nvSpPr>
        <p:spPr bwMode="auto">
          <a:xfrm>
            <a:off x="3203575" y="76200"/>
            <a:ext cx="23336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i="1" dirty="0" err="1">
                <a:solidFill>
                  <a:srgbClr val="FFFF00"/>
                </a:solidFill>
                <a:latin typeface="Georgia" charset="0"/>
                <a:cs typeface="+mn-cs"/>
              </a:rPr>
              <a:t>Brightfield</a:t>
            </a:r>
            <a:endParaRPr lang="en-US" sz="2800" b="1" i="1" dirty="0">
              <a:solidFill>
                <a:srgbClr val="FFFF00"/>
              </a:solidFill>
              <a:latin typeface="Georgia" charset="0"/>
              <a:cs typeface="+mn-cs"/>
            </a:endParaRPr>
          </a:p>
        </p:txBody>
      </p:sp>
      <p:sp>
        <p:nvSpPr>
          <p:cNvPr id="56323" name="Rectangle 2"/>
          <p:cNvSpPr>
            <a:spLocks noChangeArrowheads="1"/>
          </p:cNvSpPr>
          <p:nvPr/>
        </p:nvSpPr>
        <p:spPr bwMode="auto">
          <a:xfrm>
            <a:off x="7596188" y="6165850"/>
            <a:ext cx="1316037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i="1">
                <a:solidFill>
                  <a:srgbClr val="FFFF00"/>
                </a:solidFill>
              </a:rPr>
              <a:t>Mucicarmine stain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69" name="Group 8"/>
          <p:cNvGrpSpPr>
            <a:grpSpLocks/>
          </p:cNvGrpSpPr>
          <p:nvPr/>
        </p:nvGrpSpPr>
        <p:grpSpPr bwMode="auto">
          <a:xfrm>
            <a:off x="457200" y="3886200"/>
            <a:ext cx="8229600" cy="609600"/>
            <a:chOff x="1440" y="2016"/>
            <a:chExt cx="2880" cy="384"/>
          </a:xfrm>
        </p:grpSpPr>
        <p:sp>
          <p:nvSpPr>
            <p:cNvPr id="274441" name="AutoShape 9" descr="Dashed horizontal"/>
            <p:cNvSpPr>
              <a:spLocks noChangeArrowheads="1"/>
            </p:cNvSpPr>
            <p:nvPr/>
          </p:nvSpPr>
          <p:spPr bwMode="auto">
            <a:xfrm rot="16200000" flipV="1">
              <a:off x="1512" y="1944"/>
              <a:ext cx="384" cy="528"/>
            </a:xfrm>
            <a:prstGeom prst="flowChartDocument">
              <a:avLst/>
            </a:prstGeom>
            <a:pattFill prst="dashHorz">
              <a:fgClr>
                <a:schemeClr val="accent2">
                  <a:alpha val="58000"/>
                </a:schemeClr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4442" name="Rectangle 10" descr="Dashed horizontal"/>
            <p:cNvSpPr>
              <a:spLocks noChangeArrowheads="1"/>
            </p:cNvSpPr>
            <p:nvPr/>
          </p:nvSpPr>
          <p:spPr bwMode="auto">
            <a:xfrm>
              <a:off x="1944" y="2016"/>
              <a:ext cx="1872" cy="384"/>
            </a:xfrm>
            <a:prstGeom prst="rect">
              <a:avLst/>
            </a:prstGeom>
            <a:pattFill prst="dashHorz">
              <a:fgClr>
                <a:schemeClr val="accent2">
                  <a:alpha val="58000"/>
                </a:schemeClr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4443" name="AutoShape 11" descr="Dashed horizontal"/>
            <p:cNvSpPr>
              <a:spLocks noChangeArrowheads="1"/>
            </p:cNvSpPr>
            <p:nvPr/>
          </p:nvSpPr>
          <p:spPr bwMode="auto">
            <a:xfrm rot="16200000" flipH="1">
              <a:off x="3864" y="1944"/>
              <a:ext cx="384" cy="528"/>
            </a:xfrm>
            <a:prstGeom prst="flowChartDocument">
              <a:avLst/>
            </a:prstGeom>
            <a:pattFill prst="dashHorz">
              <a:fgClr>
                <a:schemeClr val="accent2">
                  <a:alpha val="58000"/>
                </a:schemeClr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74438" name="Rectangle 6"/>
          <p:cNvSpPr>
            <a:spLocks noChangeArrowheads="1"/>
          </p:cNvSpPr>
          <p:nvPr/>
        </p:nvSpPr>
        <p:spPr bwMode="auto">
          <a:xfrm>
            <a:off x="419100" y="3352800"/>
            <a:ext cx="8305800" cy="533400"/>
          </a:xfrm>
          <a:prstGeom prst="rect">
            <a:avLst/>
          </a:prstGeom>
          <a:solidFill>
            <a:srgbClr val="AAD4FC">
              <a:alpha val="63000"/>
            </a:srgb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4439" name="Rectangle 7"/>
          <p:cNvSpPr>
            <a:spLocks noChangeArrowheads="1"/>
          </p:cNvSpPr>
          <p:nvPr/>
        </p:nvSpPr>
        <p:spPr bwMode="auto">
          <a:xfrm>
            <a:off x="319088" y="4495800"/>
            <a:ext cx="8505825" cy="1447800"/>
          </a:xfrm>
          <a:prstGeom prst="rect">
            <a:avLst/>
          </a:prstGeom>
          <a:solidFill>
            <a:srgbClr val="AAD4FC">
              <a:alpha val="63000"/>
            </a:srgb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58372" name="Group 66"/>
          <p:cNvGrpSpPr>
            <a:grpSpLocks/>
          </p:cNvGrpSpPr>
          <p:nvPr/>
        </p:nvGrpSpPr>
        <p:grpSpPr bwMode="auto">
          <a:xfrm>
            <a:off x="6705600" y="2971800"/>
            <a:ext cx="3135313" cy="2082800"/>
            <a:chOff x="1344" y="1872"/>
            <a:chExt cx="1975" cy="1312"/>
          </a:xfrm>
        </p:grpSpPr>
        <p:sp>
          <p:nvSpPr>
            <p:cNvPr id="274460" name="AutoShape 28"/>
            <p:cNvSpPr>
              <a:spLocks noChangeArrowheads="1"/>
            </p:cNvSpPr>
            <p:nvPr/>
          </p:nvSpPr>
          <p:spPr bwMode="auto">
            <a:xfrm>
              <a:off x="1961" y="1872"/>
              <a:ext cx="432" cy="720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BABABA">
                    <a:gamma/>
                    <a:tint val="27843"/>
                    <a:invGamma/>
                  </a:srgbClr>
                </a:gs>
                <a:gs pos="50000">
                  <a:srgbClr val="BABABA">
                    <a:alpha val="58000"/>
                  </a:srgbClr>
                </a:gs>
                <a:gs pos="100000">
                  <a:srgbClr val="BABABA">
                    <a:gamma/>
                    <a:tint val="27843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4461" name="Rectangle 29"/>
            <p:cNvSpPr>
              <a:spLocks noChangeArrowheads="1"/>
            </p:cNvSpPr>
            <p:nvPr/>
          </p:nvSpPr>
          <p:spPr bwMode="auto">
            <a:xfrm rot="-2876456">
              <a:off x="1972" y="1836"/>
              <a:ext cx="720" cy="1975"/>
            </a:xfrm>
            <a:prstGeom prst="rect">
              <a:avLst/>
            </a:prstGeom>
            <a:solidFill>
              <a:srgbClr val="D6D8FF">
                <a:alpha val="49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4453" name="Oval 21" descr="Newsprint"/>
            <p:cNvSpPr>
              <a:spLocks noChangeArrowheads="1"/>
            </p:cNvSpPr>
            <p:nvPr/>
          </p:nvSpPr>
          <p:spPr bwMode="auto">
            <a:xfrm>
              <a:off x="2057" y="2520"/>
              <a:ext cx="240" cy="240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58373" name="Group 67"/>
          <p:cNvGrpSpPr>
            <a:grpSpLocks/>
          </p:cNvGrpSpPr>
          <p:nvPr/>
        </p:nvGrpSpPr>
        <p:grpSpPr bwMode="auto">
          <a:xfrm>
            <a:off x="838200" y="2971800"/>
            <a:ext cx="1143000" cy="3276600"/>
            <a:chOff x="672" y="1872"/>
            <a:chExt cx="720" cy="2064"/>
          </a:xfrm>
        </p:grpSpPr>
        <p:grpSp>
          <p:nvGrpSpPr>
            <p:cNvPr id="58403" name="Group 52"/>
            <p:cNvGrpSpPr>
              <a:grpSpLocks/>
            </p:cNvGrpSpPr>
            <p:nvPr/>
          </p:nvGrpSpPr>
          <p:grpSpPr bwMode="auto">
            <a:xfrm>
              <a:off x="672" y="1872"/>
              <a:ext cx="720" cy="2064"/>
              <a:chOff x="672" y="1872"/>
              <a:chExt cx="720" cy="2064"/>
            </a:xfrm>
          </p:grpSpPr>
          <p:sp>
            <p:nvSpPr>
              <p:cNvPr id="274457" name="AutoShape 25"/>
              <p:cNvSpPr>
                <a:spLocks noChangeArrowheads="1"/>
              </p:cNvSpPr>
              <p:nvPr/>
            </p:nvSpPr>
            <p:spPr bwMode="auto">
              <a:xfrm>
                <a:off x="816" y="1872"/>
                <a:ext cx="432" cy="720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7E0933">
                  <a:alpha val="31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4456" name="Rectangle 24"/>
              <p:cNvSpPr>
                <a:spLocks noChangeArrowheads="1"/>
              </p:cNvSpPr>
              <p:nvPr/>
            </p:nvSpPr>
            <p:spPr bwMode="auto">
              <a:xfrm>
                <a:off x="672" y="1968"/>
                <a:ext cx="720" cy="1968"/>
              </a:xfrm>
              <a:prstGeom prst="rect">
                <a:avLst/>
              </a:prstGeom>
              <a:solidFill>
                <a:srgbClr val="D6D8FF">
                  <a:alpha val="49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74451" name="Oval 19"/>
            <p:cNvSpPr>
              <a:spLocks noChangeArrowheads="1"/>
            </p:cNvSpPr>
            <p:nvPr/>
          </p:nvSpPr>
          <p:spPr bwMode="auto">
            <a:xfrm>
              <a:off x="912" y="2520"/>
              <a:ext cx="240" cy="240"/>
            </a:xfrm>
            <a:prstGeom prst="ellipse">
              <a:avLst/>
            </a:prstGeom>
            <a:gradFill rotWithShape="0">
              <a:gsLst>
                <a:gs pos="0">
                  <a:srgbClr val="CC1018"/>
                </a:gs>
                <a:gs pos="100000">
                  <a:srgbClr val="CC1018">
                    <a:gamma/>
                    <a:shade val="2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58374" name="Group 65"/>
          <p:cNvGrpSpPr>
            <a:grpSpLocks/>
          </p:cNvGrpSpPr>
          <p:nvPr/>
        </p:nvGrpSpPr>
        <p:grpSpPr bwMode="auto">
          <a:xfrm>
            <a:off x="4795838" y="2971800"/>
            <a:ext cx="2057400" cy="3276600"/>
            <a:chOff x="2736" y="1872"/>
            <a:chExt cx="1296" cy="2064"/>
          </a:xfrm>
        </p:grpSpPr>
        <p:grpSp>
          <p:nvGrpSpPr>
            <p:cNvPr id="58397" name="Group 36"/>
            <p:cNvGrpSpPr>
              <a:grpSpLocks/>
            </p:cNvGrpSpPr>
            <p:nvPr/>
          </p:nvGrpSpPr>
          <p:grpSpPr bwMode="auto">
            <a:xfrm>
              <a:off x="2736" y="1872"/>
              <a:ext cx="1296" cy="2064"/>
              <a:chOff x="2784" y="1872"/>
              <a:chExt cx="1296" cy="2064"/>
            </a:xfrm>
          </p:grpSpPr>
          <p:grpSp>
            <p:nvGrpSpPr>
              <p:cNvPr id="58399" name="Group 34"/>
              <p:cNvGrpSpPr>
                <a:grpSpLocks/>
              </p:cNvGrpSpPr>
              <p:nvPr/>
            </p:nvGrpSpPr>
            <p:grpSpPr bwMode="auto">
              <a:xfrm>
                <a:off x="3072" y="1872"/>
                <a:ext cx="720" cy="2064"/>
                <a:chOff x="3120" y="1872"/>
                <a:chExt cx="720" cy="2064"/>
              </a:xfrm>
            </p:grpSpPr>
            <p:sp>
              <p:nvSpPr>
                <p:cNvPr id="274464" name="Rectangle 32" descr="Dark vertical"/>
                <p:cNvSpPr>
                  <a:spLocks noChangeArrowheads="1"/>
                </p:cNvSpPr>
                <p:nvPr/>
              </p:nvSpPr>
              <p:spPr bwMode="auto">
                <a:xfrm>
                  <a:off x="3120" y="1968"/>
                  <a:ext cx="720" cy="1968"/>
                </a:xfrm>
                <a:prstGeom prst="rect">
                  <a:avLst/>
                </a:prstGeom>
                <a:pattFill prst="dkVert">
                  <a:fgClr>
                    <a:srgbClr val="0FFF00">
                      <a:alpha val="47000"/>
                    </a:srgbClr>
                  </a:fgClr>
                  <a:bgClr>
                    <a:srgbClr val="FFFFFF"/>
                  </a:bgClr>
                </a:patt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74463" name="AutoShape 31" descr="Zig zag"/>
                <p:cNvSpPr>
                  <a:spLocks noChangeArrowheads="1"/>
                </p:cNvSpPr>
                <p:nvPr/>
              </p:nvSpPr>
              <p:spPr bwMode="auto">
                <a:xfrm>
                  <a:off x="3264" y="1872"/>
                  <a:ext cx="432" cy="720"/>
                </a:xfrm>
                <a:custGeom>
                  <a:avLst/>
                  <a:gdLst>
                    <a:gd name="G0" fmla="+- 5400 0 0"/>
                    <a:gd name="G1" fmla="+- 21600 0 5400"/>
                    <a:gd name="G2" fmla="*/ 5400 1 2"/>
                    <a:gd name="G3" fmla="+- 21600 0 G2"/>
                    <a:gd name="G4" fmla="+/ 5400 21600 2"/>
                    <a:gd name="G5" fmla="+/ G1 0 2"/>
                    <a:gd name="G6" fmla="*/ 21600 21600 5400"/>
                    <a:gd name="G7" fmla="*/ G6 1 2"/>
                    <a:gd name="G8" fmla="+- 21600 0 G7"/>
                    <a:gd name="G9" fmla="*/ 21600 1 2"/>
                    <a:gd name="G10" fmla="+- 5400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pattFill prst="zigZag">
                  <a:fgClr>
                    <a:srgbClr val="0FFF00">
                      <a:alpha val="58000"/>
                    </a:srgbClr>
                  </a:fgClr>
                  <a:bgClr>
                    <a:srgbClr val="860A0F"/>
                  </a:bgClr>
                </a:patt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274465" name="Rectangle 33" descr="20%"/>
              <p:cNvSpPr>
                <a:spLocks noChangeArrowheads="1"/>
              </p:cNvSpPr>
              <p:nvPr/>
            </p:nvSpPr>
            <p:spPr bwMode="auto">
              <a:xfrm>
                <a:off x="2784" y="1920"/>
                <a:ext cx="1296" cy="48"/>
              </a:xfrm>
              <a:prstGeom prst="rect">
                <a:avLst/>
              </a:prstGeom>
              <a:pattFill prst="pct20">
                <a:fgClr>
                  <a:srgbClr val="AAD4FC">
                    <a:alpha val="63000"/>
                  </a:srgbClr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74454" name="Oval 22" descr="Newsprint"/>
            <p:cNvSpPr>
              <a:spLocks noChangeArrowheads="1"/>
            </p:cNvSpPr>
            <p:nvPr/>
          </p:nvSpPr>
          <p:spPr bwMode="auto">
            <a:xfrm>
              <a:off x="3264" y="2520"/>
              <a:ext cx="240" cy="240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58375" name="Group 64"/>
          <p:cNvGrpSpPr>
            <a:grpSpLocks/>
          </p:cNvGrpSpPr>
          <p:nvPr/>
        </p:nvGrpSpPr>
        <p:grpSpPr bwMode="auto">
          <a:xfrm>
            <a:off x="2667000" y="2895600"/>
            <a:ext cx="2057400" cy="3352800"/>
            <a:chOff x="4110" y="1824"/>
            <a:chExt cx="1296" cy="2112"/>
          </a:xfrm>
        </p:grpSpPr>
        <p:sp>
          <p:nvSpPr>
            <p:cNvPr id="274472" name="AutoShape 40"/>
            <p:cNvSpPr>
              <a:spLocks noChangeArrowheads="1"/>
            </p:cNvSpPr>
            <p:nvPr/>
          </p:nvSpPr>
          <p:spPr bwMode="auto">
            <a:xfrm>
              <a:off x="4542" y="1824"/>
              <a:ext cx="432" cy="768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CC1018">
                <a:alpha val="58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4473" name="Rectangle 41" descr="Wide downward diagonal"/>
            <p:cNvSpPr>
              <a:spLocks noChangeArrowheads="1"/>
            </p:cNvSpPr>
            <p:nvPr/>
          </p:nvSpPr>
          <p:spPr bwMode="auto">
            <a:xfrm>
              <a:off x="4110" y="1920"/>
              <a:ext cx="1296" cy="48"/>
            </a:xfrm>
            <a:prstGeom prst="rect">
              <a:avLst/>
            </a:prstGeom>
            <a:pattFill prst="wdDnDiag">
              <a:fgClr>
                <a:srgbClr val="CC1018">
                  <a:alpha val="63000"/>
                </a:srgbClr>
              </a:fgClr>
              <a:bgClr>
                <a:srgbClr val="FFFFFF"/>
              </a:bgClr>
            </a:patt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4477" name="Rectangle 45"/>
            <p:cNvSpPr>
              <a:spLocks noChangeArrowheads="1"/>
            </p:cNvSpPr>
            <p:nvPr/>
          </p:nvSpPr>
          <p:spPr bwMode="auto">
            <a:xfrm>
              <a:off x="4416" y="1968"/>
              <a:ext cx="720" cy="1968"/>
            </a:xfrm>
            <a:prstGeom prst="rect">
              <a:avLst/>
            </a:prstGeom>
            <a:solidFill>
              <a:srgbClr val="0FFF00">
                <a:alpha val="47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4452" name="Oval 20"/>
            <p:cNvSpPr>
              <a:spLocks noChangeArrowheads="1"/>
            </p:cNvSpPr>
            <p:nvPr/>
          </p:nvSpPr>
          <p:spPr bwMode="auto">
            <a:xfrm>
              <a:off x="4638" y="2520"/>
              <a:ext cx="240" cy="240"/>
            </a:xfrm>
            <a:prstGeom prst="ellipse">
              <a:avLst/>
            </a:prstGeom>
            <a:gradFill rotWithShape="0">
              <a:gsLst>
                <a:gs pos="0">
                  <a:srgbClr val="0FFF00">
                    <a:gamma/>
                    <a:shade val="27843"/>
                    <a:invGamma/>
                  </a:srgbClr>
                </a:gs>
                <a:gs pos="100000">
                  <a:srgbClr val="0F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74485" name="Rectangle 53"/>
          <p:cNvSpPr>
            <a:spLocks noChangeArrowheads="1"/>
          </p:cNvSpPr>
          <p:nvPr/>
        </p:nvSpPr>
        <p:spPr bwMode="auto">
          <a:xfrm>
            <a:off x="838200" y="90488"/>
            <a:ext cx="7848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>
                <a:solidFill>
                  <a:srgbClr val="FFFF00"/>
                </a:solidFill>
                <a:latin typeface="Georgia" charset="0"/>
                <a:cs typeface="+mn-cs"/>
              </a:rPr>
              <a:t>Optical Microscopy</a:t>
            </a:r>
          </a:p>
        </p:txBody>
      </p:sp>
      <p:grpSp>
        <p:nvGrpSpPr>
          <p:cNvPr id="58377" name="Group 60"/>
          <p:cNvGrpSpPr>
            <a:grpSpLocks/>
          </p:cNvGrpSpPr>
          <p:nvPr/>
        </p:nvGrpSpPr>
        <p:grpSpPr bwMode="auto">
          <a:xfrm>
            <a:off x="381000" y="685800"/>
            <a:ext cx="2039938" cy="1920875"/>
            <a:chOff x="240" y="432"/>
            <a:chExt cx="1285" cy="1210"/>
          </a:xfrm>
        </p:grpSpPr>
        <p:pic>
          <p:nvPicPr>
            <p:cNvPr id="274482" name="Picture 5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672"/>
              <a:ext cx="1285" cy="9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74486" name="Rectangle 54"/>
            <p:cNvSpPr>
              <a:spLocks noChangeArrowheads="1"/>
            </p:cNvSpPr>
            <p:nvPr/>
          </p:nvSpPr>
          <p:spPr bwMode="auto">
            <a:xfrm>
              <a:off x="464" y="432"/>
              <a:ext cx="8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b="1" i="1">
                  <a:solidFill>
                    <a:schemeClr val="bg1"/>
                  </a:solidFill>
                  <a:latin typeface="Helvetica" charset="0"/>
                  <a:cs typeface="+mn-cs"/>
                </a:rPr>
                <a:t>Brightfield</a:t>
              </a:r>
            </a:p>
          </p:txBody>
        </p:sp>
      </p:grpSp>
      <p:grpSp>
        <p:nvGrpSpPr>
          <p:cNvPr id="58378" name="Group 61"/>
          <p:cNvGrpSpPr>
            <a:grpSpLocks/>
          </p:cNvGrpSpPr>
          <p:nvPr/>
        </p:nvGrpSpPr>
        <p:grpSpPr bwMode="auto">
          <a:xfrm>
            <a:off x="6996113" y="685800"/>
            <a:ext cx="2039937" cy="1920875"/>
            <a:chOff x="1568" y="432"/>
            <a:chExt cx="1285" cy="1210"/>
          </a:xfrm>
        </p:grpSpPr>
        <p:pic>
          <p:nvPicPr>
            <p:cNvPr id="274481" name="Picture 4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8" y="672"/>
              <a:ext cx="1285" cy="9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74487" name="Rectangle 55"/>
            <p:cNvSpPr>
              <a:spLocks noChangeArrowheads="1"/>
            </p:cNvSpPr>
            <p:nvPr/>
          </p:nvSpPr>
          <p:spPr bwMode="auto">
            <a:xfrm>
              <a:off x="1636" y="432"/>
              <a:ext cx="114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b="1" i="1">
                  <a:solidFill>
                    <a:schemeClr val="bg1"/>
                  </a:solidFill>
                  <a:latin typeface="Helvetica" charset="0"/>
                  <a:cs typeface="+mn-cs"/>
                </a:rPr>
                <a:t>Phase contrast</a:t>
              </a:r>
            </a:p>
          </p:txBody>
        </p:sp>
      </p:grpSp>
      <p:grpSp>
        <p:nvGrpSpPr>
          <p:cNvPr id="58379" name="Group 62"/>
          <p:cNvGrpSpPr>
            <a:grpSpLocks/>
          </p:cNvGrpSpPr>
          <p:nvPr/>
        </p:nvGrpSpPr>
        <p:grpSpPr bwMode="auto">
          <a:xfrm>
            <a:off x="4805363" y="685800"/>
            <a:ext cx="2039937" cy="1920875"/>
            <a:chOff x="2896" y="432"/>
            <a:chExt cx="1285" cy="1210"/>
          </a:xfrm>
        </p:grpSpPr>
        <p:pic>
          <p:nvPicPr>
            <p:cNvPr id="274480" name="Picture 4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6" y="672"/>
              <a:ext cx="1285" cy="9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74488" name="Rectangle 56"/>
            <p:cNvSpPr>
              <a:spLocks noChangeArrowheads="1"/>
            </p:cNvSpPr>
            <p:nvPr/>
          </p:nvSpPr>
          <p:spPr bwMode="auto">
            <a:xfrm>
              <a:off x="3356" y="432"/>
              <a:ext cx="36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b="1" i="1">
                  <a:solidFill>
                    <a:schemeClr val="bg1"/>
                  </a:solidFill>
                  <a:latin typeface="Helvetica" charset="0"/>
                  <a:cs typeface="+mn-cs"/>
                </a:rPr>
                <a:t>DIC</a:t>
              </a:r>
            </a:p>
          </p:txBody>
        </p:sp>
      </p:grpSp>
      <p:grpSp>
        <p:nvGrpSpPr>
          <p:cNvPr id="58380" name="Group 63"/>
          <p:cNvGrpSpPr>
            <a:grpSpLocks/>
          </p:cNvGrpSpPr>
          <p:nvPr/>
        </p:nvGrpSpPr>
        <p:grpSpPr bwMode="auto">
          <a:xfrm>
            <a:off x="2590800" y="685800"/>
            <a:ext cx="2039938" cy="1920875"/>
            <a:chOff x="4224" y="432"/>
            <a:chExt cx="1285" cy="1210"/>
          </a:xfrm>
        </p:grpSpPr>
        <p:pic>
          <p:nvPicPr>
            <p:cNvPr id="274479" name="Picture 4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" y="672"/>
              <a:ext cx="1285" cy="9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74491" name="Rectangle 59"/>
            <p:cNvSpPr>
              <a:spLocks noChangeArrowheads="1"/>
            </p:cNvSpPr>
            <p:nvPr/>
          </p:nvSpPr>
          <p:spPr bwMode="auto">
            <a:xfrm>
              <a:off x="4400" y="432"/>
              <a:ext cx="93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b="1" i="1">
                  <a:solidFill>
                    <a:schemeClr val="bg1"/>
                  </a:solidFill>
                  <a:latin typeface="Helvetica" charset="0"/>
                  <a:cs typeface="+mn-cs"/>
                </a:rPr>
                <a:t>Fluorescent</a:t>
              </a:r>
            </a:p>
          </p:txBody>
        </p:sp>
      </p:grpSp>
      <p:sp>
        <p:nvSpPr>
          <p:cNvPr id="274500" name="Rectangle 68"/>
          <p:cNvSpPr>
            <a:spLocks noChangeArrowheads="1"/>
          </p:cNvSpPr>
          <p:nvPr/>
        </p:nvSpPr>
        <p:spPr bwMode="auto">
          <a:xfrm>
            <a:off x="701675" y="6324600"/>
            <a:ext cx="1397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i="1">
                <a:solidFill>
                  <a:srgbClr val="FFFF00"/>
                </a:solidFill>
                <a:latin typeface="Geneva" charset="0"/>
                <a:cs typeface="+mn-cs"/>
              </a:rPr>
              <a:t>Absorption</a:t>
            </a:r>
          </a:p>
        </p:txBody>
      </p:sp>
      <p:sp>
        <p:nvSpPr>
          <p:cNvPr id="274501" name="Rectangle 69"/>
          <p:cNvSpPr>
            <a:spLocks noChangeArrowheads="1"/>
          </p:cNvSpPr>
          <p:nvPr/>
        </p:nvSpPr>
        <p:spPr bwMode="auto">
          <a:xfrm>
            <a:off x="2876550" y="6324600"/>
            <a:ext cx="161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i="1">
                <a:solidFill>
                  <a:srgbClr val="FFFF00"/>
                </a:solidFill>
                <a:latin typeface="Geneva" charset="0"/>
                <a:cs typeface="+mn-cs"/>
              </a:rPr>
              <a:t>Fluorescence</a:t>
            </a:r>
          </a:p>
        </p:txBody>
      </p:sp>
      <p:sp>
        <p:nvSpPr>
          <p:cNvPr id="274502" name="Rectangle 70"/>
          <p:cNvSpPr>
            <a:spLocks noChangeArrowheads="1"/>
          </p:cNvSpPr>
          <p:nvPr/>
        </p:nvSpPr>
        <p:spPr bwMode="auto">
          <a:xfrm>
            <a:off x="5095875" y="6324600"/>
            <a:ext cx="14573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i="1">
                <a:solidFill>
                  <a:srgbClr val="FFFF00"/>
                </a:solidFill>
                <a:latin typeface="Geneva" charset="0"/>
                <a:cs typeface="+mn-cs"/>
              </a:rPr>
              <a:t>Polarization</a:t>
            </a:r>
          </a:p>
        </p:txBody>
      </p:sp>
      <p:sp>
        <p:nvSpPr>
          <p:cNvPr id="274503" name="Rectangle 71"/>
          <p:cNvSpPr>
            <a:spLocks noChangeArrowheads="1"/>
          </p:cNvSpPr>
          <p:nvPr/>
        </p:nvSpPr>
        <p:spPr bwMode="auto">
          <a:xfrm>
            <a:off x="7361238" y="6096000"/>
            <a:ext cx="139541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i="1">
                <a:solidFill>
                  <a:srgbClr val="FFFF00"/>
                </a:solidFill>
                <a:latin typeface="Geneva" charset="0"/>
                <a:cs typeface="+mn-cs"/>
              </a:rPr>
              <a:t>Refraction</a:t>
            </a:r>
          </a:p>
          <a:p>
            <a:pPr>
              <a:defRPr/>
            </a:pPr>
            <a:r>
              <a:rPr lang="en-US" sz="1800" i="1">
                <a:solidFill>
                  <a:srgbClr val="FFFF00"/>
                </a:solidFill>
                <a:latin typeface="Geneva" charset="0"/>
                <a:cs typeface="+mn-cs"/>
              </a:rPr>
              <a:t>Phase shift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AutoShape 2"/>
          <p:cNvSpPr>
            <a:spLocks noChangeArrowheads="1"/>
          </p:cNvSpPr>
          <p:nvPr/>
        </p:nvSpPr>
        <p:spPr bwMode="auto">
          <a:xfrm rot="10587163" flipH="1">
            <a:off x="5029200" y="4645025"/>
            <a:ext cx="2135188" cy="1222375"/>
          </a:xfrm>
          <a:prstGeom prst="lightningBolt">
            <a:avLst/>
          </a:prstGeom>
          <a:gradFill rotWithShape="0">
            <a:gsLst>
              <a:gs pos="0">
                <a:srgbClr val="1FFF00">
                  <a:alpha val="73000"/>
                </a:srgbClr>
              </a:gs>
              <a:gs pos="100000">
                <a:srgbClr val="1FFF00">
                  <a:gamma/>
                  <a:tint val="0"/>
                  <a:invGamma/>
                </a:srgb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5027" name="Line 3"/>
          <p:cNvSpPr>
            <a:spLocks noChangeShapeType="1"/>
          </p:cNvSpPr>
          <p:nvPr/>
        </p:nvSpPr>
        <p:spPr bwMode="auto">
          <a:xfrm>
            <a:off x="4419600" y="2476500"/>
            <a:ext cx="2743200" cy="0"/>
          </a:xfrm>
          <a:prstGeom prst="line">
            <a:avLst/>
          </a:prstGeom>
          <a:noFill/>
          <a:ln w="12700">
            <a:solidFill>
              <a:schemeClr val="accent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5028" name="AutoShape 4"/>
          <p:cNvSpPr>
            <a:spLocks noChangeArrowheads="1"/>
          </p:cNvSpPr>
          <p:nvPr/>
        </p:nvSpPr>
        <p:spPr bwMode="auto">
          <a:xfrm rot="1563115">
            <a:off x="5181600" y="2057400"/>
            <a:ext cx="762000" cy="838200"/>
          </a:xfrm>
          <a:prstGeom prst="irregularSeal2">
            <a:avLst/>
          </a:prstGeom>
          <a:gradFill rotWithShape="0">
            <a:gsLst>
              <a:gs pos="0">
                <a:srgbClr val="FF0F62"/>
              </a:gs>
              <a:gs pos="100000">
                <a:srgbClr val="FF0F62">
                  <a:gamma/>
                  <a:tint val="18431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385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1524000"/>
            <a:ext cx="1866900" cy="93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85030" name="Line 6"/>
          <p:cNvSpPr>
            <a:spLocks noChangeShapeType="1"/>
          </p:cNvSpPr>
          <p:nvPr/>
        </p:nvSpPr>
        <p:spPr bwMode="auto">
          <a:xfrm rot="10763513" flipH="1">
            <a:off x="5561013" y="2513013"/>
            <a:ext cx="4762" cy="3125787"/>
          </a:xfrm>
          <a:prstGeom prst="line">
            <a:avLst/>
          </a:prstGeom>
          <a:noFill/>
          <a:ln w="12700">
            <a:solidFill>
              <a:srgbClr val="F6FF18"/>
            </a:solidFill>
            <a:prstDash val="sysDot"/>
            <a:round/>
            <a:headEnd type="triangle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5031" name="Line 7"/>
          <p:cNvSpPr>
            <a:spLocks noChangeShapeType="1"/>
          </p:cNvSpPr>
          <p:nvPr/>
        </p:nvSpPr>
        <p:spPr bwMode="auto">
          <a:xfrm>
            <a:off x="3390900" y="1600200"/>
            <a:ext cx="0" cy="4191000"/>
          </a:xfrm>
          <a:prstGeom prst="line">
            <a:avLst/>
          </a:prstGeom>
          <a:noFill/>
          <a:ln w="12700">
            <a:solidFill>
              <a:srgbClr val="F6FF18"/>
            </a:solidFill>
            <a:prstDash val="sysDot"/>
            <a:round/>
            <a:headEnd type="triangle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5032" name="Oval 8"/>
          <p:cNvSpPr>
            <a:spLocks noChangeArrowheads="1"/>
          </p:cNvSpPr>
          <p:nvPr/>
        </p:nvSpPr>
        <p:spPr bwMode="auto">
          <a:xfrm>
            <a:off x="3276600" y="5638800"/>
            <a:ext cx="228600" cy="228600"/>
          </a:xfrm>
          <a:prstGeom prst="ellipse">
            <a:avLst/>
          </a:prstGeom>
          <a:gradFill rotWithShape="0">
            <a:gsLst>
              <a:gs pos="0">
                <a:srgbClr val="00FE00">
                  <a:gamma/>
                  <a:shade val="0"/>
                  <a:invGamma/>
                </a:srgbClr>
              </a:gs>
              <a:gs pos="100000">
                <a:srgbClr val="00FE00"/>
              </a:gs>
            </a:gsLst>
            <a:lin ang="189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60424" name="Group 9"/>
          <p:cNvGrpSpPr>
            <a:grpSpLocks/>
          </p:cNvGrpSpPr>
          <p:nvPr/>
        </p:nvGrpSpPr>
        <p:grpSpPr bwMode="auto">
          <a:xfrm>
            <a:off x="1295400" y="1219200"/>
            <a:ext cx="6019800" cy="4838700"/>
            <a:chOff x="816" y="768"/>
            <a:chExt cx="3792" cy="3048"/>
          </a:xfrm>
        </p:grpSpPr>
        <p:sp>
          <p:nvSpPr>
            <p:cNvPr id="385034" name="Line 10"/>
            <p:cNvSpPr>
              <a:spLocks noChangeShapeType="1"/>
            </p:cNvSpPr>
            <p:nvPr/>
          </p:nvSpPr>
          <p:spPr bwMode="auto">
            <a:xfrm>
              <a:off x="1008" y="3624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5035" name="Line 11"/>
            <p:cNvSpPr>
              <a:spLocks noChangeShapeType="1"/>
            </p:cNvSpPr>
            <p:nvPr/>
          </p:nvSpPr>
          <p:spPr bwMode="auto">
            <a:xfrm>
              <a:off x="1200" y="3456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5036" name="Line 12"/>
            <p:cNvSpPr>
              <a:spLocks noChangeShapeType="1"/>
            </p:cNvSpPr>
            <p:nvPr/>
          </p:nvSpPr>
          <p:spPr bwMode="auto">
            <a:xfrm>
              <a:off x="816" y="3816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5037" name="Line 13"/>
            <p:cNvSpPr>
              <a:spLocks noChangeShapeType="1"/>
            </p:cNvSpPr>
            <p:nvPr/>
          </p:nvSpPr>
          <p:spPr bwMode="auto">
            <a:xfrm>
              <a:off x="1008" y="936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5038" name="Line 14"/>
            <p:cNvSpPr>
              <a:spLocks noChangeShapeType="1"/>
            </p:cNvSpPr>
            <p:nvPr/>
          </p:nvSpPr>
          <p:spPr bwMode="auto">
            <a:xfrm>
              <a:off x="1200" y="768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5039" name="Line 15"/>
            <p:cNvSpPr>
              <a:spLocks noChangeShapeType="1"/>
            </p:cNvSpPr>
            <p:nvPr/>
          </p:nvSpPr>
          <p:spPr bwMode="auto">
            <a:xfrm>
              <a:off x="816" y="1128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385040" name="Oval 16"/>
          <p:cNvSpPr>
            <a:spLocks noChangeArrowheads="1"/>
          </p:cNvSpPr>
          <p:nvPr/>
        </p:nvSpPr>
        <p:spPr bwMode="auto">
          <a:xfrm>
            <a:off x="5448300" y="2362200"/>
            <a:ext cx="228600" cy="228600"/>
          </a:xfrm>
          <a:prstGeom prst="ellipse">
            <a:avLst/>
          </a:prstGeom>
          <a:gradFill rotWithShape="0">
            <a:gsLst>
              <a:gs pos="0">
                <a:srgbClr val="BF4000">
                  <a:gamma/>
                  <a:shade val="0"/>
                  <a:invGamma/>
                </a:srgbClr>
              </a:gs>
              <a:gs pos="100000">
                <a:srgbClr val="BF40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5041" name="Oval 17"/>
          <p:cNvSpPr>
            <a:spLocks noChangeArrowheads="1"/>
          </p:cNvSpPr>
          <p:nvPr/>
        </p:nvSpPr>
        <p:spPr bwMode="auto">
          <a:xfrm>
            <a:off x="5448300" y="5638800"/>
            <a:ext cx="228600" cy="228600"/>
          </a:xfrm>
          <a:prstGeom prst="ellipse">
            <a:avLst/>
          </a:prstGeom>
          <a:gradFill rotWithShape="0">
            <a:gsLst>
              <a:gs pos="0">
                <a:srgbClr val="00FF00">
                  <a:gamma/>
                  <a:shade val="0"/>
                  <a:invGamma/>
                </a:srgbClr>
              </a:gs>
              <a:gs pos="100000">
                <a:srgbClr val="00FF00"/>
              </a:gs>
            </a:gsLst>
            <a:lin ang="189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5042" name="Oval 18"/>
          <p:cNvSpPr>
            <a:spLocks noChangeArrowheads="1"/>
          </p:cNvSpPr>
          <p:nvPr/>
        </p:nvSpPr>
        <p:spPr bwMode="auto">
          <a:xfrm>
            <a:off x="3276600" y="2362200"/>
            <a:ext cx="228600" cy="228600"/>
          </a:xfrm>
          <a:prstGeom prst="ellipse">
            <a:avLst/>
          </a:prstGeom>
          <a:gradFill rotWithShape="0">
            <a:gsLst>
              <a:gs pos="0">
                <a:srgbClr val="C04000">
                  <a:gamma/>
                  <a:shade val="0"/>
                  <a:invGamma/>
                </a:srgbClr>
              </a:gs>
              <a:gs pos="100000">
                <a:srgbClr val="C040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5043" name="Oval 19"/>
          <p:cNvSpPr>
            <a:spLocks noChangeArrowheads="1"/>
          </p:cNvSpPr>
          <p:nvPr/>
        </p:nvSpPr>
        <p:spPr bwMode="auto">
          <a:xfrm>
            <a:off x="3276600" y="3505200"/>
            <a:ext cx="228600" cy="228600"/>
          </a:xfrm>
          <a:prstGeom prst="ellipse">
            <a:avLst/>
          </a:prstGeom>
          <a:gradFill rotWithShape="0">
            <a:gsLst>
              <a:gs pos="0">
                <a:srgbClr val="807800">
                  <a:gamma/>
                  <a:shade val="0"/>
                  <a:invGamma/>
                </a:srgbClr>
              </a:gs>
              <a:gs pos="100000">
                <a:srgbClr val="8078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5044" name="Oval 20"/>
          <p:cNvSpPr>
            <a:spLocks noChangeArrowheads="1"/>
          </p:cNvSpPr>
          <p:nvPr/>
        </p:nvSpPr>
        <p:spPr bwMode="auto">
          <a:xfrm>
            <a:off x="3276600" y="4876800"/>
            <a:ext cx="228600" cy="228600"/>
          </a:xfrm>
          <a:prstGeom prst="ellipse">
            <a:avLst/>
          </a:prstGeom>
          <a:gradFill rotWithShape="0">
            <a:gsLst>
              <a:gs pos="0">
                <a:srgbClr val="40BD00">
                  <a:gamma/>
                  <a:shade val="0"/>
                  <a:invGamma/>
                </a:srgbClr>
              </a:gs>
              <a:gs pos="100000">
                <a:srgbClr val="40BD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5045" name="Oval 21"/>
          <p:cNvSpPr>
            <a:spLocks noChangeArrowheads="1"/>
          </p:cNvSpPr>
          <p:nvPr/>
        </p:nvSpPr>
        <p:spPr bwMode="auto">
          <a:xfrm>
            <a:off x="5448300" y="3276600"/>
            <a:ext cx="228600" cy="228600"/>
          </a:xfrm>
          <a:prstGeom prst="ellipse">
            <a:avLst/>
          </a:prstGeom>
          <a:gradFill rotWithShape="0">
            <a:gsLst>
              <a:gs pos="0">
                <a:srgbClr val="9F6400">
                  <a:gamma/>
                  <a:shade val="0"/>
                  <a:invGamma/>
                </a:srgbClr>
              </a:gs>
              <a:gs pos="100000">
                <a:srgbClr val="9F64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5046" name="Oval 22"/>
          <p:cNvSpPr>
            <a:spLocks noChangeArrowheads="1"/>
          </p:cNvSpPr>
          <p:nvPr/>
        </p:nvSpPr>
        <p:spPr bwMode="auto">
          <a:xfrm>
            <a:off x="5448300" y="4267200"/>
            <a:ext cx="228600" cy="228600"/>
          </a:xfrm>
          <a:prstGeom prst="ellipse">
            <a:avLst/>
          </a:prstGeom>
          <a:gradFill rotWithShape="0">
            <a:gsLst>
              <a:gs pos="0">
                <a:srgbClr val="49B400">
                  <a:gamma/>
                  <a:shade val="0"/>
                  <a:invGamma/>
                </a:srgbClr>
              </a:gs>
              <a:gs pos="100000">
                <a:srgbClr val="49B4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5047" name="Oval 23"/>
          <p:cNvSpPr>
            <a:spLocks noChangeArrowheads="1"/>
          </p:cNvSpPr>
          <p:nvPr/>
        </p:nvSpPr>
        <p:spPr bwMode="auto">
          <a:xfrm>
            <a:off x="3276600" y="1371600"/>
            <a:ext cx="228600" cy="228600"/>
          </a:xfrm>
          <a:prstGeom prst="ellipse">
            <a:avLst/>
          </a:prstGeom>
          <a:gradFill rotWithShape="0">
            <a:gsLst>
              <a:gs pos="0">
                <a:srgbClr val="FF0000">
                  <a:gamma/>
                  <a:shade val="0"/>
                  <a:invGamma/>
                </a:srgbClr>
              </a:gs>
              <a:gs pos="100000">
                <a:srgbClr val="FF00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5048" name="AutoShape 24"/>
          <p:cNvSpPr>
            <a:spLocks noChangeArrowheads="1"/>
          </p:cNvSpPr>
          <p:nvPr/>
        </p:nvSpPr>
        <p:spPr bwMode="auto">
          <a:xfrm>
            <a:off x="1600200" y="4114800"/>
            <a:ext cx="1676400" cy="1600200"/>
          </a:xfrm>
          <a:prstGeom prst="lightningBolt">
            <a:avLst/>
          </a:prstGeom>
          <a:gradFill rotWithShape="0">
            <a:gsLst>
              <a:gs pos="0">
                <a:srgbClr val="2879FF">
                  <a:alpha val="73000"/>
                </a:srgbClr>
              </a:gs>
              <a:gs pos="100000">
                <a:srgbClr val="2879FF">
                  <a:gamma/>
                  <a:tint val="0"/>
                  <a:invGamma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5049" name="Rectangle 25"/>
          <p:cNvSpPr>
            <a:spLocks noChangeArrowheads="1"/>
          </p:cNvSpPr>
          <p:nvPr/>
        </p:nvSpPr>
        <p:spPr bwMode="auto">
          <a:xfrm>
            <a:off x="762000" y="3886200"/>
            <a:ext cx="10668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defTabSz="1316038">
              <a:defRPr/>
            </a:pPr>
            <a:r>
              <a:rPr lang="en-US" b="1" i="1">
                <a:solidFill>
                  <a:schemeClr val="bg1"/>
                </a:solidFill>
                <a:latin typeface="Georgia" charset="0"/>
                <a:cs typeface="+mn-cs"/>
              </a:rPr>
              <a:t>400 nm</a:t>
            </a:r>
            <a:endParaRPr lang="en-US" sz="1400" b="1" i="1">
              <a:solidFill>
                <a:schemeClr val="bg1"/>
              </a:solidFill>
              <a:latin typeface="Georgia" charset="0"/>
              <a:cs typeface="+mn-cs"/>
            </a:endParaRPr>
          </a:p>
        </p:txBody>
      </p:sp>
      <p:sp>
        <p:nvSpPr>
          <p:cNvPr id="385050" name="Rectangle 26"/>
          <p:cNvSpPr>
            <a:spLocks noChangeArrowheads="1"/>
          </p:cNvSpPr>
          <p:nvPr/>
        </p:nvSpPr>
        <p:spPr bwMode="auto">
          <a:xfrm>
            <a:off x="3206750" y="152400"/>
            <a:ext cx="27289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i="1" dirty="0">
                <a:solidFill>
                  <a:srgbClr val="FFFF00"/>
                </a:solidFill>
                <a:latin typeface="Georgia" charset="0"/>
                <a:cs typeface="+mn-cs"/>
              </a:rPr>
              <a:t>Fluorescence</a:t>
            </a:r>
          </a:p>
        </p:txBody>
      </p:sp>
      <p:sp>
        <p:nvSpPr>
          <p:cNvPr id="385051" name="Rectangle 27"/>
          <p:cNvSpPr>
            <a:spLocks noChangeArrowheads="1"/>
          </p:cNvSpPr>
          <p:nvPr/>
        </p:nvSpPr>
        <p:spPr bwMode="auto">
          <a:xfrm>
            <a:off x="152400" y="1371600"/>
            <a:ext cx="877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i="1">
                <a:solidFill>
                  <a:schemeClr val="hlink"/>
                </a:solidFill>
                <a:latin typeface="Georgia" charset="0"/>
                <a:cs typeface="+mn-cs"/>
              </a:rPr>
              <a:t>Jablonski </a:t>
            </a:r>
          </a:p>
          <a:p>
            <a:pPr>
              <a:defRPr/>
            </a:pPr>
            <a:r>
              <a:rPr lang="en-US" sz="1200" i="1">
                <a:solidFill>
                  <a:schemeClr val="hlink"/>
                </a:solidFill>
                <a:latin typeface="Georgia" charset="0"/>
                <a:cs typeface="+mn-cs"/>
              </a:rPr>
              <a:t>diagram</a:t>
            </a:r>
            <a:endParaRPr lang="en-US" sz="2400">
              <a:solidFill>
                <a:schemeClr val="hlink"/>
              </a:solidFill>
              <a:cs typeface="+mn-cs"/>
            </a:endParaRPr>
          </a:p>
        </p:txBody>
      </p:sp>
      <p:pic>
        <p:nvPicPr>
          <p:cNvPr id="60437" name="Picture 28" descr="LOGCRCELB-bis"/>
          <p:cNvPicPr>
            <a:picLocks noChangeAspect="1" noChangeArrowheads="1"/>
          </p:cNvPicPr>
          <p:nvPr/>
        </p:nvPicPr>
        <p:blipFill>
          <a:blip r:embed="rId4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9325" y="6249988"/>
            <a:ext cx="574675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8822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5053" name="Rectangle 29"/>
          <p:cNvSpPr>
            <a:spLocks noChangeArrowheads="1"/>
          </p:cNvSpPr>
          <p:nvPr/>
        </p:nvSpPr>
        <p:spPr bwMode="auto">
          <a:xfrm>
            <a:off x="6705600" y="5029200"/>
            <a:ext cx="10668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defTabSz="1316038">
              <a:defRPr/>
            </a:pPr>
            <a:r>
              <a:rPr lang="en-US" b="1" i="1">
                <a:solidFill>
                  <a:schemeClr val="bg1"/>
                </a:solidFill>
                <a:latin typeface="Georgia" charset="0"/>
                <a:cs typeface="+mn-cs"/>
              </a:rPr>
              <a:t>450 nm</a:t>
            </a:r>
            <a:endParaRPr lang="en-US" sz="1400" b="1" i="1">
              <a:solidFill>
                <a:schemeClr val="bg1"/>
              </a:solidFill>
              <a:latin typeface="Georgia" charset="0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"/>
                                        <p:tgtEl>
                                          <p:spTgt spid="385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5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"/>
                                        <p:tgtEl>
                                          <p:spTgt spid="385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85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"/>
                                        <p:tgtEl>
                                          <p:spTgt spid="385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1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"/>
                                        <p:tgtEl>
                                          <p:spTgt spid="385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85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385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2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"/>
                                        <p:tgtEl>
                                          <p:spTgt spid="385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85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"/>
                                        <p:tgtEl>
                                          <p:spTgt spid="385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"/>
                                        <p:tgtEl>
                                          <p:spTgt spid="385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85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385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"/>
                                        <p:tgtEl>
                                          <p:spTgt spid="385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4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100"/>
                                        <p:tgtEl>
                                          <p:spTgt spid="385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75"/>
                                        <p:tgtEl>
                                          <p:spTgt spid="385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85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75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"/>
                                        <p:tgtEl>
                                          <p:spTgt spid="385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675"/>
                            </p:stCondLst>
                            <p:childTnLst>
                              <p:par>
                                <p:cTn id="5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" fill="hold"/>
                                        <p:tgtEl>
                                          <p:spTgt spid="385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fill="hold"/>
                                        <p:tgtEl>
                                          <p:spTgt spid="385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775"/>
                            </p:stCondLst>
                            <p:childTnLst>
                              <p:par>
                                <p:cTn id="64" presetID="1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5" dur="100"/>
                                        <p:tgtEl>
                                          <p:spTgt spid="385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85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875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"/>
                                        <p:tgtEl>
                                          <p:spTgt spid="385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975"/>
                            </p:stCondLst>
                            <p:childTnLst>
                              <p:par>
                                <p:cTn id="7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"/>
                                        <p:tgtEl>
                                          <p:spTgt spid="3850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85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075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"/>
                                        <p:tgtEl>
                                          <p:spTgt spid="385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175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"/>
                                        <p:tgtEl>
                                          <p:spTgt spid="385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85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2275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"/>
                                        <p:tgtEl>
                                          <p:spTgt spid="385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375"/>
                            </p:stCondLst>
                            <p:childTnLst>
                              <p:par>
                                <p:cTn id="8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100"/>
                                        <p:tgtEl>
                                          <p:spTgt spid="385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475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100"/>
                                        <p:tgtEl>
                                          <p:spTgt spid="385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5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5026" grpId="0" animBg="1"/>
      <p:bldP spid="385028" grpId="0" animBg="1"/>
      <p:bldP spid="385032" grpId="0" animBg="1"/>
      <p:bldP spid="385040" grpId="0" animBg="1"/>
      <p:bldP spid="385040" grpId="1" animBg="1"/>
      <p:bldP spid="385041" grpId="0" animBg="1"/>
      <p:bldP spid="385042" grpId="0" animBg="1"/>
      <p:bldP spid="385042" grpId="1" animBg="1"/>
      <p:bldP spid="385043" grpId="0" animBg="1"/>
      <p:bldP spid="385043" grpId="1" animBg="1"/>
      <p:bldP spid="385044" grpId="0" animBg="1"/>
      <p:bldP spid="385044" grpId="1" animBg="1"/>
      <p:bldP spid="385045" grpId="0" animBg="1"/>
      <p:bldP spid="385045" grpId="1" animBg="1"/>
      <p:bldP spid="385046" grpId="0" animBg="1"/>
      <p:bldP spid="385046" grpId="1" animBg="1"/>
      <p:bldP spid="385047" grpId="0" animBg="1"/>
      <p:bldP spid="385047" grpId="1" animBg="1"/>
      <p:bldP spid="385048" grpId="0" animBg="1"/>
      <p:bldP spid="385049" grpId="0" autoUpdateAnimBg="0"/>
      <p:bldP spid="385053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433" name="Freeform 97"/>
          <p:cNvSpPr>
            <a:spLocks/>
          </p:cNvSpPr>
          <p:nvPr/>
        </p:nvSpPr>
        <p:spPr bwMode="auto">
          <a:xfrm>
            <a:off x="4495800" y="1066800"/>
            <a:ext cx="76200" cy="381000"/>
          </a:xfrm>
          <a:custGeom>
            <a:avLst/>
            <a:gdLst>
              <a:gd name="T0" fmla="*/ 0 w 112"/>
              <a:gd name="T1" fmla="*/ 240 h 240"/>
              <a:gd name="T2" fmla="*/ 96 w 112"/>
              <a:gd name="T3" fmla="*/ 144 h 240"/>
              <a:gd name="T4" fmla="*/ 96 w 112"/>
              <a:gd name="T5" fmla="*/ 96 h 240"/>
              <a:gd name="T6" fmla="*/ 0 w 112"/>
              <a:gd name="T7" fmla="*/ 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2" h="240">
                <a:moveTo>
                  <a:pt x="0" y="240"/>
                </a:moveTo>
                <a:cubicBezTo>
                  <a:pt x="40" y="204"/>
                  <a:pt x="80" y="168"/>
                  <a:pt x="96" y="144"/>
                </a:cubicBezTo>
                <a:cubicBezTo>
                  <a:pt x="112" y="120"/>
                  <a:pt x="112" y="120"/>
                  <a:pt x="96" y="96"/>
                </a:cubicBezTo>
                <a:cubicBezTo>
                  <a:pt x="80" y="72"/>
                  <a:pt x="16" y="16"/>
                  <a:pt x="0" y="0"/>
                </a:cubicBezTo>
              </a:path>
            </a:pathLst>
          </a:custGeom>
          <a:noFill/>
          <a:ln w="9525" cap="rnd">
            <a:solidFill>
              <a:schemeClr val="tx1"/>
            </a:solidFill>
            <a:prstDash val="sysDot"/>
            <a:round/>
            <a:headEnd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62466" name="Group 98"/>
          <p:cNvGrpSpPr>
            <a:grpSpLocks/>
          </p:cNvGrpSpPr>
          <p:nvPr/>
        </p:nvGrpSpPr>
        <p:grpSpPr bwMode="auto">
          <a:xfrm>
            <a:off x="1568450" y="1143000"/>
            <a:ext cx="4824413" cy="4284663"/>
            <a:chOff x="988" y="720"/>
            <a:chExt cx="3039" cy="2699"/>
          </a:xfrm>
        </p:grpSpPr>
        <p:sp>
          <p:nvSpPr>
            <p:cNvPr id="270340" name="Oval 4"/>
            <p:cNvSpPr>
              <a:spLocks noChangeArrowheads="1"/>
            </p:cNvSpPr>
            <p:nvPr/>
          </p:nvSpPr>
          <p:spPr bwMode="auto">
            <a:xfrm>
              <a:off x="2448" y="1824"/>
              <a:ext cx="672" cy="672"/>
            </a:xfrm>
            <a:prstGeom prst="ellipse">
              <a:avLst/>
            </a:prstGeom>
            <a:gradFill rotWithShape="0">
              <a:gsLst>
                <a:gs pos="0">
                  <a:schemeClr val="tx2"/>
                </a:gs>
                <a:gs pos="100000">
                  <a:srgbClr val="FFFF00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341" name="Oval 5"/>
            <p:cNvSpPr>
              <a:spLocks noChangeAspect="1" noChangeArrowheads="1"/>
            </p:cNvSpPr>
            <p:nvPr/>
          </p:nvSpPr>
          <p:spPr bwMode="auto">
            <a:xfrm>
              <a:off x="2222" y="1598"/>
              <a:ext cx="1124" cy="1124"/>
            </a:xfrm>
            <a:prstGeom prst="ellips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chemeClr val="tx2"/>
                      </a:gs>
                      <a:gs pos="100000">
                        <a:srgbClr val="FF050E"/>
                      </a:gs>
                    </a:gsLst>
                    <a:lin ang="0" scaled="1"/>
                  </a:gra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342" name="Oval 6"/>
            <p:cNvSpPr>
              <a:spLocks noChangeAspect="1" noChangeArrowheads="1"/>
            </p:cNvSpPr>
            <p:nvPr/>
          </p:nvSpPr>
          <p:spPr bwMode="auto">
            <a:xfrm>
              <a:off x="1995" y="1371"/>
              <a:ext cx="1578" cy="1578"/>
            </a:xfrm>
            <a:prstGeom prst="ellips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chemeClr val="tx2"/>
                      </a:gs>
                      <a:gs pos="100000">
                        <a:srgbClr val="FF050E"/>
                      </a:gs>
                    </a:gsLst>
                    <a:lin ang="0" scaled="1"/>
                  </a:gra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343" name="Oval 7"/>
            <p:cNvSpPr>
              <a:spLocks noChangeAspect="1" noChangeArrowheads="1"/>
            </p:cNvSpPr>
            <p:nvPr/>
          </p:nvSpPr>
          <p:spPr bwMode="auto">
            <a:xfrm>
              <a:off x="1769" y="1145"/>
              <a:ext cx="2031" cy="2031"/>
            </a:xfrm>
            <a:prstGeom prst="ellips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chemeClr val="tx2"/>
                      </a:gs>
                      <a:gs pos="100000">
                        <a:srgbClr val="FF050E"/>
                      </a:gs>
                    </a:gsLst>
                    <a:lin ang="0" scaled="1"/>
                  </a:gra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344" name="Oval 8"/>
            <p:cNvSpPr>
              <a:spLocks noChangeAspect="1" noChangeArrowheads="1"/>
            </p:cNvSpPr>
            <p:nvPr/>
          </p:nvSpPr>
          <p:spPr bwMode="auto">
            <a:xfrm>
              <a:off x="1542" y="918"/>
              <a:ext cx="2485" cy="2485"/>
            </a:xfrm>
            <a:prstGeom prst="ellips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chemeClr val="tx2"/>
                      </a:gs>
                      <a:gs pos="100000">
                        <a:srgbClr val="FF050E"/>
                      </a:gs>
                    </a:gsLst>
                    <a:lin ang="0" scaled="1"/>
                  </a:gra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345" name="Oval 9"/>
            <p:cNvSpPr>
              <a:spLocks noChangeAspect="1" noChangeArrowheads="1"/>
            </p:cNvSpPr>
            <p:nvPr/>
          </p:nvSpPr>
          <p:spPr bwMode="auto">
            <a:xfrm>
              <a:off x="2748" y="3360"/>
              <a:ext cx="59" cy="5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346" name="Oval 10"/>
            <p:cNvSpPr>
              <a:spLocks noChangeAspect="1" noChangeArrowheads="1"/>
            </p:cNvSpPr>
            <p:nvPr/>
          </p:nvSpPr>
          <p:spPr bwMode="auto">
            <a:xfrm>
              <a:off x="2760" y="901"/>
              <a:ext cx="59" cy="5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347" name="Oval 11"/>
            <p:cNvSpPr>
              <a:spLocks noChangeAspect="1" noChangeArrowheads="1"/>
            </p:cNvSpPr>
            <p:nvPr/>
          </p:nvSpPr>
          <p:spPr bwMode="auto">
            <a:xfrm>
              <a:off x="1794" y="1861"/>
              <a:ext cx="59" cy="5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348" name="Oval 12"/>
            <p:cNvSpPr>
              <a:spLocks noChangeAspect="1" noChangeArrowheads="1"/>
            </p:cNvSpPr>
            <p:nvPr/>
          </p:nvSpPr>
          <p:spPr bwMode="auto">
            <a:xfrm>
              <a:off x="2760" y="1115"/>
              <a:ext cx="59" cy="5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349" name="Oval 13"/>
            <p:cNvSpPr>
              <a:spLocks noChangeAspect="1" noChangeArrowheads="1"/>
            </p:cNvSpPr>
            <p:nvPr/>
          </p:nvSpPr>
          <p:spPr bwMode="auto">
            <a:xfrm>
              <a:off x="3360" y="1350"/>
              <a:ext cx="59" cy="5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350" name="Oval 14"/>
            <p:cNvSpPr>
              <a:spLocks noChangeAspect="1" noChangeArrowheads="1"/>
            </p:cNvSpPr>
            <p:nvPr/>
          </p:nvSpPr>
          <p:spPr bwMode="auto">
            <a:xfrm>
              <a:off x="3715" y="1872"/>
              <a:ext cx="59" cy="5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351" name="Oval 15"/>
            <p:cNvSpPr>
              <a:spLocks noChangeAspect="1" noChangeArrowheads="1"/>
            </p:cNvSpPr>
            <p:nvPr/>
          </p:nvSpPr>
          <p:spPr bwMode="auto">
            <a:xfrm>
              <a:off x="3714" y="2533"/>
              <a:ext cx="59" cy="5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352" name="Oval 16"/>
            <p:cNvSpPr>
              <a:spLocks noChangeAspect="1" noChangeArrowheads="1"/>
            </p:cNvSpPr>
            <p:nvPr/>
          </p:nvSpPr>
          <p:spPr bwMode="auto">
            <a:xfrm>
              <a:off x="3360" y="2952"/>
              <a:ext cx="59" cy="5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353" name="Oval 17"/>
            <p:cNvSpPr>
              <a:spLocks noChangeAspect="1" noChangeArrowheads="1"/>
            </p:cNvSpPr>
            <p:nvPr/>
          </p:nvSpPr>
          <p:spPr bwMode="auto">
            <a:xfrm>
              <a:off x="1795" y="2533"/>
              <a:ext cx="59" cy="5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354" name="Oval 18"/>
            <p:cNvSpPr>
              <a:spLocks noChangeAspect="1" noChangeArrowheads="1"/>
            </p:cNvSpPr>
            <p:nvPr/>
          </p:nvSpPr>
          <p:spPr bwMode="auto">
            <a:xfrm>
              <a:off x="2208" y="2952"/>
              <a:ext cx="59" cy="5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355" name="Oval 19"/>
            <p:cNvSpPr>
              <a:spLocks noChangeAspect="1" noChangeArrowheads="1"/>
            </p:cNvSpPr>
            <p:nvPr/>
          </p:nvSpPr>
          <p:spPr bwMode="auto">
            <a:xfrm>
              <a:off x="2748" y="3168"/>
              <a:ext cx="59" cy="5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356" name="Oval 20"/>
            <p:cNvSpPr>
              <a:spLocks noChangeAspect="1" noChangeArrowheads="1"/>
            </p:cNvSpPr>
            <p:nvPr/>
          </p:nvSpPr>
          <p:spPr bwMode="auto">
            <a:xfrm>
              <a:off x="2112" y="1349"/>
              <a:ext cx="59" cy="5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381" name="Oval 45"/>
            <p:cNvSpPr>
              <a:spLocks noChangeAspect="1" noChangeArrowheads="1"/>
            </p:cNvSpPr>
            <p:nvPr/>
          </p:nvSpPr>
          <p:spPr bwMode="auto">
            <a:xfrm>
              <a:off x="2760" y="1344"/>
              <a:ext cx="59" cy="5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382" name="Oval 46"/>
            <p:cNvSpPr>
              <a:spLocks noChangeAspect="1" noChangeArrowheads="1"/>
            </p:cNvSpPr>
            <p:nvPr/>
          </p:nvSpPr>
          <p:spPr bwMode="auto">
            <a:xfrm>
              <a:off x="3408" y="1680"/>
              <a:ext cx="59" cy="5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383" name="Oval 47"/>
            <p:cNvSpPr>
              <a:spLocks noChangeAspect="1" noChangeArrowheads="1"/>
            </p:cNvSpPr>
            <p:nvPr/>
          </p:nvSpPr>
          <p:spPr bwMode="auto">
            <a:xfrm>
              <a:off x="2112" y="1680"/>
              <a:ext cx="59" cy="5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384" name="Oval 48"/>
            <p:cNvSpPr>
              <a:spLocks noChangeAspect="1" noChangeArrowheads="1"/>
            </p:cNvSpPr>
            <p:nvPr/>
          </p:nvSpPr>
          <p:spPr bwMode="auto">
            <a:xfrm>
              <a:off x="3552" y="2136"/>
              <a:ext cx="59" cy="5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385" name="Oval 49"/>
            <p:cNvSpPr>
              <a:spLocks noChangeAspect="1" noChangeArrowheads="1"/>
            </p:cNvSpPr>
            <p:nvPr/>
          </p:nvSpPr>
          <p:spPr bwMode="auto">
            <a:xfrm>
              <a:off x="3408" y="2592"/>
              <a:ext cx="59" cy="5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386" name="Oval 50"/>
            <p:cNvSpPr>
              <a:spLocks noChangeAspect="1" noChangeArrowheads="1"/>
            </p:cNvSpPr>
            <p:nvPr/>
          </p:nvSpPr>
          <p:spPr bwMode="auto">
            <a:xfrm>
              <a:off x="1968" y="2136"/>
              <a:ext cx="59" cy="5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387" name="Oval 51"/>
            <p:cNvSpPr>
              <a:spLocks noChangeAspect="1" noChangeArrowheads="1"/>
            </p:cNvSpPr>
            <p:nvPr/>
          </p:nvSpPr>
          <p:spPr bwMode="auto">
            <a:xfrm>
              <a:off x="2748" y="2928"/>
              <a:ext cx="59" cy="5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388" name="Oval 52"/>
            <p:cNvSpPr>
              <a:spLocks noChangeAspect="1" noChangeArrowheads="1"/>
            </p:cNvSpPr>
            <p:nvPr/>
          </p:nvSpPr>
          <p:spPr bwMode="auto">
            <a:xfrm>
              <a:off x="2160" y="2640"/>
              <a:ext cx="59" cy="5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389" name="Oval 53"/>
            <p:cNvSpPr>
              <a:spLocks noChangeAspect="1" noChangeArrowheads="1"/>
            </p:cNvSpPr>
            <p:nvPr/>
          </p:nvSpPr>
          <p:spPr bwMode="auto">
            <a:xfrm>
              <a:off x="3312" y="2136"/>
              <a:ext cx="59" cy="5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390" name="Oval 54"/>
            <p:cNvSpPr>
              <a:spLocks noChangeAspect="1" noChangeArrowheads="1"/>
            </p:cNvSpPr>
            <p:nvPr/>
          </p:nvSpPr>
          <p:spPr bwMode="auto">
            <a:xfrm>
              <a:off x="2208" y="2136"/>
              <a:ext cx="59" cy="5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400" name="Rectangle 64"/>
            <p:cNvSpPr>
              <a:spLocks noChangeArrowheads="1"/>
            </p:cNvSpPr>
            <p:nvPr/>
          </p:nvSpPr>
          <p:spPr bwMode="auto">
            <a:xfrm>
              <a:off x="988" y="816"/>
              <a:ext cx="639" cy="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i="1" dirty="0">
                  <a:solidFill>
                    <a:srgbClr val="FFFF00"/>
                  </a:solidFill>
                  <a:cs typeface="+mn-cs"/>
                </a:rPr>
                <a:t>Incoming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en-US" i="1" dirty="0">
                  <a:solidFill>
                    <a:srgbClr val="FFFF00"/>
                  </a:solidFill>
                  <a:cs typeface="+mn-cs"/>
                </a:rPr>
                <a:t>photon</a:t>
              </a:r>
            </a:p>
          </p:txBody>
        </p:sp>
        <p:sp>
          <p:nvSpPr>
            <p:cNvPr id="270408" name="Rectangle 72"/>
            <p:cNvSpPr>
              <a:spLocks noChangeArrowheads="1"/>
            </p:cNvSpPr>
            <p:nvPr/>
          </p:nvSpPr>
          <p:spPr bwMode="auto">
            <a:xfrm>
              <a:off x="2891" y="1536"/>
              <a:ext cx="18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i="1">
                  <a:solidFill>
                    <a:srgbClr val="AFB3BA"/>
                  </a:solidFill>
                  <a:latin typeface="Georgia" charset="0"/>
                  <a:cs typeface="+mn-cs"/>
                </a:rPr>
                <a:t>K</a:t>
              </a:r>
            </a:p>
          </p:txBody>
        </p:sp>
        <p:sp>
          <p:nvSpPr>
            <p:cNvPr id="270409" name="Rectangle 73"/>
            <p:cNvSpPr>
              <a:spLocks noChangeArrowheads="1"/>
            </p:cNvSpPr>
            <p:nvPr/>
          </p:nvSpPr>
          <p:spPr bwMode="auto">
            <a:xfrm>
              <a:off x="2895" y="1315"/>
              <a:ext cx="17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i="1">
                  <a:solidFill>
                    <a:srgbClr val="AFB3BA"/>
                  </a:solidFill>
                  <a:latin typeface="Georgia" charset="0"/>
                  <a:cs typeface="+mn-cs"/>
                </a:rPr>
                <a:t>L</a:t>
              </a:r>
            </a:p>
          </p:txBody>
        </p:sp>
        <p:sp>
          <p:nvSpPr>
            <p:cNvPr id="270411" name="Rectangle 75"/>
            <p:cNvSpPr>
              <a:spLocks noChangeArrowheads="1"/>
            </p:cNvSpPr>
            <p:nvPr/>
          </p:nvSpPr>
          <p:spPr bwMode="auto">
            <a:xfrm>
              <a:off x="2880" y="1075"/>
              <a:ext cx="20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i="1">
                  <a:solidFill>
                    <a:srgbClr val="AFB3BA"/>
                  </a:solidFill>
                  <a:latin typeface="Georgia" charset="0"/>
                  <a:cs typeface="+mn-cs"/>
                </a:rPr>
                <a:t>M</a:t>
              </a:r>
            </a:p>
          </p:txBody>
        </p:sp>
        <p:sp>
          <p:nvSpPr>
            <p:cNvPr id="270412" name="Rectangle 76"/>
            <p:cNvSpPr>
              <a:spLocks noChangeArrowheads="1"/>
            </p:cNvSpPr>
            <p:nvPr/>
          </p:nvSpPr>
          <p:spPr bwMode="auto">
            <a:xfrm>
              <a:off x="2887" y="835"/>
              <a:ext cx="19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i="1">
                  <a:solidFill>
                    <a:srgbClr val="AFB3BA"/>
                  </a:solidFill>
                  <a:latin typeface="Georgia" charset="0"/>
                  <a:cs typeface="+mn-cs"/>
                </a:rPr>
                <a:t>N</a:t>
              </a:r>
            </a:p>
          </p:txBody>
        </p:sp>
        <p:sp>
          <p:nvSpPr>
            <p:cNvPr id="270399" name="Freeform 63"/>
            <p:cNvSpPr>
              <a:spLocks/>
            </p:cNvSpPr>
            <p:nvPr/>
          </p:nvSpPr>
          <p:spPr bwMode="auto">
            <a:xfrm rot="-1275757">
              <a:off x="1632" y="720"/>
              <a:ext cx="1152" cy="576"/>
            </a:xfrm>
            <a:custGeom>
              <a:avLst/>
              <a:gdLst>
                <a:gd name="T0" fmla="*/ 0 w 624"/>
                <a:gd name="T1" fmla="*/ 0 h 272"/>
                <a:gd name="T2" fmla="*/ 336 w 624"/>
                <a:gd name="T3" fmla="*/ 240 h 272"/>
                <a:gd name="T4" fmla="*/ 624 w 624"/>
                <a:gd name="T5" fmla="*/ 192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24" h="272">
                  <a:moveTo>
                    <a:pt x="0" y="0"/>
                  </a:moveTo>
                  <a:cubicBezTo>
                    <a:pt x="116" y="104"/>
                    <a:pt x="232" y="208"/>
                    <a:pt x="336" y="240"/>
                  </a:cubicBezTo>
                  <a:cubicBezTo>
                    <a:pt x="440" y="272"/>
                    <a:pt x="532" y="232"/>
                    <a:pt x="624" y="192"/>
                  </a:cubicBezTo>
                </a:path>
              </a:pathLst>
            </a:custGeom>
            <a:noFill/>
            <a:ln w="9525">
              <a:solidFill>
                <a:srgbClr val="FF66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70414" name="Line 78"/>
          <p:cNvSpPr>
            <a:spLocks noChangeShapeType="1"/>
          </p:cNvSpPr>
          <p:nvPr/>
        </p:nvSpPr>
        <p:spPr bwMode="auto">
          <a:xfrm>
            <a:off x="4114800" y="1065213"/>
            <a:ext cx="636588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0421" name="Line 85"/>
          <p:cNvSpPr>
            <a:spLocks noChangeShapeType="1"/>
          </p:cNvSpPr>
          <p:nvPr/>
        </p:nvSpPr>
        <p:spPr bwMode="auto">
          <a:xfrm rot="5400000">
            <a:off x="4229100" y="1257300"/>
            <a:ext cx="381000" cy="0"/>
          </a:xfrm>
          <a:prstGeom prst="line">
            <a:avLst/>
          </a:prstGeom>
          <a:noFill/>
          <a:ln w="38100">
            <a:solidFill>
              <a:srgbClr val="FF050E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270427" name="Group 91"/>
          <p:cNvGrpSpPr>
            <a:grpSpLocks/>
          </p:cNvGrpSpPr>
          <p:nvPr/>
        </p:nvGrpSpPr>
        <p:grpSpPr bwMode="auto">
          <a:xfrm>
            <a:off x="4111625" y="985838"/>
            <a:ext cx="280988" cy="506412"/>
            <a:chOff x="2590" y="621"/>
            <a:chExt cx="177" cy="319"/>
          </a:xfrm>
        </p:grpSpPr>
        <p:sp>
          <p:nvSpPr>
            <p:cNvPr id="270415" name="Line 79"/>
            <p:cNvSpPr>
              <a:spLocks noChangeAspect="1" noChangeShapeType="1"/>
            </p:cNvSpPr>
            <p:nvPr/>
          </p:nvSpPr>
          <p:spPr bwMode="auto">
            <a:xfrm>
              <a:off x="2592" y="694"/>
              <a:ext cx="175" cy="1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416" name="Line 80"/>
            <p:cNvSpPr>
              <a:spLocks noChangeAspect="1" noChangeShapeType="1"/>
            </p:cNvSpPr>
            <p:nvPr/>
          </p:nvSpPr>
          <p:spPr bwMode="auto">
            <a:xfrm>
              <a:off x="2592" y="718"/>
              <a:ext cx="175" cy="1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417" name="Line 81"/>
            <p:cNvSpPr>
              <a:spLocks noChangeAspect="1" noChangeShapeType="1"/>
            </p:cNvSpPr>
            <p:nvPr/>
          </p:nvSpPr>
          <p:spPr bwMode="auto">
            <a:xfrm>
              <a:off x="2592" y="742"/>
              <a:ext cx="175" cy="1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418" name="Line 82"/>
            <p:cNvSpPr>
              <a:spLocks noChangeAspect="1" noChangeShapeType="1"/>
            </p:cNvSpPr>
            <p:nvPr/>
          </p:nvSpPr>
          <p:spPr bwMode="auto">
            <a:xfrm>
              <a:off x="2592" y="767"/>
              <a:ext cx="175" cy="1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419" name="Line 83"/>
            <p:cNvSpPr>
              <a:spLocks noChangeAspect="1" noChangeShapeType="1"/>
            </p:cNvSpPr>
            <p:nvPr/>
          </p:nvSpPr>
          <p:spPr bwMode="auto">
            <a:xfrm>
              <a:off x="2592" y="623"/>
              <a:ext cx="175" cy="1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420" name="Line 84"/>
            <p:cNvSpPr>
              <a:spLocks noChangeAspect="1" noChangeShapeType="1"/>
            </p:cNvSpPr>
            <p:nvPr/>
          </p:nvSpPr>
          <p:spPr bwMode="auto">
            <a:xfrm>
              <a:off x="2592" y="647"/>
              <a:ext cx="175" cy="1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422" name="Line 86"/>
            <p:cNvSpPr>
              <a:spLocks noChangeShapeType="1"/>
            </p:cNvSpPr>
            <p:nvPr/>
          </p:nvSpPr>
          <p:spPr bwMode="auto">
            <a:xfrm rot="5400000">
              <a:off x="2504" y="854"/>
              <a:ext cx="172" cy="0"/>
            </a:xfrm>
            <a:prstGeom prst="line">
              <a:avLst/>
            </a:prstGeom>
            <a:noFill/>
            <a:ln w="38100">
              <a:solidFill>
                <a:srgbClr val="FF050E">
                  <a:alpha val="46001"/>
                </a:srgbClr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423" name="Line 87"/>
            <p:cNvSpPr>
              <a:spLocks noChangeShapeType="1"/>
            </p:cNvSpPr>
            <p:nvPr/>
          </p:nvSpPr>
          <p:spPr bwMode="auto">
            <a:xfrm rot="5400000">
              <a:off x="2522" y="804"/>
              <a:ext cx="263" cy="0"/>
            </a:xfrm>
            <a:prstGeom prst="line">
              <a:avLst/>
            </a:prstGeom>
            <a:noFill/>
            <a:ln w="38100">
              <a:solidFill>
                <a:srgbClr val="FF050E">
                  <a:alpha val="46001"/>
                </a:srgbClr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424" name="Line 88"/>
            <p:cNvSpPr>
              <a:spLocks noChangeShapeType="1"/>
            </p:cNvSpPr>
            <p:nvPr/>
          </p:nvSpPr>
          <p:spPr bwMode="auto">
            <a:xfrm rot="5400000">
              <a:off x="2534" y="775"/>
              <a:ext cx="308" cy="0"/>
            </a:xfrm>
            <a:prstGeom prst="line">
              <a:avLst/>
            </a:prstGeom>
            <a:noFill/>
            <a:ln w="38100">
              <a:solidFill>
                <a:srgbClr val="FF050E">
                  <a:alpha val="46001"/>
                </a:srgbClr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425" name="Line 89"/>
            <p:cNvSpPr>
              <a:spLocks noChangeShapeType="1"/>
            </p:cNvSpPr>
            <p:nvPr/>
          </p:nvSpPr>
          <p:spPr bwMode="auto">
            <a:xfrm rot="5400000">
              <a:off x="2527" y="837"/>
              <a:ext cx="195" cy="0"/>
            </a:xfrm>
            <a:prstGeom prst="line">
              <a:avLst/>
            </a:prstGeom>
            <a:noFill/>
            <a:ln w="38100">
              <a:solidFill>
                <a:srgbClr val="FF050E">
                  <a:alpha val="46001"/>
                </a:srgbClr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270441" name="Group 105"/>
          <p:cNvGrpSpPr>
            <a:grpSpLocks/>
          </p:cNvGrpSpPr>
          <p:nvPr/>
        </p:nvGrpSpPr>
        <p:grpSpPr bwMode="auto">
          <a:xfrm>
            <a:off x="4191000" y="533400"/>
            <a:ext cx="4876800" cy="3081338"/>
            <a:chOff x="2640" y="336"/>
            <a:chExt cx="3072" cy="1941"/>
          </a:xfrm>
        </p:grpSpPr>
        <p:sp>
          <p:nvSpPr>
            <p:cNvPr id="270402" name="Freeform 66"/>
            <p:cNvSpPr>
              <a:spLocks/>
            </p:cNvSpPr>
            <p:nvPr/>
          </p:nvSpPr>
          <p:spPr bwMode="auto">
            <a:xfrm rot="3033668" flipV="1">
              <a:off x="3072" y="188"/>
              <a:ext cx="816" cy="1200"/>
            </a:xfrm>
            <a:custGeom>
              <a:avLst/>
              <a:gdLst>
                <a:gd name="T0" fmla="*/ 104 w 1304"/>
                <a:gd name="T1" fmla="*/ 0 h 1920"/>
                <a:gd name="T2" fmla="*/ 200 w 1304"/>
                <a:gd name="T3" fmla="*/ 1200 h 1920"/>
                <a:gd name="T4" fmla="*/ 1304 w 1304"/>
                <a:gd name="T5" fmla="*/ 1920 h 19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4" h="1920">
                  <a:moveTo>
                    <a:pt x="104" y="0"/>
                  </a:moveTo>
                  <a:cubicBezTo>
                    <a:pt x="52" y="440"/>
                    <a:pt x="0" y="880"/>
                    <a:pt x="200" y="1200"/>
                  </a:cubicBezTo>
                  <a:cubicBezTo>
                    <a:pt x="400" y="1520"/>
                    <a:pt x="852" y="1720"/>
                    <a:pt x="1304" y="1920"/>
                  </a:cubicBezTo>
                </a:path>
              </a:pathLst>
            </a:custGeom>
            <a:noFill/>
            <a:ln w="25400" cap="flat">
              <a:solidFill>
                <a:srgbClr val="FFCC00"/>
              </a:solidFill>
              <a:prstDash val="sysDot"/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62473" name="Group 104"/>
            <p:cNvGrpSpPr>
              <a:grpSpLocks/>
            </p:cNvGrpSpPr>
            <p:nvPr/>
          </p:nvGrpSpPr>
          <p:grpSpPr bwMode="auto">
            <a:xfrm>
              <a:off x="2640" y="336"/>
              <a:ext cx="3072" cy="1941"/>
              <a:chOff x="2640" y="336"/>
              <a:chExt cx="3072" cy="1941"/>
            </a:xfrm>
          </p:grpSpPr>
          <p:grpSp>
            <p:nvGrpSpPr>
              <p:cNvPr id="62474" name="Group 70"/>
              <p:cNvGrpSpPr>
                <a:grpSpLocks/>
              </p:cNvGrpSpPr>
              <p:nvPr/>
            </p:nvGrpSpPr>
            <p:grpSpPr bwMode="auto">
              <a:xfrm>
                <a:off x="3840" y="576"/>
                <a:ext cx="1872" cy="1344"/>
                <a:chOff x="3648" y="2688"/>
                <a:chExt cx="1872" cy="1344"/>
              </a:xfrm>
            </p:grpSpPr>
            <p:sp>
              <p:nvSpPr>
                <p:cNvPr id="270404" name="Line 68"/>
                <p:cNvSpPr>
                  <a:spLocks noChangeShapeType="1"/>
                </p:cNvSpPr>
                <p:nvPr/>
              </p:nvSpPr>
              <p:spPr bwMode="auto">
                <a:xfrm>
                  <a:off x="3648" y="2688"/>
                  <a:ext cx="0" cy="134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70405" name="Line 69"/>
                <p:cNvSpPr>
                  <a:spLocks noChangeShapeType="1"/>
                </p:cNvSpPr>
                <p:nvPr/>
              </p:nvSpPr>
              <p:spPr bwMode="auto">
                <a:xfrm rot="-5400000">
                  <a:off x="4584" y="3096"/>
                  <a:ext cx="0" cy="18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270403" name="Rectangle 67"/>
              <p:cNvSpPr>
                <a:spLocks noChangeArrowheads="1"/>
              </p:cNvSpPr>
              <p:nvPr/>
            </p:nvSpPr>
            <p:spPr bwMode="auto">
              <a:xfrm>
                <a:off x="4312" y="2064"/>
                <a:ext cx="842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i="1" dirty="0">
                    <a:solidFill>
                      <a:srgbClr val="FFFF00"/>
                    </a:solidFill>
                    <a:cs typeface="+mn-cs"/>
                  </a:rPr>
                  <a:t>Fluorescence</a:t>
                </a:r>
              </a:p>
            </p:txBody>
          </p:sp>
          <p:pic>
            <p:nvPicPr>
              <p:cNvPr id="62476" name="Picture 96" descr="Spectrum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0" y="612"/>
                <a:ext cx="1632" cy="15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0437" name="Freeform 101"/>
              <p:cNvSpPr>
                <a:spLocks/>
              </p:cNvSpPr>
              <p:nvPr/>
            </p:nvSpPr>
            <p:spPr bwMode="auto">
              <a:xfrm rot="3033668" flipV="1">
                <a:off x="2976" y="144"/>
                <a:ext cx="816" cy="1200"/>
              </a:xfrm>
              <a:custGeom>
                <a:avLst/>
                <a:gdLst>
                  <a:gd name="T0" fmla="*/ 104 w 1304"/>
                  <a:gd name="T1" fmla="*/ 0 h 1920"/>
                  <a:gd name="T2" fmla="*/ 200 w 1304"/>
                  <a:gd name="T3" fmla="*/ 1200 h 1920"/>
                  <a:gd name="T4" fmla="*/ 1304 w 1304"/>
                  <a:gd name="T5" fmla="*/ 1920 h 19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04" h="1920">
                    <a:moveTo>
                      <a:pt x="104" y="0"/>
                    </a:moveTo>
                    <a:cubicBezTo>
                      <a:pt x="52" y="440"/>
                      <a:pt x="0" y="880"/>
                      <a:pt x="200" y="1200"/>
                    </a:cubicBezTo>
                    <a:cubicBezTo>
                      <a:pt x="400" y="1520"/>
                      <a:pt x="852" y="1720"/>
                      <a:pt x="1304" y="1920"/>
                    </a:cubicBezTo>
                  </a:path>
                </a:pathLst>
              </a:custGeom>
              <a:noFill/>
              <a:ln w="3175" cap="flat" cmpd="sng">
                <a:solidFill>
                  <a:srgbClr val="FFCC00"/>
                </a:solidFill>
                <a:prstDash val="sysDot"/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0438" name="Freeform 102"/>
              <p:cNvSpPr>
                <a:spLocks/>
              </p:cNvSpPr>
              <p:nvPr/>
            </p:nvSpPr>
            <p:spPr bwMode="auto">
              <a:xfrm rot="3033668" flipV="1">
                <a:off x="2832" y="144"/>
                <a:ext cx="816" cy="1200"/>
              </a:xfrm>
              <a:custGeom>
                <a:avLst/>
                <a:gdLst>
                  <a:gd name="T0" fmla="*/ 104 w 1304"/>
                  <a:gd name="T1" fmla="*/ 0 h 1920"/>
                  <a:gd name="T2" fmla="*/ 200 w 1304"/>
                  <a:gd name="T3" fmla="*/ 1200 h 1920"/>
                  <a:gd name="T4" fmla="*/ 1304 w 1304"/>
                  <a:gd name="T5" fmla="*/ 1920 h 19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04" h="1920">
                    <a:moveTo>
                      <a:pt x="104" y="0"/>
                    </a:moveTo>
                    <a:cubicBezTo>
                      <a:pt x="52" y="440"/>
                      <a:pt x="0" y="880"/>
                      <a:pt x="200" y="1200"/>
                    </a:cubicBezTo>
                    <a:cubicBezTo>
                      <a:pt x="400" y="1520"/>
                      <a:pt x="852" y="1720"/>
                      <a:pt x="1304" y="1920"/>
                    </a:cubicBezTo>
                  </a:path>
                </a:pathLst>
              </a:custGeom>
              <a:noFill/>
              <a:ln w="3175" cap="flat" cmpd="sng">
                <a:solidFill>
                  <a:srgbClr val="FFCC00"/>
                </a:solidFill>
                <a:prstDash val="sysDot"/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0439" name="Freeform 103"/>
              <p:cNvSpPr>
                <a:spLocks/>
              </p:cNvSpPr>
              <p:nvPr/>
            </p:nvSpPr>
            <p:spPr bwMode="auto">
              <a:xfrm rot="3033668" flipV="1">
                <a:off x="2880" y="144"/>
                <a:ext cx="816" cy="1200"/>
              </a:xfrm>
              <a:custGeom>
                <a:avLst/>
                <a:gdLst>
                  <a:gd name="T0" fmla="*/ 104 w 1304"/>
                  <a:gd name="T1" fmla="*/ 0 h 1920"/>
                  <a:gd name="T2" fmla="*/ 200 w 1304"/>
                  <a:gd name="T3" fmla="*/ 1200 h 1920"/>
                  <a:gd name="T4" fmla="*/ 1304 w 1304"/>
                  <a:gd name="T5" fmla="*/ 1920 h 19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04" h="1920">
                    <a:moveTo>
                      <a:pt x="104" y="0"/>
                    </a:moveTo>
                    <a:cubicBezTo>
                      <a:pt x="52" y="440"/>
                      <a:pt x="0" y="880"/>
                      <a:pt x="200" y="1200"/>
                    </a:cubicBezTo>
                    <a:cubicBezTo>
                      <a:pt x="400" y="1520"/>
                      <a:pt x="852" y="1720"/>
                      <a:pt x="1304" y="1920"/>
                    </a:cubicBezTo>
                  </a:path>
                </a:pathLst>
              </a:custGeom>
              <a:noFill/>
              <a:ln w="3175" cap="flat" cmpd="sng">
                <a:solidFill>
                  <a:srgbClr val="FFCC00"/>
                </a:solidFill>
                <a:prstDash val="sysDot"/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sp>
        <p:nvSpPr>
          <p:cNvPr id="62" name="Rectangle 26"/>
          <p:cNvSpPr>
            <a:spLocks noChangeArrowheads="1"/>
          </p:cNvSpPr>
          <p:nvPr/>
        </p:nvSpPr>
        <p:spPr bwMode="auto">
          <a:xfrm>
            <a:off x="3206750" y="152400"/>
            <a:ext cx="27289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i="1" dirty="0">
                <a:solidFill>
                  <a:srgbClr val="FFFF00"/>
                </a:solidFill>
                <a:latin typeface="Georgia" charset="0"/>
                <a:cs typeface="+mn-cs"/>
              </a:rPr>
              <a:t>Fluorescence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>
            <a:grpSpLocks/>
          </p:cNvGrpSpPr>
          <p:nvPr/>
        </p:nvGrpSpPr>
        <p:grpSpPr bwMode="auto">
          <a:xfrm>
            <a:off x="2411413" y="3141663"/>
            <a:ext cx="4392612" cy="2232025"/>
            <a:chOff x="2411760" y="3140968"/>
            <a:chExt cx="4392488" cy="2232248"/>
          </a:xfrm>
        </p:grpSpPr>
        <p:sp>
          <p:nvSpPr>
            <p:cNvPr id="27" name="Oval 26"/>
            <p:cNvSpPr/>
            <p:nvPr/>
          </p:nvSpPr>
          <p:spPr bwMode="auto">
            <a:xfrm>
              <a:off x="6228184" y="3140968"/>
              <a:ext cx="576064" cy="576056"/>
            </a:xfrm>
            <a:prstGeom prst="ellipse">
              <a:avLst/>
            </a:prstGeom>
            <a:gradFill flip="none" rotWithShape="1">
              <a:gsLst>
                <a:gs pos="0">
                  <a:schemeClr val="accent2"/>
                </a:gs>
                <a:gs pos="22000">
                  <a:schemeClr val="accent1"/>
                </a:gs>
                <a:gs pos="85000">
                  <a:srgbClr val="FF0205"/>
                </a:gs>
                <a:gs pos="42000">
                  <a:srgbClr val="FFFF00"/>
                </a:gs>
                <a:gs pos="67000">
                  <a:srgbClr val="FF9F03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5" name="Oval 24"/>
            <p:cNvSpPr/>
            <p:nvPr/>
          </p:nvSpPr>
          <p:spPr bwMode="auto">
            <a:xfrm>
              <a:off x="2411760" y="3140968"/>
              <a:ext cx="576064" cy="576056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alpha val="32000"/>
                  </a:schemeClr>
                </a:gs>
                <a:gs pos="22000">
                  <a:schemeClr val="accent1">
                    <a:alpha val="32000"/>
                  </a:schemeClr>
                </a:gs>
                <a:gs pos="85000">
                  <a:srgbClr val="FF0205">
                    <a:alpha val="32000"/>
                  </a:srgbClr>
                </a:gs>
                <a:gs pos="42000">
                  <a:srgbClr val="FFFF00">
                    <a:alpha val="32000"/>
                  </a:srgbClr>
                </a:gs>
                <a:gs pos="67000">
                  <a:srgbClr val="FF9F03">
                    <a:alpha val="32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6" name="Oval 25"/>
            <p:cNvSpPr/>
            <p:nvPr/>
          </p:nvSpPr>
          <p:spPr bwMode="auto">
            <a:xfrm>
              <a:off x="2915816" y="4797152"/>
              <a:ext cx="576064" cy="576056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alpha val="57000"/>
                  </a:schemeClr>
                </a:gs>
                <a:gs pos="22000">
                  <a:schemeClr val="accent1">
                    <a:alpha val="57000"/>
                  </a:schemeClr>
                </a:gs>
                <a:gs pos="85000">
                  <a:srgbClr val="FF0205">
                    <a:alpha val="57000"/>
                  </a:srgbClr>
                </a:gs>
                <a:gs pos="42000">
                  <a:srgbClr val="FFFF00">
                    <a:alpha val="57000"/>
                  </a:srgbClr>
                </a:gs>
                <a:gs pos="67000">
                  <a:srgbClr val="FF9F03">
                    <a:alpha val="57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4" name="Oval 23"/>
            <p:cNvSpPr/>
            <p:nvPr/>
          </p:nvSpPr>
          <p:spPr bwMode="auto">
            <a:xfrm>
              <a:off x="5652120" y="4797160"/>
              <a:ext cx="576064" cy="576056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alpha val="74000"/>
                  </a:schemeClr>
                </a:gs>
                <a:gs pos="22000">
                  <a:schemeClr val="accent1">
                    <a:alpha val="74000"/>
                  </a:schemeClr>
                </a:gs>
                <a:gs pos="85000">
                  <a:srgbClr val="FF0205">
                    <a:alpha val="74000"/>
                  </a:srgbClr>
                </a:gs>
                <a:gs pos="42000">
                  <a:srgbClr val="FFFF00">
                    <a:alpha val="74000"/>
                  </a:srgbClr>
                </a:gs>
                <a:gs pos="67000">
                  <a:srgbClr val="FF9F03">
                    <a:alpha val="74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000000"/>
                </a:solidFill>
                <a:cs typeface="+mn-cs"/>
              </a:endParaRPr>
            </a:p>
          </p:txBody>
        </p:sp>
      </p:grpSp>
      <p:sp>
        <p:nvSpPr>
          <p:cNvPr id="64514" name="Rectangle 3"/>
          <p:cNvSpPr>
            <a:spLocks noChangeArrowheads="1"/>
          </p:cNvSpPr>
          <p:nvPr/>
        </p:nvSpPr>
        <p:spPr bwMode="auto">
          <a:xfrm>
            <a:off x="2159000" y="2852738"/>
            <a:ext cx="4826000" cy="71437"/>
          </a:xfrm>
          <a:prstGeom prst="rect">
            <a:avLst/>
          </a:prstGeom>
          <a:pattFill prst="pct10">
            <a:fgClr>
              <a:schemeClr val="tx1"/>
            </a:fgClr>
            <a:bgClr>
              <a:srgbClr val="FFFFFF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4515" name="Oval 4"/>
          <p:cNvSpPr>
            <a:spLocks/>
          </p:cNvSpPr>
          <p:nvPr/>
        </p:nvSpPr>
        <p:spPr bwMode="auto">
          <a:xfrm>
            <a:off x="5248275" y="2816225"/>
            <a:ext cx="107950" cy="107950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4516" name="Oval 5"/>
          <p:cNvSpPr>
            <a:spLocks/>
          </p:cNvSpPr>
          <p:nvPr/>
        </p:nvSpPr>
        <p:spPr bwMode="auto">
          <a:xfrm>
            <a:off x="5602288" y="2816225"/>
            <a:ext cx="107950" cy="107950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4517" name="Oval 6"/>
          <p:cNvSpPr>
            <a:spLocks/>
          </p:cNvSpPr>
          <p:nvPr/>
        </p:nvSpPr>
        <p:spPr bwMode="auto">
          <a:xfrm>
            <a:off x="5954713" y="2816225"/>
            <a:ext cx="107950" cy="107950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4518" name="Oval 7"/>
          <p:cNvSpPr>
            <a:spLocks/>
          </p:cNvSpPr>
          <p:nvPr/>
        </p:nvSpPr>
        <p:spPr bwMode="auto">
          <a:xfrm>
            <a:off x="6307138" y="2816225"/>
            <a:ext cx="107950" cy="107950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4519" name="Oval 8"/>
          <p:cNvSpPr>
            <a:spLocks/>
          </p:cNvSpPr>
          <p:nvPr/>
        </p:nvSpPr>
        <p:spPr bwMode="auto">
          <a:xfrm>
            <a:off x="6659563" y="2816225"/>
            <a:ext cx="107950" cy="107950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4520" name="Oval 9"/>
          <p:cNvSpPr>
            <a:spLocks/>
          </p:cNvSpPr>
          <p:nvPr/>
        </p:nvSpPr>
        <p:spPr bwMode="auto">
          <a:xfrm>
            <a:off x="4895850" y="2816225"/>
            <a:ext cx="107950" cy="107950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grpSp>
        <p:nvGrpSpPr>
          <p:cNvPr id="64521" name="Group 17"/>
          <p:cNvGrpSpPr>
            <a:grpSpLocks/>
          </p:cNvGrpSpPr>
          <p:nvPr/>
        </p:nvGrpSpPr>
        <p:grpSpPr bwMode="auto">
          <a:xfrm>
            <a:off x="3492500" y="1773238"/>
            <a:ext cx="2159000" cy="863600"/>
            <a:chOff x="3131840" y="1772816"/>
            <a:chExt cx="2160240" cy="864096"/>
          </a:xfrm>
        </p:grpSpPr>
        <p:cxnSp>
          <p:nvCxnSpPr>
            <p:cNvPr id="12" name="Straight Arrow Connector 11"/>
            <p:cNvCxnSpPr/>
            <p:nvPr/>
          </p:nvCxnSpPr>
          <p:spPr bwMode="auto">
            <a:xfrm>
              <a:off x="3131840" y="1772816"/>
              <a:ext cx="0" cy="864096"/>
            </a:xfrm>
            <a:prstGeom prst="straightConnector1">
              <a:avLst/>
            </a:prstGeom>
            <a:ln>
              <a:solidFill>
                <a:srgbClr val="CCFFCC"/>
              </a:solidFill>
              <a:headEnd type="none" w="med" len="med"/>
              <a:tailEnd type="arrow"/>
            </a:ln>
            <a:extLst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 bwMode="auto">
            <a:xfrm>
              <a:off x="3851391" y="1772816"/>
              <a:ext cx="0" cy="864096"/>
            </a:xfrm>
            <a:prstGeom prst="straightConnector1">
              <a:avLst/>
            </a:prstGeom>
            <a:ln>
              <a:solidFill>
                <a:srgbClr val="CCFFCC"/>
              </a:solidFill>
              <a:headEnd type="none" w="med" len="med"/>
              <a:tailEnd type="arrow"/>
            </a:ln>
            <a:extLst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 bwMode="auto">
            <a:xfrm>
              <a:off x="4572530" y="1772816"/>
              <a:ext cx="0" cy="864096"/>
            </a:xfrm>
            <a:prstGeom prst="straightConnector1">
              <a:avLst/>
            </a:prstGeom>
            <a:ln>
              <a:solidFill>
                <a:srgbClr val="CCFFCC"/>
              </a:solidFill>
              <a:headEnd type="none" w="med" len="med"/>
              <a:tailEnd type="arrow"/>
            </a:ln>
            <a:extLst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 bwMode="auto">
            <a:xfrm>
              <a:off x="5292080" y="1772816"/>
              <a:ext cx="0" cy="864096"/>
            </a:xfrm>
            <a:prstGeom prst="straightConnector1">
              <a:avLst/>
            </a:prstGeom>
            <a:ln>
              <a:solidFill>
                <a:srgbClr val="CCFFCC"/>
              </a:solidFill>
              <a:headEnd type="none" w="med" len="med"/>
              <a:tailEnd type="arrow"/>
            </a:ln>
            <a:extLst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cxnSp>
        <p:nvCxnSpPr>
          <p:cNvPr id="16" name="Straight Arrow Connector 15"/>
          <p:cNvCxnSpPr/>
          <p:nvPr/>
        </p:nvCxnSpPr>
        <p:spPr bwMode="auto">
          <a:xfrm flipH="1">
            <a:off x="2627313" y="2924175"/>
            <a:ext cx="865187" cy="504825"/>
          </a:xfrm>
          <a:prstGeom prst="straightConnector1">
            <a:avLst/>
          </a:prstGeom>
          <a:ln>
            <a:solidFill>
              <a:srgbClr val="FFFFBA"/>
            </a:solidFill>
            <a:headEnd type="none" w="med" len="med"/>
            <a:tailEnd type="arrow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 bwMode="auto">
          <a:xfrm>
            <a:off x="5651500" y="2924175"/>
            <a:ext cx="865188" cy="504825"/>
          </a:xfrm>
          <a:prstGeom prst="straightConnector1">
            <a:avLst/>
          </a:prstGeom>
          <a:ln>
            <a:solidFill>
              <a:srgbClr val="F00A13"/>
            </a:solidFill>
            <a:headEnd type="none" w="med" len="med"/>
            <a:tailEnd type="arrow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 bwMode="auto">
          <a:xfrm flipH="1">
            <a:off x="3203575" y="2924175"/>
            <a:ext cx="1008063" cy="2160588"/>
          </a:xfrm>
          <a:prstGeom prst="straightConnector1">
            <a:avLst/>
          </a:prstGeom>
          <a:ln>
            <a:solidFill>
              <a:srgbClr val="F0C001"/>
            </a:solidFill>
            <a:headEnd type="none" w="med" len="med"/>
            <a:tailEnd type="arrow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 bwMode="auto">
          <a:xfrm>
            <a:off x="4932363" y="2924175"/>
            <a:ext cx="1008062" cy="2160588"/>
          </a:xfrm>
          <a:prstGeom prst="straightConnector1">
            <a:avLst/>
          </a:prstGeom>
          <a:ln>
            <a:solidFill>
              <a:srgbClr val="1778FF"/>
            </a:solidFill>
            <a:headEnd type="none" w="med" len="med"/>
            <a:tailEnd type="arrow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8" name="Rectangle 77"/>
          <p:cNvSpPr>
            <a:spLocks noChangeArrowheads="1"/>
          </p:cNvSpPr>
          <p:nvPr/>
        </p:nvSpPr>
        <p:spPr bwMode="auto">
          <a:xfrm>
            <a:off x="2165350" y="76200"/>
            <a:ext cx="481171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CA" sz="2800" b="1" i="1" dirty="0">
                <a:solidFill>
                  <a:srgbClr val="FFFF00"/>
                </a:solidFill>
                <a:latin typeface="Georgia" charset="0"/>
                <a:cs typeface="+mn-cs"/>
              </a:rPr>
              <a:t>Light-Tissue interaction  </a:t>
            </a:r>
            <a:endParaRPr lang="en-US" sz="2800" b="1" i="1" dirty="0">
              <a:solidFill>
                <a:srgbClr val="FFFF00"/>
              </a:solidFill>
              <a:latin typeface="Georgia" charset="0"/>
              <a:cs typeface="+mn-cs"/>
            </a:endParaRPr>
          </a:p>
        </p:txBody>
      </p:sp>
      <p:sp>
        <p:nvSpPr>
          <p:cNvPr id="64527" name="Rectangle 28"/>
          <p:cNvSpPr>
            <a:spLocks noChangeArrowheads="1"/>
          </p:cNvSpPr>
          <p:nvPr/>
        </p:nvSpPr>
        <p:spPr bwMode="auto">
          <a:xfrm>
            <a:off x="1258888" y="3141663"/>
            <a:ext cx="9239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i="1">
                <a:solidFill>
                  <a:srgbClr val="FFFF00"/>
                </a:solidFill>
              </a:rPr>
              <a:t>RAMAN</a:t>
            </a:r>
          </a:p>
        </p:txBody>
      </p:sp>
      <p:sp>
        <p:nvSpPr>
          <p:cNvPr id="64528" name="Rectangle 29"/>
          <p:cNvSpPr>
            <a:spLocks noChangeArrowheads="1"/>
          </p:cNvSpPr>
          <p:nvPr/>
        </p:nvSpPr>
        <p:spPr bwMode="auto">
          <a:xfrm>
            <a:off x="1697038" y="5373688"/>
            <a:ext cx="17526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i="1">
                <a:solidFill>
                  <a:srgbClr val="FFFF00"/>
                </a:solidFill>
              </a:rPr>
              <a:t>AutoFluorescence</a:t>
            </a:r>
          </a:p>
        </p:txBody>
      </p:sp>
      <p:sp>
        <p:nvSpPr>
          <p:cNvPr id="64529" name="Rectangle 30"/>
          <p:cNvSpPr>
            <a:spLocks noChangeArrowheads="1"/>
          </p:cNvSpPr>
          <p:nvPr/>
        </p:nvSpPr>
        <p:spPr bwMode="auto">
          <a:xfrm>
            <a:off x="5783263" y="5373688"/>
            <a:ext cx="12350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i="1">
                <a:solidFill>
                  <a:srgbClr val="FFFF00"/>
                </a:solidFill>
              </a:rPr>
              <a:t>Absorbance</a:t>
            </a:r>
          </a:p>
        </p:txBody>
      </p:sp>
      <p:sp>
        <p:nvSpPr>
          <p:cNvPr id="64530" name="Rectangle 31"/>
          <p:cNvSpPr>
            <a:spLocks noChangeArrowheads="1"/>
          </p:cNvSpPr>
          <p:nvPr/>
        </p:nvSpPr>
        <p:spPr bwMode="auto">
          <a:xfrm>
            <a:off x="6854825" y="3141663"/>
            <a:ext cx="13366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i="1">
                <a:solidFill>
                  <a:srgbClr val="FFFF00"/>
                </a:solidFill>
              </a:rPr>
              <a:t>Fluorescence </a:t>
            </a:r>
          </a:p>
        </p:txBody>
      </p:sp>
      <p:sp>
        <p:nvSpPr>
          <p:cNvPr id="64531" name="Rectangle 33"/>
          <p:cNvSpPr>
            <a:spLocks noChangeArrowheads="1"/>
          </p:cNvSpPr>
          <p:nvPr/>
        </p:nvSpPr>
        <p:spPr bwMode="auto">
          <a:xfrm>
            <a:off x="6621463" y="2492375"/>
            <a:ext cx="66198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i="1">
                <a:solidFill>
                  <a:srgbClr val="FFFF00"/>
                </a:solidFill>
              </a:rPr>
              <a:t>Stain</a:t>
            </a:r>
          </a:p>
        </p:txBody>
      </p:sp>
      <p:sp>
        <p:nvSpPr>
          <p:cNvPr id="64532" name="Rectangle 34"/>
          <p:cNvSpPr>
            <a:spLocks noChangeArrowheads="1"/>
          </p:cNvSpPr>
          <p:nvPr/>
        </p:nvSpPr>
        <p:spPr bwMode="auto">
          <a:xfrm>
            <a:off x="1476375" y="2492375"/>
            <a:ext cx="16176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i="1">
                <a:solidFill>
                  <a:srgbClr val="FFFF00"/>
                </a:solidFill>
              </a:rPr>
              <a:t>Fixation (or not)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2" descr="Histoscan_Fluorescenc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413" y="738188"/>
            <a:ext cx="5845175" cy="611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77"/>
          <p:cNvSpPr>
            <a:spLocks noChangeArrowheads="1"/>
          </p:cNvSpPr>
          <p:nvPr/>
        </p:nvSpPr>
        <p:spPr bwMode="auto">
          <a:xfrm>
            <a:off x="3265488" y="76200"/>
            <a:ext cx="2732087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i="1" dirty="0">
                <a:solidFill>
                  <a:srgbClr val="FFFF00"/>
                </a:solidFill>
                <a:latin typeface="Georgia" charset="0"/>
                <a:cs typeface="+mn-cs"/>
              </a:rPr>
              <a:t>Fluorescence</a:t>
            </a:r>
          </a:p>
        </p:txBody>
      </p:sp>
      <p:sp>
        <p:nvSpPr>
          <p:cNvPr id="65539" name="Rectangle 4"/>
          <p:cNvSpPr>
            <a:spLocks noChangeArrowheads="1"/>
          </p:cNvSpPr>
          <p:nvPr/>
        </p:nvSpPr>
        <p:spPr bwMode="auto">
          <a:xfrm>
            <a:off x="7596188" y="6165850"/>
            <a:ext cx="1316037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i="1">
                <a:solidFill>
                  <a:srgbClr val="FFFF00"/>
                </a:solidFill>
              </a:rPr>
              <a:t>Mucicarmine stain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2" descr="Histoscan_Fluorescenc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413" y="738188"/>
            <a:ext cx="5845175" cy="611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4284663" y="1700213"/>
            <a:ext cx="3024187" cy="4897437"/>
            <a:chOff x="4283968" y="1700808"/>
            <a:chExt cx="3025105" cy="4896424"/>
          </a:xfrm>
        </p:grpSpPr>
        <p:pic>
          <p:nvPicPr>
            <p:cNvPr id="67591" name="Picture 4" descr="Spectra_1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040" y="5517232"/>
              <a:ext cx="2377033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7592" name="Group 19"/>
            <p:cNvGrpSpPr>
              <a:grpSpLocks/>
            </p:cNvGrpSpPr>
            <p:nvPr/>
          </p:nvGrpSpPr>
          <p:grpSpPr bwMode="auto">
            <a:xfrm>
              <a:off x="4283968" y="1700808"/>
              <a:ext cx="1008112" cy="3824808"/>
              <a:chOff x="4283968" y="1700808"/>
              <a:chExt cx="1008112" cy="3824808"/>
            </a:xfrm>
          </p:grpSpPr>
          <p:cxnSp>
            <p:nvCxnSpPr>
              <p:cNvPr id="11" name="Straight Arrow Connector 10"/>
              <p:cNvCxnSpPr/>
              <p:nvPr/>
            </p:nvCxnSpPr>
            <p:spPr bwMode="auto">
              <a:xfrm flipH="1" flipV="1">
                <a:off x="4283968" y="3140372"/>
                <a:ext cx="647897" cy="2377583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" name="Straight Arrow Connector 13"/>
              <p:cNvCxnSpPr/>
              <p:nvPr/>
            </p:nvCxnSpPr>
            <p:spPr bwMode="auto">
              <a:xfrm flipH="1" flipV="1">
                <a:off x="4788946" y="1700808"/>
                <a:ext cx="150858" cy="3825084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C9C707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" name="Straight Arrow Connector 16"/>
              <p:cNvCxnSpPr/>
              <p:nvPr/>
            </p:nvCxnSpPr>
            <p:spPr bwMode="auto">
              <a:xfrm flipV="1">
                <a:off x="4931865" y="2924517"/>
                <a:ext cx="360471" cy="2601375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</p:grpSp>
      <p:pic>
        <p:nvPicPr>
          <p:cNvPr id="6" name="Picture 5" descr="Spectra_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5516563"/>
            <a:ext cx="2376487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Spectra_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5516563"/>
            <a:ext cx="2376487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77"/>
          <p:cNvSpPr>
            <a:spLocks noChangeArrowheads="1"/>
          </p:cNvSpPr>
          <p:nvPr/>
        </p:nvSpPr>
        <p:spPr bwMode="auto">
          <a:xfrm>
            <a:off x="3265488" y="76200"/>
            <a:ext cx="2732087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i="1" dirty="0">
                <a:solidFill>
                  <a:srgbClr val="FFFF00"/>
                </a:solidFill>
                <a:latin typeface="Georgia" charset="0"/>
                <a:cs typeface="+mn-cs"/>
              </a:rPr>
              <a:t>Fluorescence</a:t>
            </a:r>
          </a:p>
        </p:txBody>
      </p:sp>
      <p:sp>
        <p:nvSpPr>
          <p:cNvPr id="67590" name="Rectangle 14"/>
          <p:cNvSpPr>
            <a:spLocks noChangeArrowheads="1"/>
          </p:cNvSpPr>
          <p:nvPr/>
        </p:nvSpPr>
        <p:spPr bwMode="auto">
          <a:xfrm>
            <a:off x="7596188" y="6165850"/>
            <a:ext cx="1316037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i="1">
                <a:solidFill>
                  <a:srgbClr val="FFFF00"/>
                </a:solidFill>
              </a:rPr>
              <a:t>Mucicarmine stain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77"/>
          <p:cNvSpPr>
            <a:spLocks noChangeArrowheads="1"/>
          </p:cNvSpPr>
          <p:nvPr/>
        </p:nvSpPr>
        <p:spPr bwMode="auto">
          <a:xfrm>
            <a:off x="2122488" y="76200"/>
            <a:ext cx="48990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CA" sz="2800" b="1" i="1" dirty="0" err="1">
                <a:solidFill>
                  <a:srgbClr val="FFFF00"/>
                </a:solidFill>
                <a:latin typeface="Georgia" charset="0"/>
                <a:cs typeface="+mn-cs"/>
              </a:rPr>
              <a:t>Stain</a:t>
            </a:r>
            <a:r>
              <a:rPr lang="fr-CA" sz="2800" b="1" i="1" dirty="0">
                <a:solidFill>
                  <a:srgbClr val="FFFF00"/>
                </a:solidFill>
                <a:latin typeface="Georgia" charset="0"/>
                <a:cs typeface="+mn-cs"/>
              </a:rPr>
              <a:t> -Tissue interaction  </a:t>
            </a:r>
            <a:endParaRPr lang="en-US" sz="2800" b="1" i="1" dirty="0">
              <a:solidFill>
                <a:srgbClr val="FFFF00"/>
              </a:solidFill>
              <a:latin typeface="Georgia" charset="0"/>
              <a:cs typeface="+mn-cs"/>
            </a:endParaRPr>
          </a:p>
        </p:txBody>
      </p:sp>
      <p:sp>
        <p:nvSpPr>
          <p:cNvPr id="69634" name="Rectangle 41"/>
          <p:cNvSpPr>
            <a:spLocks noChangeArrowheads="1"/>
          </p:cNvSpPr>
          <p:nvPr/>
        </p:nvSpPr>
        <p:spPr bwMode="auto">
          <a:xfrm>
            <a:off x="250825" y="620713"/>
            <a:ext cx="8642350" cy="360362"/>
          </a:xfrm>
          <a:prstGeom prst="rect">
            <a:avLst/>
          </a:prstGeom>
          <a:pattFill prst="pct10">
            <a:fgClr>
              <a:schemeClr val="tx1"/>
            </a:fgClr>
            <a:bgClr>
              <a:srgbClr val="FFFFFF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9635" name="Rectangle 72"/>
          <p:cNvSpPr>
            <a:spLocks noChangeArrowheads="1"/>
          </p:cNvSpPr>
          <p:nvPr/>
        </p:nvSpPr>
        <p:spPr bwMode="auto">
          <a:xfrm>
            <a:off x="323850" y="620713"/>
            <a:ext cx="6111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i="1">
                <a:solidFill>
                  <a:srgbClr val="0000FF"/>
                </a:solidFill>
              </a:rPr>
              <a:t>Tissue</a:t>
            </a:r>
          </a:p>
        </p:txBody>
      </p:sp>
      <p:grpSp>
        <p:nvGrpSpPr>
          <p:cNvPr id="69636" name="Group 141"/>
          <p:cNvGrpSpPr>
            <a:grpSpLocks/>
          </p:cNvGrpSpPr>
          <p:nvPr/>
        </p:nvGrpSpPr>
        <p:grpSpPr bwMode="auto">
          <a:xfrm>
            <a:off x="863600" y="908050"/>
            <a:ext cx="720725" cy="2025650"/>
            <a:chOff x="863588" y="2204864"/>
            <a:chExt cx="719999" cy="2024936"/>
          </a:xfrm>
        </p:grpSpPr>
        <p:grpSp>
          <p:nvGrpSpPr>
            <p:cNvPr id="69700" name="Group 69"/>
            <p:cNvGrpSpPr>
              <a:grpSpLocks/>
            </p:cNvGrpSpPr>
            <p:nvPr/>
          </p:nvGrpSpPr>
          <p:grpSpPr bwMode="auto">
            <a:xfrm>
              <a:off x="863588" y="2204864"/>
              <a:ext cx="719999" cy="1296063"/>
              <a:chOff x="899592" y="2204864"/>
              <a:chExt cx="719999" cy="1296063"/>
            </a:xfrm>
          </p:grpSpPr>
          <p:sp>
            <p:nvSpPr>
              <p:cNvPr id="69703" name="Oval 37"/>
              <p:cNvSpPr>
                <a:spLocks noChangeAspect="1"/>
              </p:cNvSpPr>
              <p:nvPr/>
            </p:nvSpPr>
            <p:spPr bwMode="auto">
              <a:xfrm>
                <a:off x="899592" y="2780928"/>
                <a:ext cx="719999" cy="719999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69704" name="Oval 45"/>
              <p:cNvSpPr>
                <a:spLocks noChangeAspect="1"/>
              </p:cNvSpPr>
              <p:nvPr/>
            </p:nvSpPr>
            <p:spPr bwMode="auto">
              <a:xfrm>
                <a:off x="1187624" y="2204864"/>
                <a:ext cx="144016" cy="360040"/>
              </a:xfrm>
              <a:prstGeom prst="ellipse">
                <a:avLst/>
              </a:prstGeom>
              <a:pattFill prst="pct5">
                <a:fgClr>
                  <a:schemeClr val="tx1"/>
                </a:fgClr>
                <a:bgClr>
                  <a:srgbClr val="FFFFFF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69705" name="TextBox 67"/>
              <p:cNvSpPr txBox="1">
                <a:spLocks noChangeArrowheads="1"/>
              </p:cNvSpPr>
              <p:nvPr/>
            </p:nvSpPr>
            <p:spPr bwMode="auto">
              <a:xfrm>
                <a:off x="1245221" y="2586390"/>
                <a:ext cx="301585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r>
                  <a:rPr lang="en-US"/>
                  <a:t>+</a:t>
                </a:r>
              </a:p>
            </p:txBody>
          </p:sp>
          <p:sp>
            <p:nvSpPr>
              <p:cNvPr id="69706" name="TextBox 68"/>
              <p:cNvSpPr txBox="1">
                <a:spLocks noChangeArrowheads="1"/>
              </p:cNvSpPr>
              <p:nvPr/>
            </p:nvSpPr>
            <p:spPr bwMode="auto">
              <a:xfrm>
                <a:off x="1260406" y="2268161"/>
                <a:ext cx="287258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r>
                  <a:rPr lang="en-US"/>
                  <a:t>_</a:t>
                </a:r>
              </a:p>
            </p:txBody>
          </p:sp>
        </p:grpSp>
        <p:sp>
          <p:nvSpPr>
            <p:cNvPr id="69701" name="Rectangle 71"/>
            <p:cNvSpPr>
              <a:spLocks noChangeArrowheads="1"/>
            </p:cNvSpPr>
            <p:nvPr/>
          </p:nvSpPr>
          <p:spPr bwMode="auto">
            <a:xfrm>
              <a:off x="952457" y="2996952"/>
              <a:ext cx="54226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 i="1">
                  <a:solidFill>
                    <a:schemeClr val="bg1"/>
                  </a:solidFill>
                </a:rPr>
                <a:t>Stain</a:t>
              </a:r>
            </a:p>
          </p:txBody>
        </p:sp>
        <p:sp>
          <p:nvSpPr>
            <p:cNvPr id="69702" name="Rectangle 74"/>
            <p:cNvSpPr>
              <a:spLocks noChangeArrowheads="1"/>
            </p:cNvSpPr>
            <p:nvPr/>
          </p:nvSpPr>
          <p:spPr bwMode="auto">
            <a:xfrm>
              <a:off x="868362" y="3645024"/>
              <a:ext cx="710451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solidFill>
                    <a:srgbClr val="0000FF"/>
                  </a:solidFill>
                </a:rPr>
                <a:t>Ionic</a:t>
              </a:r>
            </a:p>
            <a:p>
              <a:pPr algn="ctr"/>
              <a:r>
                <a:rPr lang="en-US">
                  <a:solidFill>
                    <a:srgbClr val="0000FF"/>
                  </a:solidFill>
                </a:rPr>
                <a:t>bonds</a:t>
              </a:r>
            </a:p>
          </p:txBody>
        </p:sp>
      </p:grpSp>
      <p:grpSp>
        <p:nvGrpSpPr>
          <p:cNvPr id="69637" name="Group 142"/>
          <p:cNvGrpSpPr>
            <a:grpSpLocks/>
          </p:cNvGrpSpPr>
          <p:nvPr/>
        </p:nvGrpSpPr>
        <p:grpSpPr bwMode="auto">
          <a:xfrm>
            <a:off x="2217738" y="908050"/>
            <a:ext cx="1058862" cy="2025650"/>
            <a:chOff x="2699792" y="2204864"/>
            <a:chExt cx="1058804" cy="2024936"/>
          </a:xfrm>
        </p:grpSpPr>
        <p:grpSp>
          <p:nvGrpSpPr>
            <p:cNvPr id="69691" name="Group 70"/>
            <p:cNvGrpSpPr>
              <a:grpSpLocks/>
            </p:cNvGrpSpPr>
            <p:nvPr/>
          </p:nvGrpSpPr>
          <p:grpSpPr bwMode="auto">
            <a:xfrm>
              <a:off x="2869195" y="2204864"/>
              <a:ext cx="719999" cy="1258343"/>
              <a:chOff x="2123728" y="2204864"/>
              <a:chExt cx="719999" cy="1258343"/>
            </a:xfrm>
          </p:grpSpPr>
          <p:grpSp>
            <p:nvGrpSpPr>
              <p:cNvPr id="69693" name="Group 10"/>
              <p:cNvGrpSpPr>
                <a:grpSpLocks/>
              </p:cNvGrpSpPr>
              <p:nvPr/>
            </p:nvGrpSpPr>
            <p:grpSpPr bwMode="auto">
              <a:xfrm>
                <a:off x="2123728" y="2671200"/>
                <a:ext cx="719999" cy="792007"/>
                <a:chOff x="2123728" y="2636912"/>
                <a:chExt cx="719999" cy="792007"/>
              </a:xfrm>
            </p:grpSpPr>
            <p:sp>
              <p:nvSpPr>
                <p:cNvPr id="69698" name="Oval 46"/>
                <p:cNvSpPr>
                  <a:spLocks noChangeAspect="1"/>
                </p:cNvSpPr>
                <p:nvPr/>
              </p:nvSpPr>
              <p:spPr bwMode="auto">
                <a:xfrm>
                  <a:off x="2123728" y="2708920"/>
                  <a:ext cx="719999" cy="719999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9699" name="Oval 47"/>
                <p:cNvSpPr>
                  <a:spLocks noChangeAspect="1"/>
                </p:cNvSpPr>
                <p:nvPr/>
              </p:nvSpPr>
              <p:spPr bwMode="auto">
                <a:xfrm>
                  <a:off x="2447729" y="2636912"/>
                  <a:ext cx="71996" cy="71996"/>
                </a:xfrm>
                <a:prstGeom prst="ellipse">
                  <a:avLst/>
                </a:prstGeom>
                <a:solidFill>
                  <a:srgbClr val="F00A1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69694" name="Oval 48"/>
              <p:cNvSpPr>
                <a:spLocks noChangeAspect="1"/>
              </p:cNvSpPr>
              <p:nvPr/>
            </p:nvSpPr>
            <p:spPr bwMode="auto">
              <a:xfrm>
                <a:off x="2411719" y="2204864"/>
                <a:ext cx="144016" cy="360040"/>
              </a:xfrm>
              <a:prstGeom prst="ellipse">
                <a:avLst/>
              </a:prstGeom>
              <a:pattFill prst="pct5">
                <a:fgClr>
                  <a:schemeClr val="tx1"/>
                </a:fgClr>
                <a:bgClr>
                  <a:srgbClr val="FFFFFF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69695" name="Oval 49"/>
              <p:cNvSpPr>
                <a:spLocks noChangeAspect="1"/>
              </p:cNvSpPr>
              <p:nvPr/>
            </p:nvSpPr>
            <p:spPr bwMode="auto">
              <a:xfrm>
                <a:off x="2447729" y="2564904"/>
                <a:ext cx="71996" cy="71996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69696" name="TextBox 16"/>
              <p:cNvSpPr txBox="1">
                <a:spLocks noChangeArrowheads="1"/>
              </p:cNvSpPr>
              <p:nvPr/>
            </p:nvSpPr>
            <p:spPr bwMode="auto">
              <a:xfrm>
                <a:off x="2442052" y="2564904"/>
                <a:ext cx="257740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r>
                  <a:rPr lang="en-US" sz="1000"/>
                  <a:t>+</a:t>
                </a:r>
              </a:p>
            </p:txBody>
          </p:sp>
          <p:sp>
            <p:nvSpPr>
              <p:cNvPr id="69697" name="TextBox 51"/>
              <p:cNvSpPr txBox="1">
                <a:spLocks noChangeArrowheads="1"/>
              </p:cNvSpPr>
              <p:nvPr/>
            </p:nvSpPr>
            <p:spPr bwMode="auto">
              <a:xfrm>
                <a:off x="2451006" y="2420888"/>
                <a:ext cx="248786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r>
                  <a:rPr lang="en-US" sz="1000"/>
                  <a:t>_</a:t>
                </a:r>
              </a:p>
            </p:txBody>
          </p:sp>
        </p:grpSp>
        <p:sp>
          <p:nvSpPr>
            <p:cNvPr id="69692" name="Rectangle 75"/>
            <p:cNvSpPr>
              <a:spLocks noChangeArrowheads="1"/>
            </p:cNvSpPr>
            <p:nvPr/>
          </p:nvSpPr>
          <p:spPr bwMode="auto">
            <a:xfrm>
              <a:off x="2699792" y="3645024"/>
              <a:ext cx="1058804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solidFill>
                    <a:srgbClr val="0000FF"/>
                  </a:solidFill>
                </a:rPr>
                <a:t>Hydrogen</a:t>
              </a:r>
            </a:p>
            <a:p>
              <a:pPr algn="ctr"/>
              <a:r>
                <a:rPr lang="en-US">
                  <a:solidFill>
                    <a:srgbClr val="0000FF"/>
                  </a:solidFill>
                </a:rPr>
                <a:t> bonds</a:t>
              </a:r>
            </a:p>
          </p:txBody>
        </p:sp>
      </p:grpSp>
      <p:grpSp>
        <p:nvGrpSpPr>
          <p:cNvPr id="69638" name="Group 144"/>
          <p:cNvGrpSpPr>
            <a:grpSpLocks/>
          </p:cNvGrpSpPr>
          <p:nvPr/>
        </p:nvGrpSpPr>
        <p:grpSpPr bwMode="auto">
          <a:xfrm>
            <a:off x="3436938" y="981075"/>
            <a:ext cx="1457325" cy="1952625"/>
            <a:chOff x="4499992" y="2276872"/>
            <a:chExt cx="1458352" cy="1952928"/>
          </a:xfrm>
        </p:grpSpPr>
        <p:grpSp>
          <p:nvGrpSpPr>
            <p:cNvPr id="69687" name="Group 65"/>
            <p:cNvGrpSpPr>
              <a:grpSpLocks/>
            </p:cNvGrpSpPr>
            <p:nvPr/>
          </p:nvGrpSpPr>
          <p:grpSpPr bwMode="auto">
            <a:xfrm>
              <a:off x="4869169" y="2276872"/>
              <a:ext cx="719999" cy="1080039"/>
              <a:chOff x="4139952" y="2276872"/>
              <a:chExt cx="719999" cy="1080039"/>
            </a:xfrm>
          </p:grpSpPr>
          <p:sp>
            <p:nvSpPr>
              <p:cNvPr id="69689" name="Oval 52"/>
              <p:cNvSpPr>
                <a:spLocks noChangeAspect="1"/>
              </p:cNvSpPr>
              <p:nvPr/>
            </p:nvSpPr>
            <p:spPr bwMode="auto">
              <a:xfrm>
                <a:off x="4139952" y="2636912"/>
                <a:ext cx="719999" cy="719999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69690" name="Oval 53"/>
              <p:cNvSpPr>
                <a:spLocks noChangeAspect="1"/>
              </p:cNvSpPr>
              <p:nvPr/>
            </p:nvSpPr>
            <p:spPr bwMode="auto">
              <a:xfrm>
                <a:off x="4427943" y="2276872"/>
                <a:ext cx="144016" cy="360040"/>
              </a:xfrm>
              <a:prstGeom prst="ellipse">
                <a:avLst/>
              </a:prstGeom>
              <a:pattFill prst="pct5">
                <a:fgClr>
                  <a:schemeClr val="tx1"/>
                </a:fgClr>
                <a:bgClr>
                  <a:srgbClr val="FFFFFF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69688" name="Rectangle 76"/>
            <p:cNvSpPr>
              <a:spLocks noChangeArrowheads="1"/>
            </p:cNvSpPr>
            <p:nvPr/>
          </p:nvSpPr>
          <p:spPr bwMode="auto">
            <a:xfrm>
              <a:off x="4499992" y="3645024"/>
              <a:ext cx="1458352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solidFill>
                    <a:srgbClr val="0000FF"/>
                  </a:solidFill>
                </a:rPr>
                <a:t>Van der Waals</a:t>
              </a:r>
            </a:p>
            <a:p>
              <a:pPr algn="ctr"/>
              <a:r>
                <a:rPr lang="en-US">
                  <a:solidFill>
                    <a:srgbClr val="0000FF"/>
                  </a:solidFill>
                </a:rPr>
                <a:t> forces</a:t>
              </a:r>
            </a:p>
          </p:txBody>
        </p:sp>
      </p:grpSp>
      <p:grpSp>
        <p:nvGrpSpPr>
          <p:cNvPr id="69639" name="Group 143"/>
          <p:cNvGrpSpPr>
            <a:grpSpLocks/>
          </p:cNvGrpSpPr>
          <p:nvPr/>
        </p:nvGrpSpPr>
        <p:grpSpPr bwMode="auto">
          <a:xfrm>
            <a:off x="5292725" y="908050"/>
            <a:ext cx="969963" cy="2025650"/>
            <a:chOff x="6769213" y="2204864"/>
            <a:chExt cx="971139" cy="2024936"/>
          </a:xfrm>
        </p:grpSpPr>
        <p:grpSp>
          <p:nvGrpSpPr>
            <p:cNvPr id="69682" name="Group 64"/>
            <p:cNvGrpSpPr>
              <a:grpSpLocks/>
            </p:cNvGrpSpPr>
            <p:nvPr/>
          </p:nvGrpSpPr>
          <p:grpSpPr bwMode="auto">
            <a:xfrm>
              <a:off x="6894783" y="2204864"/>
              <a:ext cx="719999" cy="1152128"/>
              <a:chOff x="6372200" y="2204864"/>
              <a:chExt cx="719999" cy="1152128"/>
            </a:xfrm>
          </p:grpSpPr>
          <p:sp>
            <p:nvSpPr>
              <p:cNvPr id="69684" name="Oval 54"/>
              <p:cNvSpPr>
                <a:spLocks noChangeAspect="1"/>
              </p:cNvSpPr>
              <p:nvPr/>
            </p:nvSpPr>
            <p:spPr bwMode="auto">
              <a:xfrm>
                <a:off x="6372200" y="2636993"/>
                <a:ext cx="719999" cy="719999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69685" name="Oval 55"/>
              <p:cNvSpPr>
                <a:spLocks noChangeAspect="1"/>
              </p:cNvSpPr>
              <p:nvPr/>
            </p:nvSpPr>
            <p:spPr bwMode="auto">
              <a:xfrm>
                <a:off x="6660191" y="2204864"/>
                <a:ext cx="144016" cy="360040"/>
              </a:xfrm>
              <a:prstGeom prst="ellipse">
                <a:avLst/>
              </a:prstGeom>
              <a:pattFill prst="pct5">
                <a:fgClr>
                  <a:schemeClr val="tx1"/>
                </a:fgClr>
                <a:bgClr>
                  <a:srgbClr val="FFFFFF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57" name="Straight Connector 56"/>
              <p:cNvCxnSpPr/>
              <p:nvPr/>
            </p:nvCxnSpPr>
            <p:spPr bwMode="auto">
              <a:xfrm flipV="1">
                <a:off x="6732994" y="2493687"/>
                <a:ext cx="0" cy="142825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69683" name="Rectangle 77"/>
            <p:cNvSpPr>
              <a:spLocks noChangeArrowheads="1"/>
            </p:cNvSpPr>
            <p:nvPr/>
          </p:nvSpPr>
          <p:spPr bwMode="auto">
            <a:xfrm>
              <a:off x="6769213" y="3645024"/>
              <a:ext cx="971139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solidFill>
                    <a:srgbClr val="0000FF"/>
                  </a:solidFill>
                </a:rPr>
                <a:t>Covalent</a:t>
              </a:r>
            </a:p>
            <a:p>
              <a:pPr algn="ctr"/>
              <a:r>
                <a:rPr lang="en-US">
                  <a:solidFill>
                    <a:srgbClr val="0000FF"/>
                  </a:solidFill>
                </a:rPr>
                <a:t> bonds</a:t>
              </a:r>
            </a:p>
          </p:txBody>
        </p:sp>
      </p:grpSp>
      <p:grpSp>
        <p:nvGrpSpPr>
          <p:cNvPr id="69640" name="Group 153"/>
          <p:cNvGrpSpPr>
            <a:grpSpLocks/>
          </p:cNvGrpSpPr>
          <p:nvPr/>
        </p:nvGrpSpPr>
        <p:grpSpPr bwMode="auto">
          <a:xfrm>
            <a:off x="503238" y="4191000"/>
            <a:ext cx="1331912" cy="571500"/>
            <a:chOff x="503312" y="5486400"/>
            <a:chExt cx="1332384" cy="571500"/>
          </a:xfrm>
        </p:grpSpPr>
        <p:sp>
          <p:nvSpPr>
            <p:cNvPr id="121" name="Oval 8"/>
            <p:cNvSpPr>
              <a:spLocks noChangeArrowheads="1"/>
            </p:cNvSpPr>
            <p:nvPr/>
          </p:nvSpPr>
          <p:spPr bwMode="auto">
            <a:xfrm>
              <a:off x="1332281" y="5638800"/>
              <a:ext cx="228681" cy="228600"/>
            </a:xfrm>
            <a:prstGeom prst="ellipse">
              <a:avLst/>
            </a:prstGeom>
            <a:gradFill rotWithShape="0">
              <a:gsLst>
                <a:gs pos="0">
                  <a:srgbClr val="00FE00">
                    <a:gamma/>
                    <a:shade val="0"/>
                    <a:invGamma/>
                  </a:srgbClr>
                </a:gs>
                <a:gs pos="100000">
                  <a:srgbClr val="00FE00"/>
                </a:gs>
              </a:gsLst>
              <a:lin ang="189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69678" name="Group 121"/>
            <p:cNvGrpSpPr>
              <a:grpSpLocks/>
            </p:cNvGrpSpPr>
            <p:nvPr/>
          </p:nvGrpSpPr>
          <p:grpSpPr bwMode="auto">
            <a:xfrm>
              <a:off x="503312" y="5486400"/>
              <a:ext cx="1332384" cy="571500"/>
              <a:chOff x="1295400" y="5486400"/>
              <a:chExt cx="6019800" cy="571500"/>
            </a:xfrm>
          </p:grpSpPr>
          <p:sp>
            <p:nvSpPr>
              <p:cNvPr id="123" name="Line 10"/>
              <p:cNvSpPr>
                <a:spLocks noChangeShapeType="1"/>
              </p:cNvSpPr>
              <p:nvPr/>
            </p:nvSpPr>
            <p:spPr bwMode="auto">
              <a:xfrm>
                <a:off x="1596749" y="5753100"/>
                <a:ext cx="5417102" cy="0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24" name="Line 11"/>
              <p:cNvSpPr>
                <a:spLocks noChangeShapeType="1"/>
              </p:cNvSpPr>
              <p:nvPr/>
            </p:nvSpPr>
            <p:spPr bwMode="auto">
              <a:xfrm>
                <a:off x="1905270" y="5486400"/>
                <a:ext cx="5409930" cy="0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25" name="Line 12"/>
              <p:cNvSpPr>
                <a:spLocks noChangeShapeType="1"/>
              </p:cNvSpPr>
              <p:nvPr/>
            </p:nvSpPr>
            <p:spPr bwMode="auto">
              <a:xfrm>
                <a:off x="1295400" y="6057900"/>
                <a:ext cx="5409930" cy="0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sp>
        <p:nvSpPr>
          <p:cNvPr id="126" name="AutoShape 24"/>
          <p:cNvSpPr>
            <a:spLocks noChangeArrowheads="1"/>
          </p:cNvSpPr>
          <p:nvPr/>
        </p:nvSpPr>
        <p:spPr bwMode="auto">
          <a:xfrm>
            <a:off x="-344488" y="2852738"/>
            <a:ext cx="1676401" cy="1600200"/>
          </a:xfrm>
          <a:prstGeom prst="lightningBolt">
            <a:avLst/>
          </a:prstGeom>
          <a:gradFill rotWithShape="0">
            <a:gsLst>
              <a:gs pos="0">
                <a:srgbClr val="2879FF">
                  <a:alpha val="73000"/>
                </a:srgbClr>
              </a:gs>
              <a:gs pos="100000">
                <a:srgbClr val="2879FF">
                  <a:gamma/>
                  <a:tint val="0"/>
                  <a:invGamma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69642" name="Group 150"/>
          <p:cNvGrpSpPr>
            <a:grpSpLocks/>
          </p:cNvGrpSpPr>
          <p:nvPr/>
        </p:nvGrpSpPr>
        <p:grpSpPr bwMode="auto">
          <a:xfrm>
            <a:off x="2003425" y="4370388"/>
            <a:ext cx="1331913" cy="571500"/>
            <a:chOff x="2195736" y="5521796"/>
            <a:chExt cx="1332384" cy="571500"/>
          </a:xfrm>
        </p:grpSpPr>
        <p:sp>
          <p:nvSpPr>
            <p:cNvPr id="127" name="Oval 8"/>
            <p:cNvSpPr>
              <a:spLocks noChangeArrowheads="1"/>
            </p:cNvSpPr>
            <p:nvPr/>
          </p:nvSpPr>
          <p:spPr bwMode="auto">
            <a:xfrm>
              <a:off x="3024704" y="5674196"/>
              <a:ext cx="228681" cy="228600"/>
            </a:xfrm>
            <a:prstGeom prst="ellipse">
              <a:avLst/>
            </a:prstGeom>
            <a:gradFill rotWithShape="0">
              <a:gsLst>
                <a:gs pos="0">
                  <a:srgbClr val="00FE00">
                    <a:gamma/>
                    <a:shade val="0"/>
                    <a:invGamma/>
                  </a:srgbClr>
                </a:gs>
                <a:gs pos="100000">
                  <a:srgbClr val="00FE00"/>
                </a:gs>
              </a:gsLst>
              <a:lin ang="189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69673" name="Group 127"/>
            <p:cNvGrpSpPr>
              <a:grpSpLocks/>
            </p:cNvGrpSpPr>
            <p:nvPr/>
          </p:nvGrpSpPr>
          <p:grpSpPr bwMode="auto">
            <a:xfrm>
              <a:off x="2195736" y="5521796"/>
              <a:ext cx="1332384" cy="571500"/>
              <a:chOff x="1295400" y="5486400"/>
              <a:chExt cx="6019800" cy="571500"/>
            </a:xfrm>
          </p:grpSpPr>
          <p:sp>
            <p:nvSpPr>
              <p:cNvPr id="129" name="Line 10"/>
              <p:cNvSpPr>
                <a:spLocks noChangeShapeType="1"/>
              </p:cNvSpPr>
              <p:nvPr/>
            </p:nvSpPr>
            <p:spPr bwMode="auto">
              <a:xfrm>
                <a:off x="1596749" y="5753100"/>
                <a:ext cx="5417103" cy="0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30" name="Line 11"/>
              <p:cNvSpPr>
                <a:spLocks noChangeShapeType="1"/>
              </p:cNvSpPr>
              <p:nvPr/>
            </p:nvSpPr>
            <p:spPr bwMode="auto">
              <a:xfrm>
                <a:off x="1905274" y="5486400"/>
                <a:ext cx="5409926" cy="0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31" name="Line 12"/>
              <p:cNvSpPr>
                <a:spLocks noChangeShapeType="1"/>
              </p:cNvSpPr>
              <p:nvPr/>
            </p:nvSpPr>
            <p:spPr bwMode="auto">
              <a:xfrm>
                <a:off x="1295400" y="6057900"/>
                <a:ext cx="5409926" cy="0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69643" name="Group 151"/>
          <p:cNvGrpSpPr>
            <a:grpSpLocks/>
          </p:cNvGrpSpPr>
          <p:nvPr/>
        </p:nvGrpSpPr>
        <p:grpSpPr bwMode="auto">
          <a:xfrm>
            <a:off x="3503613" y="4149725"/>
            <a:ext cx="1331912" cy="571500"/>
            <a:chOff x="4535760" y="5449788"/>
            <a:chExt cx="1332384" cy="571500"/>
          </a:xfrm>
        </p:grpSpPr>
        <p:sp>
          <p:nvSpPr>
            <p:cNvPr id="132" name="Oval 8"/>
            <p:cNvSpPr>
              <a:spLocks noChangeArrowheads="1"/>
            </p:cNvSpPr>
            <p:nvPr/>
          </p:nvSpPr>
          <p:spPr bwMode="auto">
            <a:xfrm>
              <a:off x="5364729" y="5602188"/>
              <a:ext cx="228681" cy="228600"/>
            </a:xfrm>
            <a:prstGeom prst="ellipse">
              <a:avLst/>
            </a:prstGeom>
            <a:gradFill rotWithShape="0">
              <a:gsLst>
                <a:gs pos="0">
                  <a:srgbClr val="00FE00">
                    <a:gamma/>
                    <a:shade val="0"/>
                    <a:invGamma/>
                  </a:srgbClr>
                </a:gs>
                <a:gs pos="100000">
                  <a:srgbClr val="00FE00"/>
                </a:gs>
              </a:gsLst>
              <a:lin ang="189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69668" name="Group 132"/>
            <p:cNvGrpSpPr>
              <a:grpSpLocks/>
            </p:cNvGrpSpPr>
            <p:nvPr/>
          </p:nvGrpSpPr>
          <p:grpSpPr bwMode="auto">
            <a:xfrm>
              <a:off x="4535760" y="5449788"/>
              <a:ext cx="1332384" cy="571500"/>
              <a:chOff x="1295400" y="5486400"/>
              <a:chExt cx="6019800" cy="571500"/>
            </a:xfrm>
          </p:grpSpPr>
          <p:sp>
            <p:nvSpPr>
              <p:cNvPr id="134" name="Line 10"/>
              <p:cNvSpPr>
                <a:spLocks noChangeShapeType="1"/>
              </p:cNvSpPr>
              <p:nvPr/>
            </p:nvSpPr>
            <p:spPr bwMode="auto">
              <a:xfrm>
                <a:off x="1596749" y="5753100"/>
                <a:ext cx="5417102" cy="0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35" name="Line 11"/>
              <p:cNvSpPr>
                <a:spLocks noChangeShapeType="1"/>
              </p:cNvSpPr>
              <p:nvPr/>
            </p:nvSpPr>
            <p:spPr bwMode="auto">
              <a:xfrm>
                <a:off x="1905270" y="5486400"/>
                <a:ext cx="5409930" cy="0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36" name="Line 12"/>
              <p:cNvSpPr>
                <a:spLocks noChangeShapeType="1"/>
              </p:cNvSpPr>
              <p:nvPr/>
            </p:nvSpPr>
            <p:spPr bwMode="auto">
              <a:xfrm>
                <a:off x="1295400" y="6057900"/>
                <a:ext cx="5409930" cy="0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69644" name="Group 152"/>
          <p:cNvGrpSpPr>
            <a:grpSpLocks/>
          </p:cNvGrpSpPr>
          <p:nvPr/>
        </p:nvGrpSpPr>
        <p:grpSpPr bwMode="auto">
          <a:xfrm>
            <a:off x="5003800" y="4225925"/>
            <a:ext cx="1331913" cy="571500"/>
            <a:chOff x="6444208" y="5638800"/>
            <a:chExt cx="1332384" cy="571500"/>
          </a:xfrm>
        </p:grpSpPr>
        <p:sp>
          <p:nvSpPr>
            <p:cNvPr id="137" name="Oval 8"/>
            <p:cNvSpPr>
              <a:spLocks noChangeArrowheads="1"/>
            </p:cNvSpPr>
            <p:nvPr/>
          </p:nvSpPr>
          <p:spPr bwMode="auto">
            <a:xfrm>
              <a:off x="7273176" y="5791200"/>
              <a:ext cx="228681" cy="228600"/>
            </a:xfrm>
            <a:prstGeom prst="ellipse">
              <a:avLst/>
            </a:prstGeom>
            <a:gradFill rotWithShape="0">
              <a:gsLst>
                <a:gs pos="0">
                  <a:srgbClr val="00FE00">
                    <a:gamma/>
                    <a:shade val="0"/>
                    <a:invGamma/>
                  </a:srgbClr>
                </a:gs>
                <a:gs pos="100000">
                  <a:srgbClr val="00FE00"/>
                </a:gs>
              </a:gsLst>
              <a:lin ang="189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69663" name="Group 137"/>
            <p:cNvGrpSpPr>
              <a:grpSpLocks/>
            </p:cNvGrpSpPr>
            <p:nvPr/>
          </p:nvGrpSpPr>
          <p:grpSpPr bwMode="auto">
            <a:xfrm>
              <a:off x="6444208" y="5638800"/>
              <a:ext cx="1332384" cy="571500"/>
              <a:chOff x="1295400" y="5486400"/>
              <a:chExt cx="6019800" cy="571500"/>
            </a:xfrm>
          </p:grpSpPr>
          <p:sp>
            <p:nvSpPr>
              <p:cNvPr id="139" name="Line 10"/>
              <p:cNvSpPr>
                <a:spLocks noChangeShapeType="1"/>
              </p:cNvSpPr>
              <p:nvPr/>
            </p:nvSpPr>
            <p:spPr bwMode="auto">
              <a:xfrm>
                <a:off x="1596749" y="5753100"/>
                <a:ext cx="5417103" cy="0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0" name="Line 11"/>
              <p:cNvSpPr>
                <a:spLocks noChangeShapeType="1"/>
              </p:cNvSpPr>
              <p:nvPr/>
            </p:nvSpPr>
            <p:spPr bwMode="auto">
              <a:xfrm>
                <a:off x="1905274" y="5486400"/>
                <a:ext cx="5409926" cy="0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1" name="Line 12"/>
              <p:cNvSpPr>
                <a:spLocks noChangeShapeType="1"/>
              </p:cNvSpPr>
              <p:nvPr/>
            </p:nvSpPr>
            <p:spPr bwMode="auto">
              <a:xfrm>
                <a:off x="1295400" y="6057900"/>
                <a:ext cx="5409926" cy="0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69645" name="Group 145"/>
          <p:cNvGrpSpPr>
            <a:grpSpLocks/>
          </p:cNvGrpSpPr>
          <p:nvPr/>
        </p:nvGrpSpPr>
        <p:grpSpPr bwMode="auto">
          <a:xfrm>
            <a:off x="7316788" y="981075"/>
            <a:ext cx="720725" cy="1706563"/>
            <a:chOff x="4869169" y="2276872"/>
            <a:chExt cx="719999" cy="1706706"/>
          </a:xfrm>
        </p:grpSpPr>
        <p:grpSp>
          <p:nvGrpSpPr>
            <p:cNvPr id="69658" name="Group 146"/>
            <p:cNvGrpSpPr>
              <a:grpSpLocks/>
            </p:cNvGrpSpPr>
            <p:nvPr/>
          </p:nvGrpSpPr>
          <p:grpSpPr bwMode="auto">
            <a:xfrm>
              <a:off x="4869169" y="2276872"/>
              <a:ext cx="719999" cy="1080039"/>
              <a:chOff x="4139952" y="2276872"/>
              <a:chExt cx="719999" cy="1080039"/>
            </a:xfrm>
          </p:grpSpPr>
          <p:sp>
            <p:nvSpPr>
              <p:cNvPr id="69660" name="Oval 148"/>
              <p:cNvSpPr>
                <a:spLocks noChangeAspect="1"/>
              </p:cNvSpPr>
              <p:nvPr/>
            </p:nvSpPr>
            <p:spPr bwMode="auto">
              <a:xfrm>
                <a:off x="4139952" y="2636912"/>
                <a:ext cx="719999" cy="719999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69661" name="Oval 149"/>
              <p:cNvSpPr>
                <a:spLocks noChangeAspect="1"/>
              </p:cNvSpPr>
              <p:nvPr/>
            </p:nvSpPr>
            <p:spPr bwMode="auto">
              <a:xfrm>
                <a:off x="4427943" y="2276872"/>
                <a:ext cx="144016" cy="360040"/>
              </a:xfrm>
              <a:prstGeom prst="ellipse">
                <a:avLst/>
              </a:prstGeom>
              <a:pattFill prst="pct5">
                <a:fgClr>
                  <a:schemeClr val="tx1"/>
                </a:fgClr>
                <a:bgClr>
                  <a:srgbClr val="FFFFFF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69659" name="Rectangle 147"/>
            <p:cNvSpPr>
              <a:spLocks noChangeArrowheads="1"/>
            </p:cNvSpPr>
            <p:nvPr/>
          </p:nvSpPr>
          <p:spPr bwMode="auto">
            <a:xfrm>
              <a:off x="5136835" y="3645024"/>
              <a:ext cx="18466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endParaRPr lang="en-US">
                <a:solidFill>
                  <a:srgbClr val="0000FF"/>
                </a:solidFill>
              </a:endParaRPr>
            </a:p>
          </p:txBody>
        </p:sp>
      </p:grpSp>
      <p:sp>
        <p:nvSpPr>
          <p:cNvPr id="69646" name="Rectangle 154"/>
          <p:cNvSpPr>
            <a:spLocks noChangeArrowheads="1"/>
          </p:cNvSpPr>
          <p:nvPr/>
        </p:nvSpPr>
        <p:spPr bwMode="auto">
          <a:xfrm>
            <a:off x="2425700" y="3357563"/>
            <a:ext cx="2119313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i="1">
                <a:solidFill>
                  <a:srgbClr val="FFFF00"/>
                </a:solidFill>
              </a:rPr>
              <a:t>electron delocalization</a:t>
            </a:r>
          </a:p>
        </p:txBody>
      </p:sp>
      <p:sp>
        <p:nvSpPr>
          <p:cNvPr id="69647" name="Oval 155"/>
          <p:cNvSpPr>
            <a:spLocks noChangeAspect="1"/>
          </p:cNvSpPr>
          <p:nvPr/>
        </p:nvSpPr>
        <p:spPr bwMode="auto">
          <a:xfrm>
            <a:off x="8101013" y="981075"/>
            <a:ext cx="215900" cy="1079500"/>
          </a:xfrm>
          <a:prstGeom prst="ellipse">
            <a:avLst/>
          </a:prstGeom>
          <a:pattFill prst="pct25">
            <a:fgClr>
              <a:schemeClr val="tx1"/>
            </a:fgClr>
            <a:bgClr>
              <a:srgbClr val="FFFFFF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cxnSp>
        <p:nvCxnSpPr>
          <p:cNvPr id="160" name="Straight Arrow Connector 159"/>
          <p:cNvCxnSpPr/>
          <p:nvPr/>
        </p:nvCxnSpPr>
        <p:spPr bwMode="auto">
          <a:xfrm>
            <a:off x="7885113" y="1557338"/>
            <a:ext cx="358775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9649" name="Rectangle 160"/>
          <p:cNvSpPr>
            <a:spLocks noChangeArrowheads="1"/>
          </p:cNvSpPr>
          <p:nvPr/>
        </p:nvSpPr>
        <p:spPr bwMode="auto">
          <a:xfrm>
            <a:off x="7885113" y="1628775"/>
            <a:ext cx="7318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6600"/>
                </a:solidFill>
              </a:rPr>
              <a:t>FRET</a:t>
            </a:r>
          </a:p>
        </p:txBody>
      </p:sp>
      <p:sp>
        <p:nvSpPr>
          <p:cNvPr id="69650" name="Left Brace 163"/>
          <p:cNvSpPr>
            <a:spLocks/>
          </p:cNvSpPr>
          <p:nvPr/>
        </p:nvSpPr>
        <p:spPr bwMode="auto">
          <a:xfrm rot="16200000" flipV="1">
            <a:off x="3312319" y="440532"/>
            <a:ext cx="431800" cy="5256212"/>
          </a:xfrm>
          <a:prstGeom prst="leftBrace">
            <a:avLst>
              <a:gd name="adj1" fmla="val 8341"/>
              <a:gd name="adj2" fmla="val 50000"/>
            </a:avLst>
          </a:prstGeom>
          <a:noFill/>
          <a:ln w="19050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9651" name="Rectangle 164"/>
          <p:cNvSpPr>
            <a:spLocks noChangeArrowheads="1"/>
          </p:cNvSpPr>
          <p:nvPr/>
        </p:nvSpPr>
        <p:spPr bwMode="auto">
          <a:xfrm>
            <a:off x="6746875" y="3213100"/>
            <a:ext cx="2020888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i="1">
                <a:solidFill>
                  <a:srgbClr val="FFFF00"/>
                </a:solidFill>
              </a:rPr>
              <a:t>Fluorescence-lifetime</a:t>
            </a:r>
          </a:p>
          <a:p>
            <a:pPr algn="ctr">
              <a:lnSpc>
                <a:spcPct val="80000"/>
              </a:lnSpc>
            </a:pPr>
            <a:r>
              <a:rPr lang="en-US" i="1">
                <a:solidFill>
                  <a:srgbClr val="FFFF00"/>
                </a:solidFill>
              </a:rPr>
              <a:t>changes</a:t>
            </a:r>
          </a:p>
        </p:txBody>
      </p:sp>
      <p:sp>
        <p:nvSpPr>
          <p:cNvPr id="69652" name="Left Brace 73"/>
          <p:cNvSpPr>
            <a:spLocks/>
          </p:cNvSpPr>
          <p:nvPr/>
        </p:nvSpPr>
        <p:spPr bwMode="auto">
          <a:xfrm rot="16200000" flipV="1">
            <a:off x="4356100" y="1160463"/>
            <a:ext cx="431800" cy="7848600"/>
          </a:xfrm>
          <a:prstGeom prst="leftBrace">
            <a:avLst>
              <a:gd name="adj1" fmla="val 8331"/>
              <a:gd name="adj2" fmla="val 50000"/>
            </a:avLst>
          </a:prstGeom>
          <a:noFill/>
          <a:ln w="19050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9" name="Rectangle 77"/>
          <p:cNvSpPr>
            <a:spLocks noChangeArrowheads="1"/>
          </p:cNvSpPr>
          <p:nvPr/>
        </p:nvSpPr>
        <p:spPr bwMode="auto">
          <a:xfrm>
            <a:off x="1228725" y="5445125"/>
            <a:ext cx="66865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CA" sz="2800" b="1" i="1" dirty="0">
                <a:solidFill>
                  <a:srgbClr val="FFFF00"/>
                </a:solidFill>
                <a:latin typeface="Georgia" charset="0"/>
                <a:cs typeface="+mn-cs"/>
              </a:rPr>
              <a:t>Fluorescence </a:t>
            </a:r>
            <a:r>
              <a:rPr lang="fr-CA" sz="2800" b="1" i="1" dirty="0" err="1">
                <a:solidFill>
                  <a:srgbClr val="FFFF00"/>
                </a:solidFill>
                <a:latin typeface="Georgia" charset="0"/>
                <a:cs typeface="+mn-cs"/>
              </a:rPr>
              <a:t>spectra</a:t>
            </a:r>
            <a:r>
              <a:rPr lang="fr-CA" sz="2800" b="1" i="1" dirty="0">
                <a:solidFill>
                  <a:srgbClr val="FFFF00"/>
                </a:solidFill>
                <a:latin typeface="Georgia" charset="0"/>
                <a:cs typeface="+mn-cs"/>
              </a:rPr>
              <a:t> modulations</a:t>
            </a:r>
            <a:endParaRPr lang="en-US" sz="2800" b="1" i="1" dirty="0">
              <a:solidFill>
                <a:srgbClr val="FFFF00"/>
              </a:solidFill>
              <a:latin typeface="Georgia" charset="0"/>
              <a:cs typeface="+mn-cs"/>
            </a:endParaRPr>
          </a:p>
        </p:txBody>
      </p:sp>
      <p:sp>
        <p:nvSpPr>
          <p:cNvPr id="69654" name="Oval 79"/>
          <p:cNvSpPr>
            <a:spLocks noChangeAspect="1"/>
          </p:cNvSpPr>
          <p:nvPr/>
        </p:nvSpPr>
        <p:spPr bwMode="auto">
          <a:xfrm>
            <a:off x="7092950" y="981075"/>
            <a:ext cx="215900" cy="1079500"/>
          </a:xfrm>
          <a:prstGeom prst="ellipse">
            <a:avLst/>
          </a:prstGeom>
          <a:pattFill prst="wave">
            <a:fgClr>
              <a:schemeClr val="tx1"/>
            </a:fgClr>
            <a:bgClr>
              <a:srgbClr val="FFFFFF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cxnSp>
        <p:nvCxnSpPr>
          <p:cNvPr id="81" name="Straight Arrow Connector 80"/>
          <p:cNvCxnSpPr/>
          <p:nvPr/>
        </p:nvCxnSpPr>
        <p:spPr bwMode="auto">
          <a:xfrm>
            <a:off x="7164388" y="1709738"/>
            <a:ext cx="36036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9656" name="Rectangle 2"/>
          <p:cNvSpPr>
            <a:spLocks noChangeArrowheads="1"/>
          </p:cNvSpPr>
          <p:nvPr/>
        </p:nvSpPr>
        <p:spPr bwMode="auto">
          <a:xfrm>
            <a:off x="6588125" y="1125538"/>
            <a:ext cx="10842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6600"/>
                </a:solidFill>
              </a:rPr>
              <a:t>Quenching</a:t>
            </a:r>
          </a:p>
        </p:txBody>
      </p:sp>
      <p:sp>
        <p:nvSpPr>
          <p:cNvPr id="69657" name="Rectangle 3"/>
          <p:cNvSpPr>
            <a:spLocks noChangeArrowheads="1"/>
          </p:cNvSpPr>
          <p:nvPr/>
        </p:nvSpPr>
        <p:spPr bwMode="auto">
          <a:xfrm>
            <a:off x="1943100" y="5949950"/>
            <a:ext cx="5257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i="1">
                <a:solidFill>
                  <a:schemeClr val="bg1"/>
                </a:solidFill>
              </a:rPr>
              <a:t>characterize the molecular microenvironment adjacent to ...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2" descr="Histoscan_Fluorescenc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413" y="738188"/>
            <a:ext cx="5845175" cy="611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0658" name="Group 20"/>
          <p:cNvGrpSpPr>
            <a:grpSpLocks/>
          </p:cNvGrpSpPr>
          <p:nvPr/>
        </p:nvGrpSpPr>
        <p:grpSpPr bwMode="auto">
          <a:xfrm>
            <a:off x="4284663" y="1700213"/>
            <a:ext cx="3024187" cy="4897437"/>
            <a:chOff x="4283968" y="1700808"/>
            <a:chExt cx="3025105" cy="4896424"/>
          </a:xfrm>
        </p:grpSpPr>
        <p:pic>
          <p:nvPicPr>
            <p:cNvPr id="70696" name="Picture 4" descr="Spectra_1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040" y="5517232"/>
              <a:ext cx="2377033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0697" name="Group 19"/>
            <p:cNvGrpSpPr>
              <a:grpSpLocks/>
            </p:cNvGrpSpPr>
            <p:nvPr/>
          </p:nvGrpSpPr>
          <p:grpSpPr bwMode="auto">
            <a:xfrm>
              <a:off x="4283968" y="1700808"/>
              <a:ext cx="1008112" cy="3824808"/>
              <a:chOff x="4283968" y="1700808"/>
              <a:chExt cx="1008112" cy="3824808"/>
            </a:xfrm>
          </p:grpSpPr>
          <p:cxnSp>
            <p:nvCxnSpPr>
              <p:cNvPr id="11" name="Straight Arrow Connector 10"/>
              <p:cNvCxnSpPr/>
              <p:nvPr/>
            </p:nvCxnSpPr>
            <p:spPr bwMode="auto">
              <a:xfrm flipH="1" flipV="1">
                <a:off x="4283968" y="3140372"/>
                <a:ext cx="647897" cy="2377583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" name="Straight Arrow Connector 13"/>
              <p:cNvCxnSpPr/>
              <p:nvPr/>
            </p:nvCxnSpPr>
            <p:spPr bwMode="auto">
              <a:xfrm flipH="1" flipV="1">
                <a:off x="4788946" y="1700808"/>
                <a:ext cx="150858" cy="3825084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C9C707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" name="Straight Arrow Connector 16"/>
              <p:cNvCxnSpPr/>
              <p:nvPr/>
            </p:nvCxnSpPr>
            <p:spPr bwMode="auto">
              <a:xfrm flipV="1">
                <a:off x="4931865" y="2924517"/>
                <a:ext cx="360471" cy="2601375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</p:grpSp>
      <p:pic>
        <p:nvPicPr>
          <p:cNvPr id="70659" name="Picture 5" descr="Spectra_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5516563"/>
            <a:ext cx="2376487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Picture 7" descr="Spectra_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5516563"/>
            <a:ext cx="2376487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77"/>
          <p:cNvSpPr>
            <a:spLocks noChangeArrowheads="1"/>
          </p:cNvSpPr>
          <p:nvPr/>
        </p:nvSpPr>
        <p:spPr bwMode="auto">
          <a:xfrm>
            <a:off x="3265488" y="76200"/>
            <a:ext cx="2732087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i="1" dirty="0">
                <a:solidFill>
                  <a:srgbClr val="FFFF00"/>
                </a:solidFill>
                <a:latin typeface="Georgia" charset="0"/>
                <a:cs typeface="+mn-cs"/>
              </a:rPr>
              <a:t>Fluorescence</a:t>
            </a:r>
          </a:p>
        </p:txBody>
      </p:sp>
      <p:sp>
        <p:nvSpPr>
          <p:cNvPr id="70662" name="Rectangle 14"/>
          <p:cNvSpPr>
            <a:spLocks noChangeArrowheads="1"/>
          </p:cNvSpPr>
          <p:nvPr/>
        </p:nvSpPr>
        <p:spPr bwMode="auto">
          <a:xfrm>
            <a:off x="7596188" y="6165850"/>
            <a:ext cx="1316037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i="1">
                <a:solidFill>
                  <a:srgbClr val="FFFF00"/>
                </a:solidFill>
              </a:rPr>
              <a:t>Mucicarmine stain</a:t>
            </a:r>
          </a:p>
        </p:txBody>
      </p:sp>
      <p:sp>
        <p:nvSpPr>
          <p:cNvPr id="4" name="Rectangle 3"/>
          <p:cNvSpPr/>
          <p:nvPr/>
        </p:nvSpPr>
        <p:spPr>
          <a:xfrm rot="21240000">
            <a:off x="1331640" y="1196752"/>
            <a:ext cx="2984555" cy="338554"/>
          </a:xfrm>
          <a:prstGeom prst="rect">
            <a:avLst/>
          </a:prstGeom>
          <a:solidFill>
            <a:srgbClr val="1D8FE8">
              <a:alpha val="57000"/>
            </a:srgb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 dirty="0">
                <a:solidFill>
                  <a:srgbClr val="FFFFFF"/>
                </a:solidFill>
                <a:latin typeface="Georgia" charset="0"/>
                <a:cs typeface="+mn-cs"/>
              </a:rPr>
              <a:t>Local Discriminant Bases</a:t>
            </a:r>
          </a:p>
        </p:txBody>
      </p:sp>
      <p:sp>
        <p:nvSpPr>
          <p:cNvPr id="7" name="Rectangle 6"/>
          <p:cNvSpPr/>
          <p:nvPr/>
        </p:nvSpPr>
        <p:spPr>
          <a:xfrm rot="624868">
            <a:off x="4499992" y="764704"/>
            <a:ext cx="3672408" cy="338554"/>
          </a:xfrm>
          <a:prstGeom prst="rect">
            <a:avLst/>
          </a:prstGeom>
          <a:solidFill>
            <a:srgbClr val="1D8FE8">
              <a:alpha val="57000"/>
            </a:srgb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en-US" b="1" i="1" dirty="0">
                <a:solidFill>
                  <a:srgbClr val="FFFFFF"/>
                </a:solidFill>
                <a:latin typeface="Georgia" charset="0"/>
                <a:cs typeface="+mn-cs"/>
              </a:rPr>
              <a:t>Nearest-Neighbor classification</a:t>
            </a:r>
          </a:p>
        </p:txBody>
      </p:sp>
      <p:sp>
        <p:nvSpPr>
          <p:cNvPr id="9" name="Rectangle 8"/>
          <p:cNvSpPr/>
          <p:nvPr/>
        </p:nvSpPr>
        <p:spPr>
          <a:xfrm rot="641586">
            <a:off x="6372200" y="2420888"/>
            <a:ext cx="2172759" cy="338554"/>
          </a:xfrm>
          <a:prstGeom prst="rect">
            <a:avLst/>
          </a:prstGeom>
          <a:solidFill>
            <a:srgbClr val="49E8E5">
              <a:alpha val="57000"/>
            </a:srgb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 dirty="0">
                <a:solidFill>
                  <a:srgbClr val="FFFFFF"/>
                </a:solidFill>
                <a:latin typeface="Georgia" charset="0"/>
                <a:cs typeface="+mn-cs"/>
              </a:rPr>
              <a:t>Spectral classifier </a:t>
            </a:r>
          </a:p>
        </p:txBody>
      </p:sp>
      <p:sp>
        <p:nvSpPr>
          <p:cNvPr id="10" name="Rectangle 9"/>
          <p:cNvSpPr/>
          <p:nvPr/>
        </p:nvSpPr>
        <p:spPr>
          <a:xfrm rot="20983492">
            <a:off x="539552" y="3645024"/>
            <a:ext cx="3096344" cy="584776"/>
          </a:xfrm>
          <a:prstGeom prst="rect">
            <a:avLst/>
          </a:prstGeom>
          <a:solidFill>
            <a:srgbClr val="E86503">
              <a:alpha val="57000"/>
            </a:srgb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en-US" b="1" i="1" dirty="0">
                <a:solidFill>
                  <a:srgbClr val="FFFFFF"/>
                </a:solidFill>
                <a:latin typeface="Georgia" charset="0"/>
                <a:cs typeface="+mn-cs"/>
              </a:rPr>
              <a:t>Hierarchical fusion using vector quantization</a:t>
            </a:r>
          </a:p>
        </p:txBody>
      </p:sp>
      <p:sp>
        <p:nvSpPr>
          <p:cNvPr id="12" name="Rectangle 11"/>
          <p:cNvSpPr/>
          <p:nvPr/>
        </p:nvSpPr>
        <p:spPr>
          <a:xfrm rot="2024039">
            <a:off x="5580112" y="3356992"/>
            <a:ext cx="3798168" cy="584776"/>
          </a:xfrm>
          <a:prstGeom prst="rect">
            <a:avLst/>
          </a:prstGeom>
          <a:solidFill>
            <a:srgbClr val="CBC006">
              <a:alpha val="57000"/>
            </a:srgb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en-US" b="1" i="1" dirty="0" err="1">
                <a:solidFill>
                  <a:srgbClr val="FFFFFF"/>
                </a:solidFill>
                <a:latin typeface="Georgia" charset="0"/>
                <a:cs typeface="+mn-cs"/>
              </a:rPr>
              <a:t>Unmixing</a:t>
            </a:r>
            <a:r>
              <a:rPr lang="en-US" b="1" i="1" dirty="0">
                <a:solidFill>
                  <a:srgbClr val="FFFFFF"/>
                </a:solidFill>
                <a:latin typeface="Georgia" charset="0"/>
                <a:cs typeface="+mn-cs"/>
              </a:rPr>
              <a:t>-based constrained nonnegative matrix factorization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39552" y="4869160"/>
            <a:ext cx="3459269" cy="338554"/>
          </a:xfrm>
          <a:prstGeom prst="rect">
            <a:avLst/>
          </a:prstGeom>
          <a:solidFill>
            <a:srgbClr val="CBC006">
              <a:alpha val="57000"/>
            </a:srgb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 dirty="0">
                <a:solidFill>
                  <a:srgbClr val="FFFFFF"/>
                </a:solidFill>
                <a:latin typeface="Georgia" charset="0"/>
                <a:cs typeface="+mn-cs"/>
              </a:rPr>
              <a:t>Spectral Weighting Envelopes</a:t>
            </a:r>
          </a:p>
        </p:txBody>
      </p:sp>
      <p:sp>
        <p:nvSpPr>
          <p:cNvPr id="18" name="Rectangle 17"/>
          <p:cNvSpPr/>
          <p:nvPr/>
        </p:nvSpPr>
        <p:spPr>
          <a:xfrm rot="857794">
            <a:off x="4101683" y="4502669"/>
            <a:ext cx="2988086" cy="338554"/>
          </a:xfrm>
          <a:prstGeom prst="rect">
            <a:avLst/>
          </a:prstGeom>
          <a:solidFill>
            <a:srgbClr val="49E8E5">
              <a:alpha val="57000"/>
            </a:srgb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 dirty="0">
                <a:solidFill>
                  <a:srgbClr val="FFFFFF"/>
                </a:solidFill>
                <a:latin typeface="Georgia" charset="0"/>
                <a:cs typeface="+mn-cs"/>
              </a:rPr>
              <a:t>1BT Based Band Selection </a:t>
            </a:r>
          </a:p>
        </p:txBody>
      </p:sp>
      <p:sp>
        <p:nvSpPr>
          <p:cNvPr id="19" name="Rectangle 18"/>
          <p:cNvSpPr/>
          <p:nvPr/>
        </p:nvSpPr>
        <p:spPr>
          <a:xfrm rot="1250098">
            <a:off x="1807523" y="5914880"/>
            <a:ext cx="2703153" cy="338554"/>
          </a:xfrm>
          <a:prstGeom prst="rect">
            <a:avLst/>
          </a:prstGeom>
          <a:solidFill>
            <a:srgbClr val="1D8FE8">
              <a:alpha val="57000"/>
            </a:srgb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 dirty="0">
                <a:solidFill>
                  <a:srgbClr val="FFFFFF"/>
                </a:solidFill>
                <a:latin typeface="Georgia" charset="0"/>
                <a:cs typeface="+mn-cs"/>
              </a:rPr>
              <a:t>Spectral Angle Mapper</a:t>
            </a:r>
          </a:p>
        </p:txBody>
      </p:sp>
      <p:sp>
        <p:nvSpPr>
          <p:cNvPr id="22" name="Rectangle 21"/>
          <p:cNvSpPr/>
          <p:nvPr/>
        </p:nvSpPr>
        <p:spPr>
          <a:xfrm rot="21269649">
            <a:off x="4283968" y="1628800"/>
            <a:ext cx="4079631" cy="338554"/>
          </a:xfrm>
          <a:prstGeom prst="rect">
            <a:avLst/>
          </a:prstGeom>
          <a:solidFill>
            <a:srgbClr val="E86503">
              <a:alpha val="57000"/>
            </a:srgb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 dirty="0">
                <a:solidFill>
                  <a:srgbClr val="FFFFFF"/>
                </a:solidFill>
                <a:latin typeface="Georgia" charset="0"/>
                <a:cs typeface="+mn-cs"/>
              </a:rPr>
              <a:t>Complete Linear Spectral </a:t>
            </a:r>
            <a:r>
              <a:rPr lang="en-US" b="1" i="1" dirty="0" err="1">
                <a:solidFill>
                  <a:srgbClr val="FFFFFF"/>
                </a:solidFill>
                <a:latin typeface="Georgia" charset="0"/>
                <a:cs typeface="+mn-cs"/>
              </a:rPr>
              <a:t>Unmixing</a:t>
            </a:r>
            <a:endParaRPr lang="en-US" b="1" i="1" dirty="0">
              <a:solidFill>
                <a:srgbClr val="FFFFFF"/>
              </a:solidFill>
              <a:latin typeface="Georgia" charset="0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 rot="984354">
            <a:off x="19957" y="1755558"/>
            <a:ext cx="3021484" cy="584776"/>
          </a:xfrm>
          <a:prstGeom prst="rect">
            <a:avLst/>
          </a:prstGeom>
          <a:solidFill>
            <a:srgbClr val="CBC006">
              <a:alpha val="57000"/>
            </a:srgb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en-US" b="1" i="1" dirty="0">
                <a:solidFill>
                  <a:srgbClr val="FFFFFF"/>
                </a:solidFill>
                <a:latin typeface="Georgia" charset="0"/>
                <a:cs typeface="+mn-cs"/>
              </a:rPr>
              <a:t>Minimum Noise Fraction Transformation</a:t>
            </a:r>
          </a:p>
        </p:txBody>
      </p:sp>
      <p:sp>
        <p:nvSpPr>
          <p:cNvPr id="24" name="Rectangle 23"/>
          <p:cNvSpPr/>
          <p:nvPr/>
        </p:nvSpPr>
        <p:spPr>
          <a:xfrm rot="20763495">
            <a:off x="1885107" y="2502240"/>
            <a:ext cx="4303125" cy="338554"/>
          </a:xfrm>
          <a:prstGeom prst="rect">
            <a:avLst/>
          </a:prstGeom>
          <a:solidFill>
            <a:srgbClr val="49E8E5">
              <a:alpha val="57000"/>
            </a:srgb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 dirty="0">
                <a:solidFill>
                  <a:srgbClr val="FFFFFF"/>
                </a:solidFill>
                <a:latin typeface="Georgia" charset="0"/>
                <a:cs typeface="+mn-cs"/>
              </a:rPr>
              <a:t>Principal Component Transformation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7" name="Group 8"/>
          <p:cNvGrpSpPr>
            <a:grpSpLocks/>
          </p:cNvGrpSpPr>
          <p:nvPr/>
        </p:nvGrpSpPr>
        <p:grpSpPr bwMode="auto">
          <a:xfrm>
            <a:off x="457200" y="3886200"/>
            <a:ext cx="8229600" cy="609600"/>
            <a:chOff x="1440" y="2016"/>
            <a:chExt cx="2880" cy="384"/>
          </a:xfrm>
        </p:grpSpPr>
        <p:sp>
          <p:nvSpPr>
            <p:cNvPr id="274441" name="AutoShape 9" descr="Dashed horizontal"/>
            <p:cNvSpPr>
              <a:spLocks noChangeArrowheads="1"/>
            </p:cNvSpPr>
            <p:nvPr/>
          </p:nvSpPr>
          <p:spPr bwMode="auto">
            <a:xfrm rot="16200000" flipV="1">
              <a:off x="1512" y="1944"/>
              <a:ext cx="384" cy="528"/>
            </a:xfrm>
            <a:prstGeom prst="flowChartDocument">
              <a:avLst/>
            </a:prstGeom>
            <a:pattFill prst="dashHorz">
              <a:fgClr>
                <a:schemeClr val="accent2">
                  <a:alpha val="58000"/>
                </a:schemeClr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4442" name="Rectangle 10" descr="Dashed horizontal"/>
            <p:cNvSpPr>
              <a:spLocks noChangeArrowheads="1"/>
            </p:cNvSpPr>
            <p:nvPr/>
          </p:nvSpPr>
          <p:spPr bwMode="auto">
            <a:xfrm>
              <a:off x="1944" y="2016"/>
              <a:ext cx="1872" cy="384"/>
            </a:xfrm>
            <a:prstGeom prst="rect">
              <a:avLst/>
            </a:prstGeom>
            <a:pattFill prst="dashHorz">
              <a:fgClr>
                <a:schemeClr val="accent2">
                  <a:alpha val="58000"/>
                </a:schemeClr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4443" name="AutoShape 11" descr="Dashed horizontal"/>
            <p:cNvSpPr>
              <a:spLocks noChangeArrowheads="1"/>
            </p:cNvSpPr>
            <p:nvPr/>
          </p:nvSpPr>
          <p:spPr bwMode="auto">
            <a:xfrm rot="16200000" flipH="1">
              <a:off x="3864" y="1944"/>
              <a:ext cx="384" cy="528"/>
            </a:xfrm>
            <a:prstGeom prst="flowChartDocument">
              <a:avLst/>
            </a:prstGeom>
            <a:pattFill prst="dashHorz">
              <a:fgClr>
                <a:schemeClr val="accent2">
                  <a:alpha val="58000"/>
                </a:schemeClr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74438" name="Rectangle 6"/>
          <p:cNvSpPr>
            <a:spLocks noChangeArrowheads="1"/>
          </p:cNvSpPr>
          <p:nvPr/>
        </p:nvSpPr>
        <p:spPr bwMode="auto">
          <a:xfrm>
            <a:off x="419100" y="3352800"/>
            <a:ext cx="8305800" cy="533400"/>
          </a:xfrm>
          <a:prstGeom prst="rect">
            <a:avLst/>
          </a:prstGeom>
          <a:solidFill>
            <a:srgbClr val="AAD4FC">
              <a:alpha val="63000"/>
            </a:srgb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4439" name="Rectangle 7"/>
          <p:cNvSpPr>
            <a:spLocks noChangeArrowheads="1"/>
          </p:cNvSpPr>
          <p:nvPr/>
        </p:nvSpPr>
        <p:spPr bwMode="auto">
          <a:xfrm>
            <a:off x="319088" y="4495800"/>
            <a:ext cx="8505825" cy="1447800"/>
          </a:xfrm>
          <a:prstGeom prst="rect">
            <a:avLst/>
          </a:prstGeom>
          <a:solidFill>
            <a:srgbClr val="AAD4FC">
              <a:alpha val="63000"/>
            </a:srgb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9460" name="Group 66"/>
          <p:cNvGrpSpPr>
            <a:grpSpLocks/>
          </p:cNvGrpSpPr>
          <p:nvPr/>
        </p:nvGrpSpPr>
        <p:grpSpPr bwMode="auto">
          <a:xfrm>
            <a:off x="6705600" y="2971800"/>
            <a:ext cx="3135313" cy="2082800"/>
            <a:chOff x="1344" y="1872"/>
            <a:chExt cx="1975" cy="1312"/>
          </a:xfrm>
        </p:grpSpPr>
        <p:sp>
          <p:nvSpPr>
            <p:cNvPr id="274460" name="AutoShape 28"/>
            <p:cNvSpPr>
              <a:spLocks noChangeArrowheads="1"/>
            </p:cNvSpPr>
            <p:nvPr/>
          </p:nvSpPr>
          <p:spPr bwMode="auto">
            <a:xfrm>
              <a:off x="1961" y="1872"/>
              <a:ext cx="432" cy="720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BABABA">
                    <a:gamma/>
                    <a:tint val="27843"/>
                    <a:invGamma/>
                  </a:srgbClr>
                </a:gs>
                <a:gs pos="50000">
                  <a:srgbClr val="BABABA">
                    <a:alpha val="58000"/>
                  </a:srgbClr>
                </a:gs>
                <a:gs pos="100000">
                  <a:srgbClr val="BABABA">
                    <a:gamma/>
                    <a:tint val="27843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4461" name="Rectangle 29"/>
            <p:cNvSpPr>
              <a:spLocks noChangeArrowheads="1"/>
            </p:cNvSpPr>
            <p:nvPr/>
          </p:nvSpPr>
          <p:spPr bwMode="auto">
            <a:xfrm rot="-2876456">
              <a:off x="1972" y="1836"/>
              <a:ext cx="720" cy="1975"/>
            </a:xfrm>
            <a:prstGeom prst="rect">
              <a:avLst/>
            </a:prstGeom>
            <a:solidFill>
              <a:srgbClr val="D6D8FF">
                <a:alpha val="49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4453" name="Oval 21" descr="Newsprint"/>
            <p:cNvSpPr>
              <a:spLocks noChangeArrowheads="1"/>
            </p:cNvSpPr>
            <p:nvPr/>
          </p:nvSpPr>
          <p:spPr bwMode="auto">
            <a:xfrm>
              <a:off x="2057" y="2520"/>
              <a:ext cx="240" cy="240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9461" name="Group 67"/>
          <p:cNvGrpSpPr>
            <a:grpSpLocks/>
          </p:cNvGrpSpPr>
          <p:nvPr/>
        </p:nvGrpSpPr>
        <p:grpSpPr bwMode="auto">
          <a:xfrm>
            <a:off x="838200" y="2971800"/>
            <a:ext cx="1143000" cy="3276600"/>
            <a:chOff x="672" y="1872"/>
            <a:chExt cx="720" cy="2064"/>
          </a:xfrm>
        </p:grpSpPr>
        <p:grpSp>
          <p:nvGrpSpPr>
            <p:cNvPr id="19491" name="Group 52"/>
            <p:cNvGrpSpPr>
              <a:grpSpLocks/>
            </p:cNvGrpSpPr>
            <p:nvPr/>
          </p:nvGrpSpPr>
          <p:grpSpPr bwMode="auto">
            <a:xfrm>
              <a:off x="672" y="1872"/>
              <a:ext cx="720" cy="2064"/>
              <a:chOff x="672" y="1872"/>
              <a:chExt cx="720" cy="2064"/>
            </a:xfrm>
          </p:grpSpPr>
          <p:sp>
            <p:nvSpPr>
              <p:cNvPr id="274457" name="AutoShape 25"/>
              <p:cNvSpPr>
                <a:spLocks noChangeArrowheads="1"/>
              </p:cNvSpPr>
              <p:nvPr/>
            </p:nvSpPr>
            <p:spPr bwMode="auto">
              <a:xfrm>
                <a:off x="816" y="1872"/>
                <a:ext cx="432" cy="720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7E0933">
                  <a:alpha val="31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4456" name="Rectangle 24"/>
              <p:cNvSpPr>
                <a:spLocks noChangeArrowheads="1"/>
              </p:cNvSpPr>
              <p:nvPr/>
            </p:nvSpPr>
            <p:spPr bwMode="auto">
              <a:xfrm>
                <a:off x="672" y="1968"/>
                <a:ext cx="720" cy="1968"/>
              </a:xfrm>
              <a:prstGeom prst="rect">
                <a:avLst/>
              </a:prstGeom>
              <a:solidFill>
                <a:srgbClr val="D6D8FF">
                  <a:alpha val="49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74451" name="Oval 19"/>
            <p:cNvSpPr>
              <a:spLocks noChangeArrowheads="1"/>
            </p:cNvSpPr>
            <p:nvPr/>
          </p:nvSpPr>
          <p:spPr bwMode="auto">
            <a:xfrm>
              <a:off x="912" y="2520"/>
              <a:ext cx="240" cy="240"/>
            </a:xfrm>
            <a:prstGeom prst="ellipse">
              <a:avLst/>
            </a:prstGeom>
            <a:gradFill rotWithShape="0">
              <a:gsLst>
                <a:gs pos="0">
                  <a:srgbClr val="CC1018"/>
                </a:gs>
                <a:gs pos="100000">
                  <a:srgbClr val="CC1018">
                    <a:gamma/>
                    <a:shade val="2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9462" name="Group 65"/>
          <p:cNvGrpSpPr>
            <a:grpSpLocks/>
          </p:cNvGrpSpPr>
          <p:nvPr/>
        </p:nvGrpSpPr>
        <p:grpSpPr bwMode="auto">
          <a:xfrm>
            <a:off x="4795838" y="2971800"/>
            <a:ext cx="2057400" cy="3276600"/>
            <a:chOff x="2736" y="1872"/>
            <a:chExt cx="1296" cy="2064"/>
          </a:xfrm>
        </p:grpSpPr>
        <p:grpSp>
          <p:nvGrpSpPr>
            <p:cNvPr id="19485" name="Group 36"/>
            <p:cNvGrpSpPr>
              <a:grpSpLocks/>
            </p:cNvGrpSpPr>
            <p:nvPr/>
          </p:nvGrpSpPr>
          <p:grpSpPr bwMode="auto">
            <a:xfrm>
              <a:off x="2736" y="1872"/>
              <a:ext cx="1296" cy="2064"/>
              <a:chOff x="2784" y="1872"/>
              <a:chExt cx="1296" cy="2064"/>
            </a:xfrm>
          </p:grpSpPr>
          <p:grpSp>
            <p:nvGrpSpPr>
              <p:cNvPr id="19487" name="Group 34"/>
              <p:cNvGrpSpPr>
                <a:grpSpLocks/>
              </p:cNvGrpSpPr>
              <p:nvPr/>
            </p:nvGrpSpPr>
            <p:grpSpPr bwMode="auto">
              <a:xfrm>
                <a:off x="3072" y="1872"/>
                <a:ext cx="720" cy="2064"/>
                <a:chOff x="3120" y="1872"/>
                <a:chExt cx="720" cy="2064"/>
              </a:xfrm>
            </p:grpSpPr>
            <p:sp>
              <p:nvSpPr>
                <p:cNvPr id="274464" name="Rectangle 32" descr="Dark vertical"/>
                <p:cNvSpPr>
                  <a:spLocks noChangeArrowheads="1"/>
                </p:cNvSpPr>
                <p:nvPr/>
              </p:nvSpPr>
              <p:spPr bwMode="auto">
                <a:xfrm>
                  <a:off x="3120" y="1968"/>
                  <a:ext cx="720" cy="1968"/>
                </a:xfrm>
                <a:prstGeom prst="rect">
                  <a:avLst/>
                </a:prstGeom>
                <a:pattFill prst="dkVert">
                  <a:fgClr>
                    <a:srgbClr val="0FFF00">
                      <a:alpha val="47000"/>
                    </a:srgbClr>
                  </a:fgClr>
                  <a:bgClr>
                    <a:srgbClr val="FFFFFF"/>
                  </a:bgClr>
                </a:patt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74463" name="AutoShape 31" descr="Zig zag"/>
                <p:cNvSpPr>
                  <a:spLocks noChangeArrowheads="1"/>
                </p:cNvSpPr>
                <p:nvPr/>
              </p:nvSpPr>
              <p:spPr bwMode="auto">
                <a:xfrm>
                  <a:off x="3264" y="1872"/>
                  <a:ext cx="432" cy="720"/>
                </a:xfrm>
                <a:custGeom>
                  <a:avLst/>
                  <a:gdLst>
                    <a:gd name="G0" fmla="+- 5400 0 0"/>
                    <a:gd name="G1" fmla="+- 21600 0 5400"/>
                    <a:gd name="G2" fmla="*/ 5400 1 2"/>
                    <a:gd name="G3" fmla="+- 21600 0 G2"/>
                    <a:gd name="G4" fmla="+/ 5400 21600 2"/>
                    <a:gd name="G5" fmla="+/ G1 0 2"/>
                    <a:gd name="G6" fmla="*/ 21600 21600 5400"/>
                    <a:gd name="G7" fmla="*/ G6 1 2"/>
                    <a:gd name="G8" fmla="+- 21600 0 G7"/>
                    <a:gd name="G9" fmla="*/ 21600 1 2"/>
                    <a:gd name="G10" fmla="+- 5400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pattFill prst="zigZag">
                  <a:fgClr>
                    <a:srgbClr val="0FFF00">
                      <a:alpha val="58000"/>
                    </a:srgbClr>
                  </a:fgClr>
                  <a:bgClr>
                    <a:srgbClr val="860A0F"/>
                  </a:bgClr>
                </a:patt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274465" name="Rectangle 33" descr="20%"/>
              <p:cNvSpPr>
                <a:spLocks noChangeArrowheads="1"/>
              </p:cNvSpPr>
              <p:nvPr/>
            </p:nvSpPr>
            <p:spPr bwMode="auto">
              <a:xfrm>
                <a:off x="2784" y="1920"/>
                <a:ext cx="1296" cy="48"/>
              </a:xfrm>
              <a:prstGeom prst="rect">
                <a:avLst/>
              </a:prstGeom>
              <a:pattFill prst="pct20">
                <a:fgClr>
                  <a:srgbClr val="AAD4FC">
                    <a:alpha val="63000"/>
                  </a:srgbClr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74454" name="Oval 22" descr="Newsprint"/>
            <p:cNvSpPr>
              <a:spLocks noChangeArrowheads="1"/>
            </p:cNvSpPr>
            <p:nvPr/>
          </p:nvSpPr>
          <p:spPr bwMode="auto">
            <a:xfrm>
              <a:off x="3264" y="2520"/>
              <a:ext cx="240" cy="240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9463" name="Group 64"/>
          <p:cNvGrpSpPr>
            <a:grpSpLocks/>
          </p:cNvGrpSpPr>
          <p:nvPr/>
        </p:nvGrpSpPr>
        <p:grpSpPr bwMode="auto">
          <a:xfrm>
            <a:off x="2667000" y="2895600"/>
            <a:ext cx="2057400" cy="3352800"/>
            <a:chOff x="4110" y="1824"/>
            <a:chExt cx="1296" cy="2112"/>
          </a:xfrm>
        </p:grpSpPr>
        <p:sp>
          <p:nvSpPr>
            <p:cNvPr id="274472" name="AutoShape 40"/>
            <p:cNvSpPr>
              <a:spLocks noChangeArrowheads="1"/>
            </p:cNvSpPr>
            <p:nvPr/>
          </p:nvSpPr>
          <p:spPr bwMode="auto">
            <a:xfrm>
              <a:off x="4542" y="1824"/>
              <a:ext cx="432" cy="768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CC1018">
                <a:alpha val="58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4473" name="Rectangle 41" descr="Wide downward diagonal"/>
            <p:cNvSpPr>
              <a:spLocks noChangeArrowheads="1"/>
            </p:cNvSpPr>
            <p:nvPr/>
          </p:nvSpPr>
          <p:spPr bwMode="auto">
            <a:xfrm>
              <a:off x="4110" y="1920"/>
              <a:ext cx="1296" cy="48"/>
            </a:xfrm>
            <a:prstGeom prst="rect">
              <a:avLst/>
            </a:prstGeom>
            <a:pattFill prst="wdDnDiag">
              <a:fgClr>
                <a:srgbClr val="CC1018">
                  <a:alpha val="63000"/>
                </a:srgbClr>
              </a:fgClr>
              <a:bgClr>
                <a:srgbClr val="FFFFFF"/>
              </a:bgClr>
            </a:patt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4477" name="Rectangle 45"/>
            <p:cNvSpPr>
              <a:spLocks noChangeArrowheads="1"/>
            </p:cNvSpPr>
            <p:nvPr/>
          </p:nvSpPr>
          <p:spPr bwMode="auto">
            <a:xfrm>
              <a:off x="4416" y="1968"/>
              <a:ext cx="720" cy="1968"/>
            </a:xfrm>
            <a:prstGeom prst="rect">
              <a:avLst/>
            </a:prstGeom>
            <a:solidFill>
              <a:srgbClr val="0FFF00">
                <a:alpha val="47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4452" name="Oval 20"/>
            <p:cNvSpPr>
              <a:spLocks noChangeArrowheads="1"/>
            </p:cNvSpPr>
            <p:nvPr/>
          </p:nvSpPr>
          <p:spPr bwMode="auto">
            <a:xfrm>
              <a:off x="4638" y="2520"/>
              <a:ext cx="240" cy="240"/>
            </a:xfrm>
            <a:prstGeom prst="ellipse">
              <a:avLst/>
            </a:prstGeom>
            <a:gradFill rotWithShape="0">
              <a:gsLst>
                <a:gs pos="0">
                  <a:srgbClr val="0FFF00">
                    <a:gamma/>
                    <a:shade val="27843"/>
                    <a:invGamma/>
                  </a:srgbClr>
                </a:gs>
                <a:gs pos="100000">
                  <a:srgbClr val="0F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74485" name="Rectangle 53"/>
          <p:cNvSpPr>
            <a:spLocks noChangeArrowheads="1"/>
          </p:cNvSpPr>
          <p:nvPr/>
        </p:nvSpPr>
        <p:spPr bwMode="auto">
          <a:xfrm>
            <a:off x="838200" y="90488"/>
            <a:ext cx="7848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>
                <a:solidFill>
                  <a:srgbClr val="FFFF00"/>
                </a:solidFill>
                <a:latin typeface="Georgia" charset="0"/>
                <a:cs typeface="+mn-cs"/>
              </a:rPr>
              <a:t>Optical Microscopy</a:t>
            </a:r>
          </a:p>
        </p:txBody>
      </p:sp>
      <p:grpSp>
        <p:nvGrpSpPr>
          <p:cNvPr id="19465" name="Group 60"/>
          <p:cNvGrpSpPr>
            <a:grpSpLocks/>
          </p:cNvGrpSpPr>
          <p:nvPr/>
        </p:nvGrpSpPr>
        <p:grpSpPr bwMode="auto">
          <a:xfrm>
            <a:off x="381000" y="685800"/>
            <a:ext cx="2039938" cy="1920875"/>
            <a:chOff x="240" y="432"/>
            <a:chExt cx="1285" cy="1210"/>
          </a:xfrm>
        </p:grpSpPr>
        <p:pic>
          <p:nvPicPr>
            <p:cNvPr id="274482" name="Picture 5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672"/>
              <a:ext cx="1285" cy="9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74486" name="Rectangle 54"/>
            <p:cNvSpPr>
              <a:spLocks noChangeArrowheads="1"/>
            </p:cNvSpPr>
            <p:nvPr/>
          </p:nvSpPr>
          <p:spPr bwMode="auto">
            <a:xfrm>
              <a:off x="464" y="432"/>
              <a:ext cx="8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b="1" i="1">
                  <a:solidFill>
                    <a:schemeClr val="bg1"/>
                  </a:solidFill>
                  <a:latin typeface="Helvetica" charset="0"/>
                  <a:cs typeface="+mn-cs"/>
                </a:rPr>
                <a:t>Brightfield</a:t>
              </a:r>
            </a:p>
          </p:txBody>
        </p:sp>
      </p:grpSp>
      <p:grpSp>
        <p:nvGrpSpPr>
          <p:cNvPr id="19466" name="Group 61"/>
          <p:cNvGrpSpPr>
            <a:grpSpLocks/>
          </p:cNvGrpSpPr>
          <p:nvPr/>
        </p:nvGrpSpPr>
        <p:grpSpPr bwMode="auto">
          <a:xfrm>
            <a:off x="6996113" y="685800"/>
            <a:ext cx="2039937" cy="1920875"/>
            <a:chOff x="1568" y="432"/>
            <a:chExt cx="1285" cy="1210"/>
          </a:xfrm>
        </p:grpSpPr>
        <p:pic>
          <p:nvPicPr>
            <p:cNvPr id="274481" name="Picture 4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8" y="672"/>
              <a:ext cx="1285" cy="9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74487" name="Rectangle 55"/>
            <p:cNvSpPr>
              <a:spLocks noChangeArrowheads="1"/>
            </p:cNvSpPr>
            <p:nvPr/>
          </p:nvSpPr>
          <p:spPr bwMode="auto">
            <a:xfrm>
              <a:off x="1636" y="432"/>
              <a:ext cx="114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b="1" i="1">
                  <a:solidFill>
                    <a:schemeClr val="bg1"/>
                  </a:solidFill>
                  <a:latin typeface="Helvetica" charset="0"/>
                  <a:cs typeface="+mn-cs"/>
                </a:rPr>
                <a:t>Phase contrast</a:t>
              </a:r>
            </a:p>
          </p:txBody>
        </p:sp>
      </p:grpSp>
      <p:grpSp>
        <p:nvGrpSpPr>
          <p:cNvPr id="19467" name="Group 62"/>
          <p:cNvGrpSpPr>
            <a:grpSpLocks/>
          </p:cNvGrpSpPr>
          <p:nvPr/>
        </p:nvGrpSpPr>
        <p:grpSpPr bwMode="auto">
          <a:xfrm>
            <a:off x="4805363" y="685800"/>
            <a:ext cx="2039937" cy="1920875"/>
            <a:chOff x="2896" y="432"/>
            <a:chExt cx="1285" cy="1210"/>
          </a:xfrm>
        </p:grpSpPr>
        <p:pic>
          <p:nvPicPr>
            <p:cNvPr id="274480" name="Picture 4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6" y="672"/>
              <a:ext cx="1285" cy="9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74488" name="Rectangle 56"/>
            <p:cNvSpPr>
              <a:spLocks noChangeArrowheads="1"/>
            </p:cNvSpPr>
            <p:nvPr/>
          </p:nvSpPr>
          <p:spPr bwMode="auto">
            <a:xfrm>
              <a:off x="3356" y="432"/>
              <a:ext cx="36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b="1" i="1">
                  <a:solidFill>
                    <a:schemeClr val="bg1"/>
                  </a:solidFill>
                  <a:latin typeface="Helvetica" charset="0"/>
                  <a:cs typeface="+mn-cs"/>
                </a:rPr>
                <a:t>DIC</a:t>
              </a:r>
            </a:p>
          </p:txBody>
        </p:sp>
      </p:grpSp>
      <p:grpSp>
        <p:nvGrpSpPr>
          <p:cNvPr id="19468" name="Group 63"/>
          <p:cNvGrpSpPr>
            <a:grpSpLocks/>
          </p:cNvGrpSpPr>
          <p:nvPr/>
        </p:nvGrpSpPr>
        <p:grpSpPr bwMode="auto">
          <a:xfrm>
            <a:off x="2590800" y="685800"/>
            <a:ext cx="2039938" cy="1920875"/>
            <a:chOff x="4224" y="432"/>
            <a:chExt cx="1285" cy="1210"/>
          </a:xfrm>
        </p:grpSpPr>
        <p:pic>
          <p:nvPicPr>
            <p:cNvPr id="274479" name="Picture 4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" y="672"/>
              <a:ext cx="1285" cy="9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74491" name="Rectangle 59"/>
            <p:cNvSpPr>
              <a:spLocks noChangeArrowheads="1"/>
            </p:cNvSpPr>
            <p:nvPr/>
          </p:nvSpPr>
          <p:spPr bwMode="auto">
            <a:xfrm>
              <a:off x="4400" y="432"/>
              <a:ext cx="93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b="1" i="1">
                  <a:solidFill>
                    <a:schemeClr val="bg1"/>
                  </a:solidFill>
                  <a:latin typeface="Helvetica" charset="0"/>
                  <a:cs typeface="+mn-cs"/>
                </a:rPr>
                <a:t>Fluorescent</a:t>
              </a:r>
            </a:p>
          </p:txBody>
        </p:sp>
      </p:grpSp>
      <p:sp>
        <p:nvSpPr>
          <p:cNvPr id="274500" name="Rectangle 68"/>
          <p:cNvSpPr>
            <a:spLocks noChangeArrowheads="1"/>
          </p:cNvSpPr>
          <p:nvPr/>
        </p:nvSpPr>
        <p:spPr bwMode="auto">
          <a:xfrm>
            <a:off x="701675" y="6324600"/>
            <a:ext cx="1397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i="1">
                <a:solidFill>
                  <a:srgbClr val="FFFF00"/>
                </a:solidFill>
                <a:latin typeface="Geneva" charset="0"/>
                <a:cs typeface="+mn-cs"/>
              </a:rPr>
              <a:t>Absorption</a:t>
            </a:r>
          </a:p>
        </p:txBody>
      </p:sp>
      <p:sp>
        <p:nvSpPr>
          <p:cNvPr id="274501" name="Rectangle 69"/>
          <p:cNvSpPr>
            <a:spLocks noChangeArrowheads="1"/>
          </p:cNvSpPr>
          <p:nvPr/>
        </p:nvSpPr>
        <p:spPr bwMode="auto">
          <a:xfrm>
            <a:off x="2876550" y="6324600"/>
            <a:ext cx="161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i="1">
                <a:solidFill>
                  <a:srgbClr val="FFFF00"/>
                </a:solidFill>
                <a:latin typeface="Geneva" charset="0"/>
                <a:cs typeface="+mn-cs"/>
              </a:rPr>
              <a:t>Fluorescence</a:t>
            </a:r>
          </a:p>
        </p:txBody>
      </p:sp>
      <p:sp>
        <p:nvSpPr>
          <p:cNvPr id="274502" name="Rectangle 70"/>
          <p:cNvSpPr>
            <a:spLocks noChangeArrowheads="1"/>
          </p:cNvSpPr>
          <p:nvPr/>
        </p:nvSpPr>
        <p:spPr bwMode="auto">
          <a:xfrm>
            <a:off x="5095875" y="6324600"/>
            <a:ext cx="14573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i="1">
                <a:solidFill>
                  <a:srgbClr val="FFFF00"/>
                </a:solidFill>
                <a:latin typeface="Geneva" charset="0"/>
                <a:cs typeface="+mn-cs"/>
              </a:rPr>
              <a:t>Polarization</a:t>
            </a:r>
          </a:p>
        </p:txBody>
      </p:sp>
      <p:sp>
        <p:nvSpPr>
          <p:cNvPr id="274503" name="Rectangle 71"/>
          <p:cNvSpPr>
            <a:spLocks noChangeArrowheads="1"/>
          </p:cNvSpPr>
          <p:nvPr/>
        </p:nvSpPr>
        <p:spPr bwMode="auto">
          <a:xfrm>
            <a:off x="7361238" y="6096000"/>
            <a:ext cx="139541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i="1">
                <a:solidFill>
                  <a:srgbClr val="FFFF00"/>
                </a:solidFill>
                <a:latin typeface="Geneva" charset="0"/>
                <a:cs typeface="+mn-cs"/>
              </a:rPr>
              <a:t>Refraction</a:t>
            </a:r>
          </a:p>
          <a:p>
            <a:pPr>
              <a:defRPr/>
            </a:pPr>
            <a:r>
              <a:rPr lang="en-US" sz="1800" i="1">
                <a:solidFill>
                  <a:srgbClr val="FFFF00"/>
                </a:solidFill>
                <a:latin typeface="Geneva" charset="0"/>
                <a:cs typeface="+mn-cs"/>
              </a:rPr>
              <a:t>Phase shift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1" descr="Histoscan_Hyperspectr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413" y="738188"/>
            <a:ext cx="5845175" cy="611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77"/>
          <p:cNvSpPr>
            <a:spLocks noChangeArrowheads="1"/>
          </p:cNvSpPr>
          <p:nvPr/>
        </p:nvSpPr>
        <p:spPr bwMode="auto">
          <a:xfrm>
            <a:off x="3265488" y="76200"/>
            <a:ext cx="2998787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i="1" dirty="0" err="1">
                <a:solidFill>
                  <a:srgbClr val="FFFF00"/>
                </a:solidFill>
                <a:latin typeface="Georgia" charset="0"/>
                <a:cs typeface="+mn-cs"/>
              </a:rPr>
              <a:t>Hyperspectral</a:t>
            </a:r>
            <a:endParaRPr lang="en-US" sz="2800" b="1" i="1" dirty="0">
              <a:solidFill>
                <a:srgbClr val="FFFF00"/>
              </a:solidFill>
              <a:latin typeface="Georgia" charset="0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2" descr="Microscope_Mucicarmin_Sca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888" y="990600"/>
            <a:ext cx="5102225" cy="381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0339" name="Rectangle 3"/>
          <p:cNvSpPr>
            <a:spLocks noChangeArrowheads="1"/>
          </p:cNvSpPr>
          <p:nvPr/>
        </p:nvSpPr>
        <p:spPr bwMode="auto">
          <a:xfrm>
            <a:off x="3810000" y="3124200"/>
            <a:ext cx="925513" cy="625475"/>
          </a:xfrm>
          <a:prstGeom prst="rect">
            <a:avLst/>
          </a:prstGeom>
          <a:noFill/>
          <a:ln w="28575">
            <a:solidFill>
              <a:srgbClr val="FFFFFF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27034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990600"/>
            <a:ext cx="5046663" cy="380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270346" name="Group 10"/>
          <p:cNvGrpSpPr>
            <a:grpSpLocks/>
          </p:cNvGrpSpPr>
          <p:nvPr/>
        </p:nvGrpSpPr>
        <p:grpSpPr bwMode="auto">
          <a:xfrm>
            <a:off x="533400" y="0"/>
            <a:ext cx="7848600" cy="6172200"/>
            <a:chOff x="336" y="0"/>
            <a:chExt cx="4944" cy="3888"/>
          </a:xfrm>
        </p:grpSpPr>
        <p:pic>
          <p:nvPicPr>
            <p:cNvPr id="74757" name="Picture 8" descr="Microscope_Mucicarmin_Thickness cop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" y="3166"/>
              <a:ext cx="3217" cy="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0345" name="Rectangle 9"/>
            <p:cNvSpPr>
              <a:spLocks noChangeArrowheads="1"/>
            </p:cNvSpPr>
            <p:nvPr/>
          </p:nvSpPr>
          <p:spPr bwMode="auto">
            <a:xfrm>
              <a:off x="336" y="0"/>
              <a:ext cx="494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800" b="1" i="1">
                  <a:solidFill>
                    <a:srgbClr val="FFFF00"/>
                  </a:solidFill>
                  <a:latin typeface="Georgia" charset="0"/>
                  <a:cs typeface="+mn-cs"/>
                </a:rPr>
                <a:t>Specimen Thickness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033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ChangeArrowheads="1"/>
          </p:cNvSpPr>
          <p:nvPr/>
        </p:nvSpPr>
        <p:spPr bwMode="auto">
          <a:xfrm>
            <a:off x="2038350" y="228600"/>
            <a:ext cx="50673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>
                <a:solidFill>
                  <a:srgbClr val="FFFF00"/>
                </a:solidFill>
                <a:cs typeface="+mn-cs"/>
              </a:rPr>
              <a:t>P</a:t>
            </a:r>
            <a:r>
              <a:rPr lang="en-US" sz="2800" b="1">
                <a:solidFill>
                  <a:srgbClr val="FFFF00"/>
                </a:solidFill>
                <a:latin typeface="Georgia" charset="0"/>
                <a:cs typeface="+mn-cs"/>
              </a:rPr>
              <a:t>oint Spread Function</a:t>
            </a:r>
            <a:endParaRPr lang="en-US" sz="2400">
              <a:latin typeface="Times-Roman" charset="0"/>
              <a:cs typeface="+mn-cs"/>
            </a:endParaRPr>
          </a:p>
        </p:txBody>
      </p:sp>
      <p:grpSp>
        <p:nvGrpSpPr>
          <p:cNvPr id="76802" name="Group 308"/>
          <p:cNvGrpSpPr>
            <a:grpSpLocks/>
          </p:cNvGrpSpPr>
          <p:nvPr/>
        </p:nvGrpSpPr>
        <p:grpSpPr bwMode="auto">
          <a:xfrm>
            <a:off x="1524000" y="3962400"/>
            <a:ext cx="762000" cy="1371600"/>
            <a:chOff x="4246" y="768"/>
            <a:chExt cx="1008" cy="1872"/>
          </a:xfrm>
        </p:grpSpPr>
        <p:sp>
          <p:nvSpPr>
            <p:cNvPr id="279861" name="Rectangle 309"/>
            <p:cNvSpPr>
              <a:spLocks noChangeArrowheads="1"/>
            </p:cNvSpPr>
            <p:nvPr/>
          </p:nvSpPr>
          <p:spPr bwMode="auto">
            <a:xfrm>
              <a:off x="4246" y="768"/>
              <a:ext cx="1008" cy="1521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50000">
                  <a:srgbClr val="000000">
                    <a:gamma/>
                    <a:tint val="10196"/>
                    <a:invGamma/>
                  </a:srgbClr>
                </a:gs>
                <a:gs pos="100000">
                  <a:srgbClr val="0000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9862" name="AutoShape 310"/>
            <p:cNvSpPr>
              <a:spLocks noChangeArrowheads="1"/>
            </p:cNvSpPr>
            <p:nvPr/>
          </p:nvSpPr>
          <p:spPr bwMode="auto">
            <a:xfrm>
              <a:off x="4246" y="2289"/>
              <a:ext cx="1008" cy="303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000"/>
                </a:gs>
                <a:gs pos="50000">
                  <a:srgbClr val="000000">
                    <a:gamma/>
                    <a:tint val="10196"/>
                    <a:invGamma/>
                  </a:srgbClr>
                </a:gs>
                <a:gs pos="100000">
                  <a:srgbClr val="0000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9863" name="Rectangle 311"/>
            <p:cNvSpPr>
              <a:spLocks noChangeArrowheads="1"/>
            </p:cNvSpPr>
            <p:nvPr/>
          </p:nvSpPr>
          <p:spPr bwMode="auto">
            <a:xfrm>
              <a:off x="4294" y="816"/>
              <a:ext cx="911" cy="1441"/>
            </a:xfrm>
            <a:prstGeom prst="rect">
              <a:avLst/>
            </a:prstGeom>
            <a:gradFill rotWithShape="0">
              <a:gsLst>
                <a:gs pos="0">
                  <a:srgbClr val="B47C49">
                    <a:gamma/>
                    <a:shade val="36863"/>
                    <a:invGamma/>
                  </a:srgbClr>
                </a:gs>
                <a:gs pos="100000">
                  <a:srgbClr val="B47C49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9864" name="AutoShape 312"/>
            <p:cNvSpPr>
              <a:spLocks noChangeArrowheads="1"/>
            </p:cNvSpPr>
            <p:nvPr/>
          </p:nvSpPr>
          <p:spPr bwMode="auto">
            <a:xfrm>
              <a:off x="4294" y="2257"/>
              <a:ext cx="911" cy="288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B47C49">
                    <a:gamma/>
                    <a:shade val="36863"/>
                    <a:invGamma/>
                  </a:srgbClr>
                </a:gs>
                <a:gs pos="100000">
                  <a:srgbClr val="B47C49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76969" name="Group 313"/>
            <p:cNvGrpSpPr>
              <a:grpSpLocks/>
            </p:cNvGrpSpPr>
            <p:nvPr/>
          </p:nvGrpSpPr>
          <p:grpSpPr bwMode="auto">
            <a:xfrm>
              <a:off x="4294" y="960"/>
              <a:ext cx="912" cy="384"/>
              <a:chOff x="768" y="1584"/>
              <a:chExt cx="912" cy="384"/>
            </a:xfrm>
          </p:grpSpPr>
          <p:sp>
            <p:nvSpPr>
              <p:cNvPr id="279866" name="Oval 314"/>
              <p:cNvSpPr>
                <a:spLocks noChangeArrowheads="1"/>
              </p:cNvSpPr>
              <p:nvPr/>
            </p:nvSpPr>
            <p:spPr bwMode="auto">
              <a:xfrm>
                <a:off x="798" y="1680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100000">
                    <a:srgbClr val="5E9EFF">
                      <a:gamma/>
                      <a:shade val="18431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9867" name="Oval 315"/>
              <p:cNvSpPr>
                <a:spLocks noChangeArrowheads="1"/>
              </p:cNvSpPr>
              <p:nvPr/>
            </p:nvSpPr>
            <p:spPr bwMode="auto">
              <a:xfrm>
                <a:off x="768" y="1637"/>
                <a:ext cx="911" cy="236"/>
              </a:xfrm>
              <a:prstGeom prst="ellipse">
                <a:avLst/>
              </a:prstGeom>
              <a:gradFill rotWithShape="0">
                <a:gsLst>
                  <a:gs pos="0">
                    <a:srgbClr val="1558FF"/>
                  </a:gs>
                  <a:gs pos="100000">
                    <a:srgbClr val="1558FF">
                      <a:gamma/>
                      <a:shade val="4705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9868" name="Oval 316"/>
              <p:cNvSpPr>
                <a:spLocks noChangeArrowheads="1"/>
              </p:cNvSpPr>
              <p:nvPr/>
            </p:nvSpPr>
            <p:spPr bwMode="auto">
              <a:xfrm>
                <a:off x="768" y="1680"/>
                <a:ext cx="911" cy="240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20000">
                    <a:srgbClr val="85C2FF"/>
                  </a:gs>
                  <a:gs pos="35000">
                    <a:srgbClr val="C4D6EB"/>
                  </a:gs>
                  <a:gs pos="50000">
                    <a:srgbClr val="FFEBFA"/>
                  </a:gs>
                  <a:gs pos="65000">
                    <a:srgbClr val="C4D6EB"/>
                  </a:gs>
                  <a:gs pos="80001">
                    <a:srgbClr val="85C2FF"/>
                  </a:gs>
                  <a:gs pos="100000">
                    <a:srgbClr val="5E9E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9869" name="Oval 317"/>
              <p:cNvSpPr>
                <a:spLocks noChangeArrowheads="1"/>
              </p:cNvSpPr>
              <p:nvPr/>
            </p:nvSpPr>
            <p:spPr bwMode="auto">
              <a:xfrm>
                <a:off x="798" y="1680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B8D5FF"/>
                  </a:gs>
                  <a:gs pos="100000">
                    <a:srgbClr val="5E9E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9870" name="Oval 318"/>
              <p:cNvSpPr>
                <a:spLocks noChangeArrowheads="1"/>
              </p:cNvSpPr>
              <p:nvPr/>
            </p:nvSpPr>
            <p:spPr bwMode="auto">
              <a:xfrm flipV="1">
                <a:off x="798" y="1585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100000">
                    <a:srgbClr val="5E9EFF">
                      <a:gamma/>
                      <a:shade val="18431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9871" name="Oval 319"/>
              <p:cNvSpPr>
                <a:spLocks noChangeArrowheads="1"/>
              </p:cNvSpPr>
              <p:nvPr/>
            </p:nvSpPr>
            <p:spPr bwMode="auto">
              <a:xfrm flipV="1">
                <a:off x="768" y="1680"/>
                <a:ext cx="911" cy="240"/>
              </a:xfrm>
              <a:prstGeom prst="ellipse">
                <a:avLst/>
              </a:prstGeom>
              <a:gradFill rotWithShape="0">
                <a:gsLst>
                  <a:gs pos="0">
                    <a:srgbClr val="1558FF"/>
                  </a:gs>
                  <a:gs pos="100000">
                    <a:srgbClr val="1558FF">
                      <a:gamma/>
                      <a:shade val="4705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9872" name="Oval 320"/>
              <p:cNvSpPr>
                <a:spLocks noChangeArrowheads="1"/>
              </p:cNvSpPr>
              <p:nvPr/>
            </p:nvSpPr>
            <p:spPr bwMode="auto">
              <a:xfrm flipV="1">
                <a:off x="768" y="1637"/>
                <a:ext cx="911" cy="236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20000">
                    <a:srgbClr val="85C2FF"/>
                  </a:gs>
                  <a:gs pos="35000">
                    <a:srgbClr val="C4D6EB"/>
                  </a:gs>
                  <a:gs pos="50000">
                    <a:srgbClr val="FFEBFA"/>
                  </a:gs>
                  <a:gs pos="65000">
                    <a:srgbClr val="C4D6EB"/>
                  </a:gs>
                  <a:gs pos="80001">
                    <a:srgbClr val="85C2FF"/>
                  </a:gs>
                  <a:gs pos="100000">
                    <a:srgbClr val="5E9E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9873" name="Oval 321"/>
              <p:cNvSpPr>
                <a:spLocks noChangeArrowheads="1"/>
              </p:cNvSpPr>
              <p:nvPr/>
            </p:nvSpPr>
            <p:spPr bwMode="auto">
              <a:xfrm flipV="1">
                <a:off x="798" y="1585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B8D5FF"/>
                  </a:gs>
                  <a:gs pos="100000">
                    <a:srgbClr val="5E9E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79874" name="Oval 322"/>
            <p:cNvSpPr>
              <a:spLocks noChangeArrowheads="1"/>
            </p:cNvSpPr>
            <p:nvPr/>
          </p:nvSpPr>
          <p:spPr bwMode="auto">
            <a:xfrm>
              <a:off x="4269" y="1056"/>
              <a:ext cx="962" cy="193"/>
            </a:xfrm>
            <a:prstGeom prst="ellipse">
              <a:avLst/>
            </a:prstGeom>
            <a:gradFill rotWithShape="0">
              <a:gsLst>
                <a:gs pos="0">
                  <a:srgbClr val="0000FF"/>
                </a:gs>
                <a:gs pos="50000">
                  <a:srgbClr val="0000FF">
                    <a:gamma/>
                    <a:tint val="36863"/>
                    <a:invGamma/>
                  </a:srgbClr>
                </a:gs>
                <a:gs pos="100000">
                  <a:srgbClr val="0000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pic>
          <p:nvPicPr>
            <p:cNvPr id="279875" name="Picture 32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4" y="768"/>
              <a:ext cx="911" cy="5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79876" name="Oval 324"/>
            <p:cNvSpPr>
              <a:spLocks noChangeArrowheads="1"/>
            </p:cNvSpPr>
            <p:nvPr/>
          </p:nvSpPr>
          <p:spPr bwMode="auto">
            <a:xfrm>
              <a:off x="4605" y="2460"/>
              <a:ext cx="290" cy="149"/>
            </a:xfrm>
            <a:prstGeom prst="ellipse">
              <a:avLst/>
            </a:prstGeom>
            <a:gradFill rotWithShape="0">
              <a:gsLst>
                <a:gs pos="0">
                  <a:srgbClr val="1558FF"/>
                </a:gs>
                <a:gs pos="100000">
                  <a:srgbClr val="1558FF">
                    <a:gamma/>
                    <a:shade val="4705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9877" name="Oval 325"/>
            <p:cNvSpPr>
              <a:spLocks noChangeArrowheads="1"/>
            </p:cNvSpPr>
            <p:nvPr/>
          </p:nvSpPr>
          <p:spPr bwMode="auto">
            <a:xfrm>
              <a:off x="4605" y="2491"/>
              <a:ext cx="290" cy="149"/>
            </a:xfrm>
            <a:prstGeom prst="ellipse">
              <a:avLst/>
            </a:prstGeom>
            <a:gradFill rotWithShape="0">
              <a:gsLst>
                <a:gs pos="0">
                  <a:srgbClr val="5E9EFF"/>
                </a:gs>
                <a:gs pos="20000">
                  <a:srgbClr val="85C2FF"/>
                </a:gs>
                <a:gs pos="35000">
                  <a:srgbClr val="C4D6EB"/>
                </a:gs>
                <a:gs pos="50000">
                  <a:srgbClr val="FFEBFA"/>
                </a:gs>
                <a:gs pos="65000">
                  <a:srgbClr val="C4D6EB"/>
                </a:gs>
                <a:gs pos="80001">
                  <a:srgbClr val="85C2FF"/>
                </a:gs>
                <a:gs pos="100000">
                  <a:srgbClr val="5E9E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9878" name="Oval 326"/>
            <p:cNvSpPr>
              <a:spLocks noChangeArrowheads="1"/>
            </p:cNvSpPr>
            <p:nvPr/>
          </p:nvSpPr>
          <p:spPr bwMode="auto">
            <a:xfrm flipV="1">
              <a:off x="4616" y="2430"/>
              <a:ext cx="269" cy="180"/>
            </a:xfrm>
            <a:prstGeom prst="ellipse">
              <a:avLst/>
            </a:prstGeom>
            <a:gradFill rotWithShape="0">
              <a:gsLst>
                <a:gs pos="0">
                  <a:srgbClr val="5E9EFF"/>
                </a:gs>
                <a:gs pos="100000">
                  <a:srgbClr val="5E9EFF">
                    <a:gamma/>
                    <a:shade val="18431"/>
                    <a:invGamma/>
                  </a:srgbClr>
                </a:gs>
              </a:gsLst>
              <a:path path="rect">
                <a:fillToRect l="100000" t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9879" name="Oval 327"/>
            <p:cNvSpPr>
              <a:spLocks noChangeArrowheads="1"/>
            </p:cNvSpPr>
            <p:nvPr/>
          </p:nvSpPr>
          <p:spPr bwMode="auto">
            <a:xfrm flipV="1">
              <a:off x="4605" y="2491"/>
              <a:ext cx="290" cy="149"/>
            </a:xfrm>
            <a:prstGeom prst="ellipse">
              <a:avLst/>
            </a:prstGeom>
            <a:gradFill rotWithShape="0">
              <a:gsLst>
                <a:gs pos="0">
                  <a:srgbClr val="1558FF"/>
                </a:gs>
                <a:gs pos="100000">
                  <a:srgbClr val="1558FF">
                    <a:gamma/>
                    <a:shade val="4705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9880" name="Oval 328"/>
            <p:cNvSpPr>
              <a:spLocks noChangeArrowheads="1"/>
            </p:cNvSpPr>
            <p:nvPr/>
          </p:nvSpPr>
          <p:spPr bwMode="auto">
            <a:xfrm flipV="1">
              <a:off x="4605" y="2460"/>
              <a:ext cx="290" cy="149"/>
            </a:xfrm>
            <a:prstGeom prst="ellipse">
              <a:avLst/>
            </a:prstGeom>
            <a:gradFill rotWithShape="0">
              <a:gsLst>
                <a:gs pos="0">
                  <a:srgbClr val="5E9EFF"/>
                </a:gs>
                <a:gs pos="20000">
                  <a:srgbClr val="85C2FF"/>
                </a:gs>
                <a:gs pos="35000">
                  <a:srgbClr val="C4D6EB"/>
                </a:gs>
                <a:gs pos="50000">
                  <a:srgbClr val="FFEBFA"/>
                </a:gs>
                <a:gs pos="65000">
                  <a:srgbClr val="C4D6EB"/>
                </a:gs>
                <a:gs pos="80001">
                  <a:srgbClr val="85C2FF"/>
                </a:gs>
                <a:gs pos="100000">
                  <a:srgbClr val="5E9E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9881" name="Oval 329"/>
            <p:cNvSpPr>
              <a:spLocks noChangeArrowheads="1"/>
            </p:cNvSpPr>
            <p:nvPr/>
          </p:nvSpPr>
          <p:spPr bwMode="auto">
            <a:xfrm flipV="1">
              <a:off x="4616" y="2430"/>
              <a:ext cx="269" cy="180"/>
            </a:xfrm>
            <a:prstGeom prst="ellipse">
              <a:avLst/>
            </a:prstGeom>
            <a:gradFill rotWithShape="0">
              <a:gsLst>
                <a:gs pos="0">
                  <a:srgbClr val="B8D5FF"/>
                </a:gs>
                <a:gs pos="100000">
                  <a:srgbClr val="5E9E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9882" name="Oval 330"/>
            <p:cNvSpPr>
              <a:spLocks noChangeArrowheads="1"/>
            </p:cNvSpPr>
            <p:nvPr/>
          </p:nvSpPr>
          <p:spPr bwMode="auto">
            <a:xfrm>
              <a:off x="4294" y="2198"/>
              <a:ext cx="911" cy="273"/>
            </a:xfrm>
            <a:prstGeom prst="ellipse">
              <a:avLst/>
            </a:prstGeom>
            <a:gradFill rotWithShape="0">
              <a:gsLst>
                <a:gs pos="0">
                  <a:srgbClr val="1558FF"/>
                </a:gs>
                <a:gs pos="100000">
                  <a:srgbClr val="1558FF">
                    <a:gamma/>
                    <a:shade val="4705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9883" name="Oval 331"/>
            <p:cNvSpPr>
              <a:spLocks noChangeArrowheads="1"/>
            </p:cNvSpPr>
            <p:nvPr/>
          </p:nvSpPr>
          <p:spPr bwMode="auto">
            <a:xfrm>
              <a:off x="4294" y="2252"/>
              <a:ext cx="911" cy="273"/>
            </a:xfrm>
            <a:prstGeom prst="ellipse">
              <a:avLst/>
            </a:prstGeom>
            <a:gradFill rotWithShape="0">
              <a:gsLst>
                <a:gs pos="0">
                  <a:srgbClr val="5E9EFF"/>
                </a:gs>
                <a:gs pos="20000">
                  <a:srgbClr val="85C2FF"/>
                </a:gs>
                <a:gs pos="35000">
                  <a:srgbClr val="C4D6EB"/>
                </a:gs>
                <a:gs pos="50000">
                  <a:srgbClr val="FFEBFA"/>
                </a:gs>
                <a:gs pos="65000">
                  <a:srgbClr val="C4D6EB"/>
                </a:gs>
                <a:gs pos="80001">
                  <a:srgbClr val="85C2FF"/>
                </a:gs>
                <a:gs pos="100000">
                  <a:srgbClr val="5E9E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9884" name="Oval 332"/>
            <p:cNvSpPr>
              <a:spLocks noChangeArrowheads="1"/>
            </p:cNvSpPr>
            <p:nvPr/>
          </p:nvSpPr>
          <p:spPr bwMode="auto">
            <a:xfrm flipV="1">
              <a:off x="4324" y="2142"/>
              <a:ext cx="853" cy="329"/>
            </a:xfrm>
            <a:prstGeom prst="ellipse">
              <a:avLst/>
            </a:prstGeom>
            <a:gradFill rotWithShape="0">
              <a:gsLst>
                <a:gs pos="0">
                  <a:srgbClr val="5E9EFF"/>
                </a:gs>
                <a:gs pos="100000">
                  <a:srgbClr val="5E9EFF">
                    <a:gamma/>
                    <a:shade val="18431"/>
                    <a:invGamma/>
                  </a:srgbClr>
                </a:gs>
              </a:gsLst>
              <a:path path="rect">
                <a:fillToRect l="100000" t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9885" name="Oval 333"/>
            <p:cNvSpPr>
              <a:spLocks noChangeArrowheads="1"/>
            </p:cNvSpPr>
            <p:nvPr/>
          </p:nvSpPr>
          <p:spPr bwMode="auto">
            <a:xfrm flipV="1">
              <a:off x="4294" y="2252"/>
              <a:ext cx="911" cy="273"/>
            </a:xfrm>
            <a:prstGeom prst="ellipse">
              <a:avLst/>
            </a:prstGeom>
            <a:gradFill rotWithShape="0">
              <a:gsLst>
                <a:gs pos="0">
                  <a:srgbClr val="1558FF"/>
                </a:gs>
                <a:gs pos="100000">
                  <a:srgbClr val="1558FF">
                    <a:gamma/>
                    <a:shade val="4705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9886" name="Oval 334"/>
            <p:cNvSpPr>
              <a:spLocks noChangeArrowheads="1"/>
            </p:cNvSpPr>
            <p:nvPr/>
          </p:nvSpPr>
          <p:spPr bwMode="auto">
            <a:xfrm flipV="1">
              <a:off x="4294" y="2198"/>
              <a:ext cx="911" cy="273"/>
            </a:xfrm>
            <a:prstGeom prst="ellipse">
              <a:avLst/>
            </a:prstGeom>
            <a:gradFill rotWithShape="0">
              <a:gsLst>
                <a:gs pos="0">
                  <a:srgbClr val="5E9EFF"/>
                </a:gs>
                <a:gs pos="20000">
                  <a:srgbClr val="85C2FF"/>
                </a:gs>
                <a:gs pos="35000">
                  <a:srgbClr val="C4D6EB"/>
                </a:gs>
                <a:gs pos="50000">
                  <a:srgbClr val="FFEBFA"/>
                </a:gs>
                <a:gs pos="65000">
                  <a:srgbClr val="C4D6EB"/>
                </a:gs>
                <a:gs pos="80001">
                  <a:srgbClr val="85C2FF"/>
                </a:gs>
                <a:gs pos="100000">
                  <a:srgbClr val="5E9E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9887" name="Oval 335"/>
            <p:cNvSpPr>
              <a:spLocks noChangeArrowheads="1"/>
            </p:cNvSpPr>
            <p:nvPr/>
          </p:nvSpPr>
          <p:spPr bwMode="auto">
            <a:xfrm flipV="1">
              <a:off x="4324" y="2142"/>
              <a:ext cx="853" cy="329"/>
            </a:xfrm>
            <a:prstGeom prst="ellipse">
              <a:avLst/>
            </a:prstGeom>
            <a:gradFill rotWithShape="0">
              <a:gsLst>
                <a:gs pos="0">
                  <a:srgbClr val="B8D5FF"/>
                </a:gs>
                <a:gs pos="100000">
                  <a:srgbClr val="5E9E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76984" name="Group 336"/>
            <p:cNvGrpSpPr>
              <a:grpSpLocks/>
            </p:cNvGrpSpPr>
            <p:nvPr/>
          </p:nvGrpSpPr>
          <p:grpSpPr bwMode="auto">
            <a:xfrm>
              <a:off x="4294" y="1728"/>
              <a:ext cx="912" cy="384"/>
              <a:chOff x="768" y="1584"/>
              <a:chExt cx="912" cy="384"/>
            </a:xfrm>
          </p:grpSpPr>
          <p:sp>
            <p:nvSpPr>
              <p:cNvPr id="279889" name="Oval 337"/>
              <p:cNvSpPr>
                <a:spLocks noChangeArrowheads="1"/>
              </p:cNvSpPr>
              <p:nvPr/>
            </p:nvSpPr>
            <p:spPr bwMode="auto">
              <a:xfrm>
                <a:off x="798" y="1679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100000">
                    <a:srgbClr val="5E9EFF">
                      <a:gamma/>
                      <a:shade val="18431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9890" name="Oval 338"/>
              <p:cNvSpPr>
                <a:spLocks noChangeArrowheads="1"/>
              </p:cNvSpPr>
              <p:nvPr/>
            </p:nvSpPr>
            <p:spPr bwMode="auto">
              <a:xfrm>
                <a:off x="768" y="1632"/>
                <a:ext cx="911" cy="240"/>
              </a:xfrm>
              <a:prstGeom prst="ellipse">
                <a:avLst/>
              </a:prstGeom>
              <a:gradFill rotWithShape="0">
                <a:gsLst>
                  <a:gs pos="0">
                    <a:srgbClr val="1558FF"/>
                  </a:gs>
                  <a:gs pos="100000">
                    <a:srgbClr val="1558FF">
                      <a:gamma/>
                      <a:shade val="4705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9891" name="Oval 339"/>
              <p:cNvSpPr>
                <a:spLocks noChangeArrowheads="1"/>
              </p:cNvSpPr>
              <p:nvPr/>
            </p:nvSpPr>
            <p:spPr bwMode="auto">
              <a:xfrm>
                <a:off x="768" y="1679"/>
                <a:ext cx="911" cy="236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20000">
                    <a:srgbClr val="85C2FF"/>
                  </a:gs>
                  <a:gs pos="35000">
                    <a:srgbClr val="C4D6EB"/>
                  </a:gs>
                  <a:gs pos="50000">
                    <a:srgbClr val="FFEBFA"/>
                  </a:gs>
                  <a:gs pos="65000">
                    <a:srgbClr val="C4D6EB"/>
                  </a:gs>
                  <a:gs pos="80001">
                    <a:srgbClr val="85C2FF"/>
                  </a:gs>
                  <a:gs pos="100000">
                    <a:srgbClr val="5E9E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9892" name="Oval 340"/>
              <p:cNvSpPr>
                <a:spLocks noChangeArrowheads="1"/>
              </p:cNvSpPr>
              <p:nvPr/>
            </p:nvSpPr>
            <p:spPr bwMode="auto">
              <a:xfrm>
                <a:off x="798" y="1679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B8D5FF"/>
                  </a:gs>
                  <a:gs pos="100000">
                    <a:srgbClr val="5E9E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9893" name="Oval 341"/>
              <p:cNvSpPr>
                <a:spLocks noChangeArrowheads="1"/>
              </p:cNvSpPr>
              <p:nvPr/>
            </p:nvSpPr>
            <p:spPr bwMode="auto">
              <a:xfrm flipV="1">
                <a:off x="798" y="1584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100000">
                    <a:srgbClr val="5E9EFF">
                      <a:gamma/>
                      <a:shade val="18431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9894" name="Oval 342"/>
              <p:cNvSpPr>
                <a:spLocks noChangeArrowheads="1"/>
              </p:cNvSpPr>
              <p:nvPr/>
            </p:nvSpPr>
            <p:spPr bwMode="auto">
              <a:xfrm flipV="1">
                <a:off x="768" y="1679"/>
                <a:ext cx="911" cy="236"/>
              </a:xfrm>
              <a:prstGeom prst="ellipse">
                <a:avLst/>
              </a:prstGeom>
              <a:gradFill rotWithShape="0">
                <a:gsLst>
                  <a:gs pos="0">
                    <a:srgbClr val="1558FF"/>
                  </a:gs>
                  <a:gs pos="100000">
                    <a:srgbClr val="1558FF">
                      <a:gamma/>
                      <a:shade val="4705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9895" name="Oval 343"/>
              <p:cNvSpPr>
                <a:spLocks noChangeArrowheads="1"/>
              </p:cNvSpPr>
              <p:nvPr/>
            </p:nvSpPr>
            <p:spPr bwMode="auto">
              <a:xfrm flipV="1">
                <a:off x="768" y="1632"/>
                <a:ext cx="911" cy="240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20000">
                    <a:srgbClr val="85C2FF"/>
                  </a:gs>
                  <a:gs pos="35000">
                    <a:srgbClr val="C4D6EB"/>
                  </a:gs>
                  <a:gs pos="50000">
                    <a:srgbClr val="FFEBFA"/>
                  </a:gs>
                  <a:gs pos="65000">
                    <a:srgbClr val="C4D6EB"/>
                  </a:gs>
                  <a:gs pos="80001">
                    <a:srgbClr val="85C2FF"/>
                  </a:gs>
                  <a:gs pos="100000">
                    <a:srgbClr val="5E9E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9896" name="Oval 344"/>
              <p:cNvSpPr>
                <a:spLocks noChangeArrowheads="1"/>
              </p:cNvSpPr>
              <p:nvPr/>
            </p:nvSpPr>
            <p:spPr bwMode="auto">
              <a:xfrm flipV="1">
                <a:off x="798" y="1584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B8D5FF"/>
                  </a:gs>
                  <a:gs pos="100000">
                    <a:srgbClr val="5E9E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79897" name="Oval 345"/>
            <p:cNvSpPr>
              <a:spLocks noChangeArrowheads="1"/>
            </p:cNvSpPr>
            <p:nvPr/>
          </p:nvSpPr>
          <p:spPr bwMode="auto">
            <a:xfrm>
              <a:off x="4269" y="1823"/>
              <a:ext cx="962" cy="193"/>
            </a:xfrm>
            <a:prstGeom prst="ellipse">
              <a:avLst/>
            </a:prstGeom>
            <a:gradFill rotWithShape="0">
              <a:gsLst>
                <a:gs pos="0">
                  <a:srgbClr val="0000FF"/>
                </a:gs>
                <a:gs pos="50000">
                  <a:srgbClr val="0000FF">
                    <a:gamma/>
                    <a:tint val="36863"/>
                    <a:invGamma/>
                  </a:srgbClr>
                </a:gs>
                <a:gs pos="100000">
                  <a:srgbClr val="0000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pic>
          <p:nvPicPr>
            <p:cNvPr id="279898" name="Picture 34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4" y="1535"/>
              <a:ext cx="911" cy="5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grpSp>
          <p:nvGrpSpPr>
            <p:cNvPr id="76987" name="Group 347"/>
            <p:cNvGrpSpPr>
              <a:grpSpLocks/>
            </p:cNvGrpSpPr>
            <p:nvPr/>
          </p:nvGrpSpPr>
          <p:grpSpPr bwMode="auto">
            <a:xfrm>
              <a:off x="4294" y="1344"/>
              <a:ext cx="912" cy="384"/>
              <a:chOff x="768" y="1584"/>
              <a:chExt cx="912" cy="384"/>
            </a:xfrm>
          </p:grpSpPr>
          <p:sp>
            <p:nvSpPr>
              <p:cNvPr id="279900" name="Oval 348"/>
              <p:cNvSpPr>
                <a:spLocks noChangeArrowheads="1"/>
              </p:cNvSpPr>
              <p:nvPr/>
            </p:nvSpPr>
            <p:spPr bwMode="auto">
              <a:xfrm>
                <a:off x="798" y="1680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100000">
                    <a:srgbClr val="5E9EFF">
                      <a:gamma/>
                      <a:shade val="18431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9901" name="Oval 349"/>
              <p:cNvSpPr>
                <a:spLocks noChangeArrowheads="1"/>
              </p:cNvSpPr>
              <p:nvPr/>
            </p:nvSpPr>
            <p:spPr bwMode="auto">
              <a:xfrm>
                <a:off x="768" y="1632"/>
                <a:ext cx="911" cy="241"/>
              </a:xfrm>
              <a:prstGeom prst="ellipse">
                <a:avLst/>
              </a:prstGeom>
              <a:gradFill rotWithShape="0">
                <a:gsLst>
                  <a:gs pos="0">
                    <a:srgbClr val="1558FF"/>
                  </a:gs>
                  <a:gs pos="100000">
                    <a:srgbClr val="1558FF">
                      <a:gamma/>
                      <a:shade val="4705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9902" name="Oval 350"/>
              <p:cNvSpPr>
                <a:spLocks noChangeArrowheads="1"/>
              </p:cNvSpPr>
              <p:nvPr/>
            </p:nvSpPr>
            <p:spPr bwMode="auto">
              <a:xfrm>
                <a:off x="768" y="1680"/>
                <a:ext cx="911" cy="241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20000">
                    <a:srgbClr val="85C2FF"/>
                  </a:gs>
                  <a:gs pos="35000">
                    <a:srgbClr val="C4D6EB"/>
                  </a:gs>
                  <a:gs pos="50000">
                    <a:srgbClr val="FFEBFA"/>
                  </a:gs>
                  <a:gs pos="65000">
                    <a:srgbClr val="C4D6EB"/>
                  </a:gs>
                  <a:gs pos="80001">
                    <a:srgbClr val="85C2FF"/>
                  </a:gs>
                  <a:gs pos="100000">
                    <a:srgbClr val="5E9E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9903" name="Oval 351"/>
              <p:cNvSpPr>
                <a:spLocks noChangeArrowheads="1"/>
              </p:cNvSpPr>
              <p:nvPr/>
            </p:nvSpPr>
            <p:spPr bwMode="auto">
              <a:xfrm>
                <a:off x="798" y="1680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B8D5FF"/>
                  </a:gs>
                  <a:gs pos="100000">
                    <a:srgbClr val="5E9E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9904" name="Oval 352"/>
              <p:cNvSpPr>
                <a:spLocks noChangeArrowheads="1"/>
              </p:cNvSpPr>
              <p:nvPr/>
            </p:nvSpPr>
            <p:spPr bwMode="auto">
              <a:xfrm flipV="1">
                <a:off x="798" y="1584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100000">
                    <a:srgbClr val="5E9EFF">
                      <a:gamma/>
                      <a:shade val="18431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9905" name="Oval 353"/>
              <p:cNvSpPr>
                <a:spLocks noChangeArrowheads="1"/>
              </p:cNvSpPr>
              <p:nvPr/>
            </p:nvSpPr>
            <p:spPr bwMode="auto">
              <a:xfrm flipV="1">
                <a:off x="768" y="1680"/>
                <a:ext cx="911" cy="241"/>
              </a:xfrm>
              <a:prstGeom prst="ellipse">
                <a:avLst/>
              </a:prstGeom>
              <a:gradFill rotWithShape="0">
                <a:gsLst>
                  <a:gs pos="0">
                    <a:srgbClr val="1558FF"/>
                  </a:gs>
                  <a:gs pos="100000">
                    <a:srgbClr val="1558FF">
                      <a:gamma/>
                      <a:shade val="4705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9906" name="Oval 354"/>
              <p:cNvSpPr>
                <a:spLocks noChangeArrowheads="1"/>
              </p:cNvSpPr>
              <p:nvPr/>
            </p:nvSpPr>
            <p:spPr bwMode="auto">
              <a:xfrm flipV="1">
                <a:off x="768" y="1632"/>
                <a:ext cx="911" cy="241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20000">
                    <a:srgbClr val="85C2FF"/>
                  </a:gs>
                  <a:gs pos="35000">
                    <a:srgbClr val="C4D6EB"/>
                  </a:gs>
                  <a:gs pos="50000">
                    <a:srgbClr val="FFEBFA"/>
                  </a:gs>
                  <a:gs pos="65000">
                    <a:srgbClr val="C4D6EB"/>
                  </a:gs>
                  <a:gs pos="80001">
                    <a:srgbClr val="85C2FF"/>
                  </a:gs>
                  <a:gs pos="100000">
                    <a:srgbClr val="5E9E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9907" name="Oval 355"/>
              <p:cNvSpPr>
                <a:spLocks noChangeArrowheads="1"/>
              </p:cNvSpPr>
              <p:nvPr/>
            </p:nvSpPr>
            <p:spPr bwMode="auto">
              <a:xfrm flipV="1">
                <a:off x="798" y="1584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B8D5FF"/>
                  </a:gs>
                  <a:gs pos="100000">
                    <a:srgbClr val="5E9E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sp>
        <p:nvSpPr>
          <p:cNvPr id="280052" name="Oval 500"/>
          <p:cNvSpPr>
            <a:spLocks noChangeArrowheads="1"/>
          </p:cNvSpPr>
          <p:nvPr/>
        </p:nvSpPr>
        <p:spPr bwMode="auto">
          <a:xfrm>
            <a:off x="1714500" y="5562600"/>
            <a:ext cx="381000" cy="381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0054" name="Line 502"/>
          <p:cNvSpPr>
            <a:spLocks noChangeShapeType="1"/>
          </p:cNvSpPr>
          <p:nvPr/>
        </p:nvSpPr>
        <p:spPr bwMode="auto">
          <a:xfrm>
            <a:off x="1219200" y="5753100"/>
            <a:ext cx="1371600" cy="0"/>
          </a:xfrm>
          <a:prstGeom prst="line">
            <a:avLst/>
          </a:prstGeom>
          <a:noFill/>
          <a:ln w="19050">
            <a:solidFill>
              <a:schemeClr val="bg1">
                <a:alpha val="25999"/>
              </a:schemeClr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76805" name="Group 505"/>
          <p:cNvGrpSpPr>
            <a:grpSpLocks/>
          </p:cNvGrpSpPr>
          <p:nvPr/>
        </p:nvGrpSpPr>
        <p:grpSpPr bwMode="auto">
          <a:xfrm>
            <a:off x="3302000" y="3530600"/>
            <a:ext cx="762000" cy="1371600"/>
            <a:chOff x="4246" y="768"/>
            <a:chExt cx="1008" cy="1872"/>
          </a:xfrm>
        </p:grpSpPr>
        <p:sp>
          <p:nvSpPr>
            <p:cNvPr id="280058" name="Rectangle 506"/>
            <p:cNvSpPr>
              <a:spLocks noChangeArrowheads="1"/>
            </p:cNvSpPr>
            <p:nvPr/>
          </p:nvSpPr>
          <p:spPr bwMode="auto">
            <a:xfrm>
              <a:off x="4246" y="768"/>
              <a:ext cx="1008" cy="1521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50000">
                  <a:srgbClr val="000000">
                    <a:gamma/>
                    <a:tint val="10196"/>
                    <a:invGamma/>
                  </a:srgbClr>
                </a:gs>
                <a:gs pos="100000">
                  <a:srgbClr val="0000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059" name="AutoShape 507"/>
            <p:cNvSpPr>
              <a:spLocks noChangeArrowheads="1"/>
            </p:cNvSpPr>
            <p:nvPr/>
          </p:nvSpPr>
          <p:spPr bwMode="auto">
            <a:xfrm>
              <a:off x="4246" y="2289"/>
              <a:ext cx="1008" cy="303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000"/>
                </a:gs>
                <a:gs pos="50000">
                  <a:srgbClr val="000000">
                    <a:gamma/>
                    <a:tint val="10196"/>
                    <a:invGamma/>
                  </a:srgbClr>
                </a:gs>
                <a:gs pos="100000">
                  <a:srgbClr val="0000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060" name="Rectangle 508"/>
            <p:cNvSpPr>
              <a:spLocks noChangeArrowheads="1"/>
            </p:cNvSpPr>
            <p:nvPr/>
          </p:nvSpPr>
          <p:spPr bwMode="auto">
            <a:xfrm>
              <a:off x="4294" y="816"/>
              <a:ext cx="911" cy="1441"/>
            </a:xfrm>
            <a:prstGeom prst="rect">
              <a:avLst/>
            </a:prstGeom>
            <a:gradFill rotWithShape="0">
              <a:gsLst>
                <a:gs pos="0">
                  <a:srgbClr val="B47C49">
                    <a:gamma/>
                    <a:shade val="36863"/>
                    <a:invGamma/>
                  </a:srgbClr>
                </a:gs>
                <a:gs pos="100000">
                  <a:srgbClr val="B47C49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061" name="AutoShape 509"/>
            <p:cNvSpPr>
              <a:spLocks noChangeArrowheads="1"/>
            </p:cNvSpPr>
            <p:nvPr/>
          </p:nvSpPr>
          <p:spPr bwMode="auto">
            <a:xfrm>
              <a:off x="4294" y="2257"/>
              <a:ext cx="911" cy="288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B47C49">
                    <a:gamma/>
                    <a:shade val="36863"/>
                    <a:invGamma/>
                  </a:srgbClr>
                </a:gs>
                <a:gs pos="100000">
                  <a:srgbClr val="B47C49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76922" name="Group 510"/>
            <p:cNvGrpSpPr>
              <a:grpSpLocks/>
            </p:cNvGrpSpPr>
            <p:nvPr/>
          </p:nvGrpSpPr>
          <p:grpSpPr bwMode="auto">
            <a:xfrm>
              <a:off x="4294" y="960"/>
              <a:ext cx="912" cy="384"/>
              <a:chOff x="768" y="1584"/>
              <a:chExt cx="912" cy="384"/>
            </a:xfrm>
          </p:grpSpPr>
          <p:sp>
            <p:nvSpPr>
              <p:cNvPr id="280063" name="Oval 511"/>
              <p:cNvSpPr>
                <a:spLocks noChangeArrowheads="1"/>
              </p:cNvSpPr>
              <p:nvPr/>
            </p:nvSpPr>
            <p:spPr bwMode="auto">
              <a:xfrm>
                <a:off x="798" y="1680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100000">
                    <a:srgbClr val="5E9EFF">
                      <a:gamma/>
                      <a:shade val="18431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064" name="Oval 512"/>
              <p:cNvSpPr>
                <a:spLocks noChangeArrowheads="1"/>
              </p:cNvSpPr>
              <p:nvPr/>
            </p:nvSpPr>
            <p:spPr bwMode="auto">
              <a:xfrm>
                <a:off x="768" y="1637"/>
                <a:ext cx="911" cy="236"/>
              </a:xfrm>
              <a:prstGeom prst="ellipse">
                <a:avLst/>
              </a:prstGeom>
              <a:gradFill rotWithShape="0">
                <a:gsLst>
                  <a:gs pos="0">
                    <a:srgbClr val="1558FF"/>
                  </a:gs>
                  <a:gs pos="100000">
                    <a:srgbClr val="1558FF">
                      <a:gamma/>
                      <a:shade val="4705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065" name="Oval 513"/>
              <p:cNvSpPr>
                <a:spLocks noChangeArrowheads="1"/>
              </p:cNvSpPr>
              <p:nvPr/>
            </p:nvSpPr>
            <p:spPr bwMode="auto">
              <a:xfrm>
                <a:off x="768" y="1680"/>
                <a:ext cx="911" cy="240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20000">
                    <a:srgbClr val="85C2FF"/>
                  </a:gs>
                  <a:gs pos="35000">
                    <a:srgbClr val="C4D6EB"/>
                  </a:gs>
                  <a:gs pos="50000">
                    <a:srgbClr val="FFEBFA"/>
                  </a:gs>
                  <a:gs pos="65000">
                    <a:srgbClr val="C4D6EB"/>
                  </a:gs>
                  <a:gs pos="80001">
                    <a:srgbClr val="85C2FF"/>
                  </a:gs>
                  <a:gs pos="100000">
                    <a:srgbClr val="5E9E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066" name="Oval 514"/>
              <p:cNvSpPr>
                <a:spLocks noChangeArrowheads="1"/>
              </p:cNvSpPr>
              <p:nvPr/>
            </p:nvSpPr>
            <p:spPr bwMode="auto">
              <a:xfrm>
                <a:off x="798" y="1680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B8D5FF"/>
                  </a:gs>
                  <a:gs pos="100000">
                    <a:srgbClr val="5E9E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067" name="Oval 515"/>
              <p:cNvSpPr>
                <a:spLocks noChangeArrowheads="1"/>
              </p:cNvSpPr>
              <p:nvPr/>
            </p:nvSpPr>
            <p:spPr bwMode="auto">
              <a:xfrm flipV="1">
                <a:off x="798" y="1585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100000">
                    <a:srgbClr val="5E9EFF">
                      <a:gamma/>
                      <a:shade val="18431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068" name="Oval 516"/>
              <p:cNvSpPr>
                <a:spLocks noChangeArrowheads="1"/>
              </p:cNvSpPr>
              <p:nvPr/>
            </p:nvSpPr>
            <p:spPr bwMode="auto">
              <a:xfrm flipV="1">
                <a:off x="768" y="1680"/>
                <a:ext cx="911" cy="240"/>
              </a:xfrm>
              <a:prstGeom prst="ellipse">
                <a:avLst/>
              </a:prstGeom>
              <a:gradFill rotWithShape="0">
                <a:gsLst>
                  <a:gs pos="0">
                    <a:srgbClr val="1558FF"/>
                  </a:gs>
                  <a:gs pos="100000">
                    <a:srgbClr val="1558FF">
                      <a:gamma/>
                      <a:shade val="4705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069" name="Oval 517"/>
              <p:cNvSpPr>
                <a:spLocks noChangeArrowheads="1"/>
              </p:cNvSpPr>
              <p:nvPr/>
            </p:nvSpPr>
            <p:spPr bwMode="auto">
              <a:xfrm flipV="1">
                <a:off x="768" y="1637"/>
                <a:ext cx="911" cy="236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20000">
                    <a:srgbClr val="85C2FF"/>
                  </a:gs>
                  <a:gs pos="35000">
                    <a:srgbClr val="C4D6EB"/>
                  </a:gs>
                  <a:gs pos="50000">
                    <a:srgbClr val="FFEBFA"/>
                  </a:gs>
                  <a:gs pos="65000">
                    <a:srgbClr val="C4D6EB"/>
                  </a:gs>
                  <a:gs pos="80001">
                    <a:srgbClr val="85C2FF"/>
                  </a:gs>
                  <a:gs pos="100000">
                    <a:srgbClr val="5E9E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070" name="Oval 518"/>
              <p:cNvSpPr>
                <a:spLocks noChangeArrowheads="1"/>
              </p:cNvSpPr>
              <p:nvPr/>
            </p:nvSpPr>
            <p:spPr bwMode="auto">
              <a:xfrm flipV="1">
                <a:off x="798" y="1585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B8D5FF"/>
                  </a:gs>
                  <a:gs pos="100000">
                    <a:srgbClr val="5E9E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80071" name="Oval 519"/>
            <p:cNvSpPr>
              <a:spLocks noChangeArrowheads="1"/>
            </p:cNvSpPr>
            <p:nvPr/>
          </p:nvSpPr>
          <p:spPr bwMode="auto">
            <a:xfrm>
              <a:off x="4269" y="1056"/>
              <a:ext cx="962" cy="193"/>
            </a:xfrm>
            <a:prstGeom prst="ellipse">
              <a:avLst/>
            </a:prstGeom>
            <a:gradFill rotWithShape="0">
              <a:gsLst>
                <a:gs pos="0">
                  <a:srgbClr val="0000FF"/>
                </a:gs>
                <a:gs pos="50000">
                  <a:srgbClr val="0000FF">
                    <a:gamma/>
                    <a:tint val="36863"/>
                    <a:invGamma/>
                  </a:srgbClr>
                </a:gs>
                <a:gs pos="100000">
                  <a:srgbClr val="0000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pic>
          <p:nvPicPr>
            <p:cNvPr id="280072" name="Picture 52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4" y="768"/>
              <a:ext cx="911" cy="5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80073" name="Oval 521"/>
            <p:cNvSpPr>
              <a:spLocks noChangeArrowheads="1"/>
            </p:cNvSpPr>
            <p:nvPr/>
          </p:nvSpPr>
          <p:spPr bwMode="auto">
            <a:xfrm>
              <a:off x="4605" y="2460"/>
              <a:ext cx="290" cy="149"/>
            </a:xfrm>
            <a:prstGeom prst="ellipse">
              <a:avLst/>
            </a:prstGeom>
            <a:gradFill rotWithShape="0">
              <a:gsLst>
                <a:gs pos="0">
                  <a:srgbClr val="1558FF"/>
                </a:gs>
                <a:gs pos="100000">
                  <a:srgbClr val="1558FF">
                    <a:gamma/>
                    <a:shade val="4705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074" name="Oval 522"/>
            <p:cNvSpPr>
              <a:spLocks noChangeArrowheads="1"/>
            </p:cNvSpPr>
            <p:nvPr/>
          </p:nvSpPr>
          <p:spPr bwMode="auto">
            <a:xfrm>
              <a:off x="4605" y="2491"/>
              <a:ext cx="290" cy="149"/>
            </a:xfrm>
            <a:prstGeom prst="ellipse">
              <a:avLst/>
            </a:prstGeom>
            <a:gradFill rotWithShape="0">
              <a:gsLst>
                <a:gs pos="0">
                  <a:srgbClr val="5E9EFF"/>
                </a:gs>
                <a:gs pos="20000">
                  <a:srgbClr val="85C2FF"/>
                </a:gs>
                <a:gs pos="35000">
                  <a:srgbClr val="C4D6EB"/>
                </a:gs>
                <a:gs pos="50000">
                  <a:srgbClr val="FFEBFA"/>
                </a:gs>
                <a:gs pos="65000">
                  <a:srgbClr val="C4D6EB"/>
                </a:gs>
                <a:gs pos="80001">
                  <a:srgbClr val="85C2FF"/>
                </a:gs>
                <a:gs pos="100000">
                  <a:srgbClr val="5E9E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075" name="Oval 523"/>
            <p:cNvSpPr>
              <a:spLocks noChangeArrowheads="1"/>
            </p:cNvSpPr>
            <p:nvPr/>
          </p:nvSpPr>
          <p:spPr bwMode="auto">
            <a:xfrm flipV="1">
              <a:off x="4616" y="2430"/>
              <a:ext cx="269" cy="180"/>
            </a:xfrm>
            <a:prstGeom prst="ellipse">
              <a:avLst/>
            </a:prstGeom>
            <a:gradFill rotWithShape="0">
              <a:gsLst>
                <a:gs pos="0">
                  <a:srgbClr val="5E9EFF"/>
                </a:gs>
                <a:gs pos="100000">
                  <a:srgbClr val="5E9EFF">
                    <a:gamma/>
                    <a:shade val="18431"/>
                    <a:invGamma/>
                  </a:srgbClr>
                </a:gs>
              </a:gsLst>
              <a:path path="rect">
                <a:fillToRect l="100000" t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076" name="Oval 524"/>
            <p:cNvSpPr>
              <a:spLocks noChangeArrowheads="1"/>
            </p:cNvSpPr>
            <p:nvPr/>
          </p:nvSpPr>
          <p:spPr bwMode="auto">
            <a:xfrm flipV="1">
              <a:off x="4605" y="2491"/>
              <a:ext cx="290" cy="149"/>
            </a:xfrm>
            <a:prstGeom prst="ellipse">
              <a:avLst/>
            </a:prstGeom>
            <a:gradFill rotWithShape="0">
              <a:gsLst>
                <a:gs pos="0">
                  <a:srgbClr val="1558FF"/>
                </a:gs>
                <a:gs pos="100000">
                  <a:srgbClr val="1558FF">
                    <a:gamma/>
                    <a:shade val="4705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077" name="Oval 525"/>
            <p:cNvSpPr>
              <a:spLocks noChangeArrowheads="1"/>
            </p:cNvSpPr>
            <p:nvPr/>
          </p:nvSpPr>
          <p:spPr bwMode="auto">
            <a:xfrm flipV="1">
              <a:off x="4605" y="2460"/>
              <a:ext cx="290" cy="149"/>
            </a:xfrm>
            <a:prstGeom prst="ellipse">
              <a:avLst/>
            </a:prstGeom>
            <a:gradFill rotWithShape="0">
              <a:gsLst>
                <a:gs pos="0">
                  <a:srgbClr val="5E9EFF"/>
                </a:gs>
                <a:gs pos="20000">
                  <a:srgbClr val="85C2FF"/>
                </a:gs>
                <a:gs pos="35000">
                  <a:srgbClr val="C4D6EB"/>
                </a:gs>
                <a:gs pos="50000">
                  <a:srgbClr val="FFEBFA"/>
                </a:gs>
                <a:gs pos="65000">
                  <a:srgbClr val="C4D6EB"/>
                </a:gs>
                <a:gs pos="80001">
                  <a:srgbClr val="85C2FF"/>
                </a:gs>
                <a:gs pos="100000">
                  <a:srgbClr val="5E9E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078" name="Oval 526"/>
            <p:cNvSpPr>
              <a:spLocks noChangeArrowheads="1"/>
            </p:cNvSpPr>
            <p:nvPr/>
          </p:nvSpPr>
          <p:spPr bwMode="auto">
            <a:xfrm flipV="1">
              <a:off x="4616" y="2430"/>
              <a:ext cx="269" cy="180"/>
            </a:xfrm>
            <a:prstGeom prst="ellipse">
              <a:avLst/>
            </a:prstGeom>
            <a:gradFill rotWithShape="0">
              <a:gsLst>
                <a:gs pos="0">
                  <a:srgbClr val="B8D5FF"/>
                </a:gs>
                <a:gs pos="100000">
                  <a:srgbClr val="5E9E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079" name="Oval 527"/>
            <p:cNvSpPr>
              <a:spLocks noChangeArrowheads="1"/>
            </p:cNvSpPr>
            <p:nvPr/>
          </p:nvSpPr>
          <p:spPr bwMode="auto">
            <a:xfrm>
              <a:off x="4294" y="2198"/>
              <a:ext cx="911" cy="273"/>
            </a:xfrm>
            <a:prstGeom prst="ellipse">
              <a:avLst/>
            </a:prstGeom>
            <a:gradFill rotWithShape="0">
              <a:gsLst>
                <a:gs pos="0">
                  <a:srgbClr val="1558FF"/>
                </a:gs>
                <a:gs pos="100000">
                  <a:srgbClr val="1558FF">
                    <a:gamma/>
                    <a:shade val="4705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080" name="Oval 528"/>
            <p:cNvSpPr>
              <a:spLocks noChangeArrowheads="1"/>
            </p:cNvSpPr>
            <p:nvPr/>
          </p:nvSpPr>
          <p:spPr bwMode="auto">
            <a:xfrm>
              <a:off x="4294" y="2252"/>
              <a:ext cx="911" cy="273"/>
            </a:xfrm>
            <a:prstGeom prst="ellipse">
              <a:avLst/>
            </a:prstGeom>
            <a:gradFill rotWithShape="0">
              <a:gsLst>
                <a:gs pos="0">
                  <a:srgbClr val="5E9EFF"/>
                </a:gs>
                <a:gs pos="20000">
                  <a:srgbClr val="85C2FF"/>
                </a:gs>
                <a:gs pos="35000">
                  <a:srgbClr val="C4D6EB"/>
                </a:gs>
                <a:gs pos="50000">
                  <a:srgbClr val="FFEBFA"/>
                </a:gs>
                <a:gs pos="65000">
                  <a:srgbClr val="C4D6EB"/>
                </a:gs>
                <a:gs pos="80001">
                  <a:srgbClr val="85C2FF"/>
                </a:gs>
                <a:gs pos="100000">
                  <a:srgbClr val="5E9E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081" name="Oval 529"/>
            <p:cNvSpPr>
              <a:spLocks noChangeArrowheads="1"/>
            </p:cNvSpPr>
            <p:nvPr/>
          </p:nvSpPr>
          <p:spPr bwMode="auto">
            <a:xfrm flipV="1">
              <a:off x="4324" y="2142"/>
              <a:ext cx="853" cy="329"/>
            </a:xfrm>
            <a:prstGeom prst="ellipse">
              <a:avLst/>
            </a:prstGeom>
            <a:gradFill rotWithShape="0">
              <a:gsLst>
                <a:gs pos="0">
                  <a:srgbClr val="5E9EFF"/>
                </a:gs>
                <a:gs pos="100000">
                  <a:srgbClr val="5E9EFF">
                    <a:gamma/>
                    <a:shade val="18431"/>
                    <a:invGamma/>
                  </a:srgbClr>
                </a:gs>
              </a:gsLst>
              <a:path path="rect">
                <a:fillToRect l="100000" t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082" name="Oval 530"/>
            <p:cNvSpPr>
              <a:spLocks noChangeArrowheads="1"/>
            </p:cNvSpPr>
            <p:nvPr/>
          </p:nvSpPr>
          <p:spPr bwMode="auto">
            <a:xfrm flipV="1">
              <a:off x="4294" y="2252"/>
              <a:ext cx="911" cy="273"/>
            </a:xfrm>
            <a:prstGeom prst="ellipse">
              <a:avLst/>
            </a:prstGeom>
            <a:gradFill rotWithShape="0">
              <a:gsLst>
                <a:gs pos="0">
                  <a:srgbClr val="1558FF"/>
                </a:gs>
                <a:gs pos="100000">
                  <a:srgbClr val="1558FF">
                    <a:gamma/>
                    <a:shade val="4705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083" name="Oval 531"/>
            <p:cNvSpPr>
              <a:spLocks noChangeArrowheads="1"/>
            </p:cNvSpPr>
            <p:nvPr/>
          </p:nvSpPr>
          <p:spPr bwMode="auto">
            <a:xfrm flipV="1">
              <a:off x="4294" y="2198"/>
              <a:ext cx="911" cy="273"/>
            </a:xfrm>
            <a:prstGeom prst="ellipse">
              <a:avLst/>
            </a:prstGeom>
            <a:gradFill rotWithShape="0">
              <a:gsLst>
                <a:gs pos="0">
                  <a:srgbClr val="5E9EFF"/>
                </a:gs>
                <a:gs pos="20000">
                  <a:srgbClr val="85C2FF"/>
                </a:gs>
                <a:gs pos="35000">
                  <a:srgbClr val="C4D6EB"/>
                </a:gs>
                <a:gs pos="50000">
                  <a:srgbClr val="FFEBFA"/>
                </a:gs>
                <a:gs pos="65000">
                  <a:srgbClr val="C4D6EB"/>
                </a:gs>
                <a:gs pos="80001">
                  <a:srgbClr val="85C2FF"/>
                </a:gs>
                <a:gs pos="100000">
                  <a:srgbClr val="5E9E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084" name="Oval 532"/>
            <p:cNvSpPr>
              <a:spLocks noChangeArrowheads="1"/>
            </p:cNvSpPr>
            <p:nvPr/>
          </p:nvSpPr>
          <p:spPr bwMode="auto">
            <a:xfrm flipV="1">
              <a:off x="4324" y="2142"/>
              <a:ext cx="853" cy="329"/>
            </a:xfrm>
            <a:prstGeom prst="ellipse">
              <a:avLst/>
            </a:prstGeom>
            <a:gradFill rotWithShape="0">
              <a:gsLst>
                <a:gs pos="0">
                  <a:srgbClr val="B8D5FF"/>
                </a:gs>
                <a:gs pos="100000">
                  <a:srgbClr val="5E9E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76937" name="Group 533"/>
            <p:cNvGrpSpPr>
              <a:grpSpLocks/>
            </p:cNvGrpSpPr>
            <p:nvPr/>
          </p:nvGrpSpPr>
          <p:grpSpPr bwMode="auto">
            <a:xfrm>
              <a:off x="4294" y="1728"/>
              <a:ext cx="912" cy="384"/>
              <a:chOff x="768" y="1584"/>
              <a:chExt cx="912" cy="384"/>
            </a:xfrm>
          </p:grpSpPr>
          <p:sp>
            <p:nvSpPr>
              <p:cNvPr id="280086" name="Oval 534"/>
              <p:cNvSpPr>
                <a:spLocks noChangeArrowheads="1"/>
              </p:cNvSpPr>
              <p:nvPr/>
            </p:nvSpPr>
            <p:spPr bwMode="auto">
              <a:xfrm>
                <a:off x="798" y="1679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100000">
                    <a:srgbClr val="5E9EFF">
                      <a:gamma/>
                      <a:shade val="18431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087" name="Oval 535"/>
              <p:cNvSpPr>
                <a:spLocks noChangeArrowheads="1"/>
              </p:cNvSpPr>
              <p:nvPr/>
            </p:nvSpPr>
            <p:spPr bwMode="auto">
              <a:xfrm>
                <a:off x="768" y="1632"/>
                <a:ext cx="911" cy="240"/>
              </a:xfrm>
              <a:prstGeom prst="ellipse">
                <a:avLst/>
              </a:prstGeom>
              <a:gradFill rotWithShape="0">
                <a:gsLst>
                  <a:gs pos="0">
                    <a:srgbClr val="1558FF"/>
                  </a:gs>
                  <a:gs pos="100000">
                    <a:srgbClr val="1558FF">
                      <a:gamma/>
                      <a:shade val="4705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088" name="Oval 536"/>
              <p:cNvSpPr>
                <a:spLocks noChangeArrowheads="1"/>
              </p:cNvSpPr>
              <p:nvPr/>
            </p:nvSpPr>
            <p:spPr bwMode="auto">
              <a:xfrm>
                <a:off x="768" y="1679"/>
                <a:ext cx="911" cy="236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20000">
                    <a:srgbClr val="85C2FF"/>
                  </a:gs>
                  <a:gs pos="35000">
                    <a:srgbClr val="C4D6EB"/>
                  </a:gs>
                  <a:gs pos="50000">
                    <a:srgbClr val="FFEBFA"/>
                  </a:gs>
                  <a:gs pos="65000">
                    <a:srgbClr val="C4D6EB"/>
                  </a:gs>
                  <a:gs pos="80001">
                    <a:srgbClr val="85C2FF"/>
                  </a:gs>
                  <a:gs pos="100000">
                    <a:srgbClr val="5E9E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089" name="Oval 537"/>
              <p:cNvSpPr>
                <a:spLocks noChangeArrowheads="1"/>
              </p:cNvSpPr>
              <p:nvPr/>
            </p:nvSpPr>
            <p:spPr bwMode="auto">
              <a:xfrm>
                <a:off x="798" y="1679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B8D5FF"/>
                  </a:gs>
                  <a:gs pos="100000">
                    <a:srgbClr val="5E9E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090" name="Oval 538"/>
              <p:cNvSpPr>
                <a:spLocks noChangeArrowheads="1"/>
              </p:cNvSpPr>
              <p:nvPr/>
            </p:nvSpPr>
            <p:spPr bwMode="auto">
              <a:xfrm flipV="1">
                <a:off x="798" y="1584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100000">
                    <a:srgbClr val="5E9EFF">
                      <a:gamma/>
                      <a:shade val="18431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091" name="Oval 539"/>
              <p:cNvSpPr>
                <a:spLocks noChangeArrowheads="1"/>
              </p:cNvSpPr>
              <p:nvPr/>
            </p:nvSpPr>
            <p:spPr bwMode="auto">
              <a:xfrm flipV="1">
                <a:off x="768" y="1679"/>
                <a:ext cx="911" cy="236"/>
              </a:xfrm>
              <a:prstGeom prst="ellipse">
                <a:avLst/>
              </a:prstGeom>
              <a:gradFill rotWithShape="0">
                <a:gsLst>
                  <a:gs pos="0">
                    <a:srgbClr val="1558FF"/>
                  </a:gs>
                  <a:gs pos="100000">
                    <a:srgbClr val="1558FF">
                      <a:gamma/>
                      <a:shade val="4705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092" name="Oval 540"/>
              <p:cNvSpPr>
                <a:spLocks noChangeArrowheads="1"/>
              </p:cNvSpPr>
              <p:nvPr/>
            </p:nvSpPr>
            <p:spPr bwMode="auto">
              <a:xfrm flipV="1">
                <a:off x="768" y="1632"/>
                <a:ext cx="911" cy="240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20000">
                    <a:srgbClr val="85C2FF"/>
                  </a:gs>
                  <a:gs pos="35000">
                    <a:srgbClr val="C4D6EB"/>
                  </a:gs>
                  <a:gs pos="50000">
                    <a:srgbClr val="FFEBFA"/>
                  </a:gs>
                  <a:gs pos="65000">
                    <a:srgbClr val="C4D6EB"/>
                  </a:gs>
                  <a:gs pos="80001">
                    <a:srgbClr val="85C2FF"/>
                  </a:gs>
                  <a:gs pos="100000">
                    <a:srgbClr val="5E9E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093" name="Oval 541"/>
              <p:cNvSpPr>
                <a:spLocks noChangeArrowheads="1"/>
              </p:cNvSpPr>
              <p:nvPr/>
            </p:nvSpPr>
            <p:spPr bwMode="auto">
              <a:xfrm flipV="1">
                <a:off x="798" y="1584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B8D5FF"/>
                  </a:gs>
                  <a:gs pos="100000">
                    <a:srgbClr val="5E9E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80094" name="Oval 542"/>
            <p:cNvSpPr>
              <a:spLocks noChangeArrowheads="1"/>
            </p:cNvSpPr>
            <p:nvPr/>
          </p:nvSpPr>
          <p:spPr bwMode="auto">
            <a:xfrm>
              <a:off x="4269" y="1823"/>
              <a:ext cx="962" cy="193"/>
            </a:xfrm>
            <a:prstGeom prst="ellipse">
              <a:avLst/>
            </a:prstGeom>
            <a:gradFill rotWithShape="0">
              <a:gsLst>
                <a:gs pos="0">
                  <a:srgbClr val="0000FF"/>
                </a:gs>
                <a:gs pos="50000">
                  <a:srgbClr val="0000FF">
                    <a:gamma/>
                    <a:tint val="36863"/>
                    <a:invGamma/>
                  </a:srgbClr>
                </a:gs>
                <a:gs pos="100000">
                  <a:srgbClr val="0000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pic>
          <p:nvPicPr>
            <p:cNvPr id="280095" name="Picture 54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4" y="1535"/>
              <a:ext cx="911" cy="5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grpSp>
          <p:nvGrpSpPr>
            <p:cNvPr id="76940" name="Group 544"/>
            <p:cNvGrpSpPr>
              <a:grpSpLocks/>
            </p:cNvGrpSpPr>
            <p:nvPr/>
          </p:nvGrpSpPr>
          <p:grpSpPr bwMode="auto">
            <a:xfrm>
              <a:off x="4294" y="1344"/>
              <a:ext cx="912" cy="384"/>
              <a:chOff x="768" y="1584"/>
              <a:chExt cx="912" cy="384"/>
            </a:xfrm>
          </p:grpSpPr>
          <p:sp>
            <p:nvSpPr>
              <p:cNvPr id="280097" name="Oval 545"/>
              <p:cNvSpPr>
                <a:spLocks noChangeArrowheads="1"/>
              </p:cNvSpPr>
              <p:nvPr/>
            </p:nvSpPr>
            <p:spPr bwMode="auto">
              <a:xfrm>
                <a:off x="798" y="1680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100000">
                    <a:srgbClr val="5E9EFF">
                      <a:gamma/>
                      <a:shade val="18431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098" name="Oval 546"/>
              <p:cNvSpPr>
                <a:spLocks noChangeArrowheads="1"/>
              </p:cNvSpPr>
              <p:nvPr/>
            </p:nvSpPr>
            <p:spPr bwMode="auto">
              <a:xfrm>
                <a:off x="768" y="1632"/>
                <a:ext cx="911" cy="241"/>
              </a:xfrm>
              <a:prstGeom prst="ellipse">
                <a:avLst/>
              </a:prstGeom>
              <a:gradFill rotWithShape="0">
                <a:gsLst>
                  <a:gs pos="0">
                    <a:srgbClr val="1558FF"/>
                  </a:gs>
                  <a:gs pos="100000">
                    <a:srgbClr val="1558FF">
                      <a:gamma/>
                      <a:shade val="4705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099" name="Oval 547"/>
              <p:cNvSpPr>
                <a:spLocks noChangeArrowheads="1"/>
              </p:cNvSpPr>
              <p:nvPr/>
            </p:nvSpPr>
            <p:spPr bwMode="auto">
              <a:xfrm>
                <a:off x="768" y="1680"/>
                <a:ext cx="911" cy="241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20000">
                    <a:srgbClr val="85C2FF"/>
                  </a:gs>
                  <a:gs pos="35000">
                    <a:srgbClr val="C4D6EB"/>
                  </a:gs>
                  <a:gs pos="50000">
                    <a:srgbClr val="FFEBFA"/>
                  </a:gs>
                  <a:gs pos="65000">
                    <a:srgbClr val="C4D6EB"/>
                  </a:gs>
                  <a:gs pos="80001">
                    <a:srgbClr val="85C2FF"/>
                  </a:gs>
                  <a:gs pos="100000">
                    <a:srgbClr val="5E9E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00" name="Oval 548"/>
              <p:cNvSpPr>
                <a:spLocks noChangeArrowheads="1"/>
              </p:cNvSpPr>
              <p:nvPr/>
            </p:nvSpPr>
            <p:spPr bwMode="auto">
              <a:xfrm>
                <a:off x="798" y="1680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B8D5FF"/>
                  </a:gs>
                  <a:gs pos="100000">
                    <a:srgbClr val="5E9E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01" name="Oval 549"/>
              <p:cNvSpPr>
                <a:spLocks noChangeArrowheads="1"/>
              </p:cNvSpPr>
              <p:nvPr/>
            </p:nvSpPr>
            <p:spPr bwMode="auto">
              <a:xfrm flipV="1">
                <a:off x="798" y="1584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100000">
                    <a:srgbClr val="5E9EFF">
                      <a:gamma/>
                      <a:shade val="18431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02" name="Oval 550"/>
              <p:cNvSpPr>
                <a:spLocks noChangeArrowheads="1"/>
              </p:cNvSpPr>
              <p:nvPr/>
            </p:nvSpPr>
            <p:spPr bwMode="auto">
              <a:xfrm flipV="1">
                <a:off x="768" y="1680"/>
                <a:ext cx="911" cy="241"/>
              </a:xfrm>
              <a:prstGeom prst="ellipse">
                <a:avLst/>
              </a:prstGeom>
              <a:gradFill rotWithShape="0">
                <a:gsLst>
                  <a:gs pos="0">
                    <a:srgbClr val="1558FF"/>
                  </a:gs>
                  <a:gs pos="100000">
                    <a:srgbClr val="1558FF">
                      <a:gamma/>
                      <a:shade val="4705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03" name="Oval 551"/>
              <p:cNvSpPr>
                <a:spLocks noChangeArrowheads="1"/>
              </p:cNvSpPr>
              <p:nvPr/>
            </p:nvSpPr>
            <p:spPr bwMode="auto">
              <a:xfrm flipV="1">
                <a:off x="768" y="1632"/>
                <a:ext cx="911" cy="241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20000">
                    <a:srgbClr val="85C2FF"/>
                  </a:gs>
                  <a:gs pos="35000">
                    <a:srgbClr val="C4D6EB"/>
                  </a:gs>
                  <a:gs pos="50000">
                    <a:srgbClr val="FFEBFA"/>
                  </a:gs>
                  <a:gs pos="65000">
                    <a:srgbClr val="C4D6EB"/>
                  </a:gs>
                  <a:gs pos="80001">
                    <a:srgbClr val="85C2FF"/>
                  </a:gs>
                  <a:gs pos="100000">
                    <a:srgbClr val="5E9E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04" name="Oval 552"/>
              <p:cNvSpPr>
                <a:spLocks noChangeArrowheads="1"/>
              </p:cNvSpPr>
              <p:nvPr/>
            </p:nvSpPr>
            <p:spPr bwMode="auto">
              <a:xfrm flipV="1">
                <a:off x="798" y="1584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B8D5FF"/>
                  </a:gs>
                  <a:gs pos="100000">
                    <a:srgbClr val="5E9E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sp>
        <p:nvSpPr>
          <p:cNvPr id="280105" name="Oval 553"/>
          <p:cNvSpPr>
            <a:spLocks noChangeArrowheads="1"/>
          </p:cNvSpPr>
          <p:nvPr/>
        </p:nvSpPr>
        <p:spPr bwMode="auto">
          <a:xfrm>
            <a:off x="3492500" y="5562600"/>
            <a:ext cx="381000" cy="381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0106" name="Line 554"/>
          <p:cNvSpPr>
            <a:spLocks noChangeShapeType="1"/>
          </p:cNvSpPr>
          <p:nvPr/>
        </p:nvSpPr>
        <p:spPr bwMode="auto">
          <a:xfrm>
            <a:off x="2997200" y="5753100"/>
            <a:ext cx="1371600" cy="0"/>
          </a:xfrm>
          <a:prstGeom prst="line">
            <a:avLst/>
          </a:prstGeom>
          <a:noFill/>
          <a:ln w="19050">
            <a:solidFill>
              <a:schemeClr val="bg1">
                <a:alpha val="25999"/>
              </a:schemeClr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76808" name="Group 556"/>
          <p:cNvGrpSpPr>
            <a:grpSpLocks/>
          </p:cNvGrpSpPr>
          <p:nvPr/>
        </p:nvGrpSpPr>
        <p:grpSpPr bwMode="auto">
          <a:xfrm>
            <a:off x="5080000" y="3098800"/>
            <a:ext cx="762000" cy="1371600"/>
            <a:chOff x="4246" y="768"/>
            <a:chExt cx="1008" cy="1872"/>
          </a:xfrm>
        </p:grpSpPr>
        <p:sp>
          <p:nvSpPr>
            <p:cNvPr id="280109" name="Rectangle 557"/>
            <p:cNvSpPr>
              <a:spLocks noChangeArrowheads="1"/>
            </p:cNvSpPr>
            <p:nvPr/>
          </p:nvSpPr>
          <p:spPr bwMode="auto">
            <a:xfrm>
              <a:off x="4246" y="768"/>
              <a:ext cx="1008" cy="1521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50000">
                  <a:srgbClr val="000000">
                    <a:gamma/>
                    <a:tint val="10196"/>
                    <a:invGamma/>
                  </a:srgbClr>
                </a:gs>
                <a:gs pos="100000">
                  <a:srgbClr val="0000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110" name="AutoShape 558"/>
            <p:cNvSpPr>
              <a:spLocks noChangeArrowheads="1"/>
            </p:cNvSpPr>
            <p:nvPr/>
          </p:nvSpPr>
          <p:spPr bwMode="auto">
            <a:xfrm>
              <a:off x="4246" y="2289"/>
              <a:ext cx="1008" cy="303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000"/>
                </a:gs>
                <a:gs pos="50000">
                  <a:srgbClr val="000000">
                    <a:gamma/>
                    <a:tint val="10196"/>
                    <a:invGamma/>
                  </a:srgbClr>
                </a:gs>
                <a:gs pos="100000">
                  <a:srgbClr val="0000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111" name="Rectangle 559"/>
            <p:cNvSpPr>
              <a:spLocks noChangeArrowheads="1"/>
            </p:cNvSpPr>
            <p:nvPr/>
          </p:nvSpPr>
          <p:spPr bwMode="auto">
            <a:xfrm>
              <a:off x="4294" y="816"/>
              <a:ext cx="911" cy="1441"/>
            </a:xfrm>
            <a:prstGeom prst="rect">
              <a:avLst/>
            </a:prstGeom>
            <a:gradFill rotWithShape="0">
              <a:gsLst>
                <a:gs pos="0">
                  <a:srgbClr val="B47C49">
                    <a:gamma/>
                    <a:shade val="36863"/>
                    <a:invGamma/>
                  </a:srgbClr>
                </a:gs>
                <a:gs pos="100000">
                  <a:srgbClr val="B47C49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112" name="AutoShape 560"/>
            <p:cNvSpPr>
              <a:spLocks noChangeArrowheads="1"/>
            </p:cNvSpPr>
            <p:nvPr/>
          </p:nvSpPr>
          <p:spPr bwMode="auto">
            <a:xfrm>
              <a:off x="4294" y="2257"/>
              <a:ext cx="911" cy="288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B47C49">
                    <a:gamma/>
                    <a:shade val="36863"/>
                    <a:invGamma/>
                  </a:srgbClr>
                </a:gs>
                <a:gs pos="100000">
                  <a:srgbClr val="B47C49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76875" name="Group 561"/>
            <p:cNvGrpSpPr>
              <a:grpSpLocks/>
            </p:cNvGrpSpPr>
            <p:nvPr/>
          </p:nvGrpSpPr>
          <p:grpSpPr bwMode="auto">
            <a:xfrm>
              <a:off x="4294" y="960"/>
              <a:ext cx="912" cy="384"/>
              <a:chOff x="768" y="1584"/>
              <a:chExt cx="912" cy="384"/>
            </a:xfrm>
          </p:grpSpPr>
          <p:sp>
            <p:nvSpPr>
              <p:cNvPr id="280114" name="Oval 562"/>
              <p:cNvSpPr>
                <a:spLocks noChangeArrowheads="1"/>
              </p:cNvSpPr>
              <p:nvPr/>
            </p:nvSpPr>
            <p:spPr bwMode="auto">
              <a:xfrm>
                <a:off x="798" y="1680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100000">
                    <a:srgbClr val="5E9EFF">
                      <a:gamma/>
                      <a:shade val="18431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15" name="Oval 563"/>
              <p:cNvSpPr>
                <a:spLocks noChangeArrowheads="1"/>
              </p:cNvSpPr>
              <p:nvPr/>
            </p:nvSpPr>
            <p:spPr bwMode="auto">
              <a:xfrm>
                <a:off x="768" y="1637"/>
                <a:ext cx="911" cy="236"/>
              </a:xfrm>
              <a:prstGeom prst="ellipse">
                <a:avLst/>
              </a:prstGeom>
              <a:gradFill rotWithShape="0">
                <a:gsLst>
                  <a:gs pos="0">
                    <a:srgbClr val="1558FF"/>
                  </a:gs>
                  <a:gs pos="100000">
                    <a:srgbClr val="1558FF">
                      <a:gamma/>
                      <a:shade val="4705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16" name="Oval 564"/>
              <p:cNvSpPr>
                <a:spLocks noChangeArrowheads="1"/>
              </p:cNvSpPr>
              <p:nvPr/>
            </p:nvSpPr>
            <p:spPr bwMode="auto">
              <a:xfrm>
                <a:off x="768" y="1680"/>
                <a:ext cx="911" cy="240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20000">
                    <a:srgbClr val="85C2FF"/>
                  </a:gs>
                  <a:gs pos="35000">
                    <a:srgbClr val="C4D6EB"/>
                  </a:gs>
                  <a:gs pos="50000">
                    <a:srgbClr val="FFEBFA"/>
                  </a:gs>
                  <a:gs pos="65000">
                    <a:srgbClr val="C4D6EB"/>
                  </a:gs>
                  <a:gs pos="80001">
                    <a:srgbClr val="85C2FF"/>
                  </a:gs>
                  <a:gs pos="100000">
                    <a:srgbClr val="5E9E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17" name="Oval 565"/>
              <p:cNvSpPr>
                <a:spLocks noChangeArrowheads="1"/>
              </p:cNvSpPr>
              <p:nvPr/>
            </p:nvSpPr>
            <p:spPr bwMode="auto">
              <a:xfrm>
                <a:off x="798" y="1680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B8D5FF"/>
                  </a:gs>
                  <a:gs pos="100000">
                    <a:srgbClr val="5E9E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18" name="Oval 566"/>
              <p:cNvSpPr>
                <a:spLocks noChangeArrowheads="1"/>
              </p:cNvSpPr>
              <p:nvPr/>
            </p:nvSpPr>
            <p:spPr bwMode="auto">
              <a:xfrm flipV="1">
                <a:off x="798" y="1585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100000">
                    <a:srgbClr val="5E9EFF">
                      <a:gamma/>
                      <a:shade val="18431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19" name="Oval 567"/>
              <p:cNvSpPr>
                <a:spLocks noChangeArrowheads="1"/>
              </p:cNvSpPr>
              <p:nvPr/>
            </p:nvSpPr>
            <p:spPr bwMode="auto">
              <a:xfrm flipV="1">
                <a:off x="768" y="1680"/>
                <a:ext cx="911" cy="240"/>
              </a:xfrm>
              <a:prstGeom prst="ellipse">
                <a:avLst/>
              </a:prstGeom>
              <a:gradFill rotWithShape="0">
                <a:gsLst>
                  <a:gs pos="0">
                    <a:srgbClr val="1558FF"/>
                  </a:gs>
                  <a:gs pos="100000">
                    <a:srgbClr val="1558FF">
                      <a:gamma/>
                      <a:shade val="4705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20" name="Oval 568"/>
              <p:cNvSpPr>
                <a:spLocks noChangeArrowheads="1"/>
              </p:cNvSpPr>
              <p:nvPr/>
            </p:nvSpPr>
            <p:spPr bwMode="auto">
              <a:xfrm flipV="1">
                <a:off x="768" y="1637"/>
                <a:ext cx="911" cy="236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20000">
                    <a:srgbClr val="85C2FF"/>
                  </a:gs>
                  <a:gs pos="35000">
                    <a:srgbClr val="C4D6EB"/>
                  </a:gs>
                  <a:gs pos="50000">
                    <a:srgbClr val="FFEBFA"/>
                  </a:gs>
                  <a:gs pos="65000">
                    <a:srgbClr val="C4D6EB"/>
                  </a:gs>
                  <a:gs pos="80001">
                    <a:srgbClr val="85C2FF"/>
                  </a:gs>
                  <a:gs pos="100000">
                    <a:srgbClr val="5E9E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21" name="Oval 569"/>
              <p:cNvSpPr>
                <a:spLocks noChangeArrowheads="1"/>
              </p:cNvSpPr>
              <p:nvPr/>
            </p:nvSpPr>
            <p:spPr bwMode="auto">
              <a:xfrm flipV="1">
                <a:off x="798" y="1585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B8D5FF"/>
                  </a:gs>
                  <a:gs pos="100000">
                    <a:srgbClr val="5E9E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80122" name="Oval 570"/>
            <p:cNvSpPr>
              <a:spLocks noChangeArrowheads="1"/>
            </p:cNvSpPr>
            <p:nvPr/>
          </p:nvSpPr>
          <p:spPr bwMode="auto">
            <a:xfrm>
              <a:off x="4269" y="1056"/>
              <a:ext cx="962" cy="193"/>
            </a:xfrm>
            <a:prstGeom prst="ellipse">
              <a:avLst/>
            </a:prstGeom>
            <a:gradFill rotWithShape="0">
              <a:gsLst>
                <a:gs pos="0">
                  <a:srgbClr val="0000FF"/>
                </a:gs>
                <a:gs pos="50000">
                  <a:srgbClr val="0000FF">
                    <a:gamma/>
                    <a:tint val="36863"/>
                    <a:invGamma/>
                  </a:srgbClr>
                </a:gs>
                <a:gs pos="100000">
                  <a:srgbClr val="0000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pic>
          <p:nvPicPr>
            <p:cNvPr id="280123" name="Picture 57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4" y="768"/>
              <a:ext cx="911" cy="5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80124" name="Oval 572"/>
            <p:cNvSpPr>
              <a:spLocks noChangeArrowheads="1"/>
            </p:cNvSpPr>
            <p:nvPr/>
          </p:nvSpPr>
          <p:spPr bwMode="auto">
            <a:xfrm>
              <a:off x="4605" y="2460"/>
              <a:ext cx="290" cy="149"/>
            </a:xfrm>
            <a:prstGeom prst="ellipse">
              <a:avLst/>
            </a:prstGeom>
            <a:gradFill rotWithShape="0">
              <a:gsLst>
                <a:gs pos="0">
                  <a:srgbClr val="1558FF"/>
                </a:gs>
                <a:gs pos="100000">
                  <a:srgbClr val="1558FF">
                    <a:gamma/>
                    <a:shade val="4705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125" name="Oval 573"/>
            <p:cNvSpPr>
              <a:spLocks noChangeArrowheads="1"/>
            </p:cNvSpPr>
            <p:nvPr/>
          </p:nvSpPr>
          <p:spPr bwMode="auto">
            <a:xfrm>
              <a:off x="4605" y="2491"/>
              <a:ext cx="290" cy="149"/>
            </a:xfrm>
            <a:prstGeom prst="ellipse">
              <a:avLst/>
            </a:prstGeom>
            <a:gradFill rotWithShape="0">
              <a:gsLst>
                <a:gs pos="0">
                  <a:srgbClr val="5E9EFF"/>
                </a:gs>
                <a:gs pos="20000">
                  <a:srgbClr val="85C2FF"/>
                </a:gs>
                <a:gs pos="35000">
                  <a:srgbClr val="C4D6EB"/>
                </a:gs>
                <a:gs pos="50000">
                  <a:srgbClr val="FFEBFA"/>
                </a:gs>
                <a:gs pos="65000">
                  <a:srgbClr val="C4D6EB"/>
                </a:gs>
                <a:gs pos="80001">
                  <a:srgbClr val="85C2FF"/>
                </a:gs>
                <a:gs pos="100000">
                  <a:srgbClr val="5E9E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126" name="Oval 574"/>
            <p:cNvSpPr>
              <a:spLocks noChangeArrowheads="1"/>
            </p:cNvSpPr>
            <p:nvPr/>
          </p:nvSpPr>
          <p:spPr bwMode="auto">
            <a:xfrm flipV="1">
              <a:off x="4616" y="2430"/>
              <a:ext cx="269" cy="180"/>
            </a:xfrm>
            <a:prstGeom prst="ellipse">
              <a:avLst/>
            </a:prstGeom>
            <a:gradFill rotWithShape="0">
              <a:gsLst>
                <a:gs pos="0">
                  <a:srgbClr val="5E9EFF"/>
                </a:gs>
                <a:gs pos="100000">
                  <a:srgbClr val="5E9EFF">
                    <a:gamma/>
                    <a:shade val="18431"/>
                    <a:invGamma/>
                  </a:srgbClr>
                </a:gs>
              </a:gsLst>
              <a:path path="rect">
                <a:fillToRect l="100000" t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127" name="Oval 575"/>
            <p:cNvSpPr>
              <a:spLocks noChangeArrowheads="1"/>
            </p:cNvSpPr>
            <p:nvPr/>
          </p:nvSpPr>
          <p:spPr bwMode="auto">
            <a:xfrm flipV="1">
              <a:off x="4605" y="2491"/>
              <a:ext cx="290" cy="149"/>
            </a:xfrm>
            <a:prstGeom prst="ellipse">
              <a:avLst/>
            </a:prstGeom>
            <a:gradFill rotWithShape="0">
              <a:gsLst>
                <a:gs pos="0">
                  <a:srgbClr val="1558FF"/>
                </a:gs>
                <a:gs pos="100000">
                  <a:srgbClr val="1558FF">
                    <a:gamma/>
                    <a:shade val="4705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128" name="Oval 576"/>
            <p:cNvSpPr>
              <a:spLocks noChangeArrowheads="1"/>
            </p:cNvSpPr>
            <p:nvPr/>
          </p:nvSpPr>
          <p:spPr bwMode="auto">
            <a:xfrm flipV="1">
              <a:off x="4605" y="2460"/>
              <a:ext cx="290" cy="149"/>
            </a:xfrm>
            <a:prstGeom prst="ellipse">
              <a:avLst/>
            </a:prstGeom>
            <a:gradFill rotWithShape="0">
              <a:gsLst>
                <a:gs pos="0">
                  <a:srgbClr val="5E9EFF"/>
                </a:gs>
                <a:gs pos="20000">
                  <a:srgbClr val="85C2FF"/>
                </a:gs>
                <a:gs pos="35000">
                  <a:srgbClr val="C4D6EB"/>
                </a:gs>
                <a:gs pos="50000">
                  <a:srgbClr val="FFEBFA"/>
                </a:gs>
                <a:gs pos="65000">
                  <a:srgbClr val="C4D6EB"/>
                </a:gs>
                <a:gs pos="80001">
                  <a:srgbClr val="85C2FF"/>
                </a:gs>
                <a:gs pos="100000">
                  <a:srgbClr val="5E9E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129" name="Oval 577"/>
            <p:cNvSpPr>
              <a:spLocks noChangeArrowheads="1"/>
            </p:cNvSpPr>
            <p:nvPr/>
          </p:nvSpPr>
          <p:spPr bwMode="auto">
            <a:xfrm flipV="1">
              <a:off x="4616" y="2430"/>
              <a:ext cx="269" cy="180"/>
            </a:xfrm>
            <a:prstGeom prst="ellipse">
              <a:avLst/>
            </a:prstGeom>
            <a:gradFill rotWithShape="0">
              <a:gsLst>
                <a:gs pos="0">
                  <a:srgbClr val="B8D5FF"/>
                </a:gs>
                <a:gs pos="100000">
                  <a:srgbClr val="5E9E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130" name="Oval 578"/>
            <p:cNvSpPr>
              <a:spLocks noChangeArrowheads="1"/>
            </p:cNvSpPr>
            <p:nvPr/>
          </p:nvSpPr>
          <p:spPr bwMode="auto">
            <a:xfrm>
              <a:off x="4294" y="2198"/>
              <a:ext cx="911" cy="273"/>
            </a:xfrm>
            <a:prstGeom prst="ellipse">
              <a:avLst/>
            </a:prstGeom>
            <a:gradFill rotWithShape="0">
              <a:gsLst>
                <a:gs pos="0">
                  <a:srgbClr val="1558FF"/>
                </a:gs>
                <a:gs pos="100000">
                  <a:srgbClr val="1558FF">
                    <a:gamma/>
                    <a:shade val="4705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131" name="Oval 579"/>
            <p:cNvSpPr>
              <a:spLocks noChangeArrowheads="1"/>
            </p:cNvSpPr>
            <p:nvPr/>
          </p:nvSpPr>
          <p:spPr bwMode="auto">
            <a:xfrm>
              <a:off x="4294" y="2252"/>
              <a:ext cx="911" cy="273"/>
            </a:xfrm>
            <a:prstGeom prst="ellipse">
              <a:avLst/>
            </a:prstGeom>
            <a:gradFill rotWithShape="0">
              <a:gsLst>
                <a:gs pos="0">
                  <a:srgbClr val="5E9EFF"/>
                </a:gs>
                <a:gs pos="20000">
                  <a:srgbClr val="85C2FF"/>
                </a:gs>
                <a:gs pos="35000">
                  <a:srgbClr val="C4D6EB"/>
                </a:gs>
                <a:gs pos="50000">
                  <a:srgbClr val="FFEBFA"/>
                </a:gs>
                <a:gs pos="65000">
                  <a:srgbClr val="C4D6EB"/>
                </a:gs>
                <a:gs pos="80001">
                  <a:srgbClr val="85C2FF"/>
                </a:gs>
                <a:gs pos="100000">
                  <a:srgbClr val="5E9E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132" name="Oval 580"/>
            <p:cNvSpPr>
              <a:spLocks noChangeArrowheads="1"/>
            </p:cNvSpPr>
            <p:nvPr/>
          </p:nvSpPr>
          <p:spPr bwMode="auto">
            <a:xfrm flipV="1">
              <a:off x="4324" y="2142"/>
              <a:ext cx="853" cy="329"/>
            </a:xfrm>
            <a:prstGeom prst="ellipse">
              <a:avLst/>
            </a:prstGeom>
            <a:gradFill rotWithShape="0">
              <a:gsLst>
                <a:gs pos="0">
                  <a:srgbClr val="5E9EFF"/>
                </a:gs>
                <a:gs pos="100000">
                  <a:srgbClr val="5E9EFF">
                    <a:gamma/>
                    <a:shade val="18431"/>
                    <a:invGamma/>
                  </a:srgbClr>
                </a:gs>
              </a:gsLst>
              <a:path path="rect">
                <a:fillToRect l="100000" t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133" name="Oval 581"/>
            <p:cNvSpPr>
              <a:spLocks noChangeArrowheads="1"/>
            </p:cNvSpPr>
            <p:nvPr/>
          </p:nvSpPr>
          <p:spPr bwMode="auto">
            <a:xfrm flipV="1">
              <a:off x="4294" y="2252"/>
              <a:ext cx="911" cy="273"/>
            </a:xfrm>
            <a:prstGeom prst="ellipse">
              <a:avLst/>
            </a:prstGeom>
            <a:gradFill rotWithShape="0">
              <a:gsLst>
                <a:gs pos="0">
                  <a:srgbClr val="1558FF"/>
                </a:gs>
                <a:gs pos="100000">
                  <a:srgbClr val="1558FF">
                    <a:gamma/>
                    <a:shade val="4705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134" name="Oval 582"/>
            <p:cNvSpPr>
              <a:spLocks noChangeArrowheads="1"/>
            </p:cNvSpPr>
            <p:nvPr/>
          </p:nvSpPr>
          <p:spPr bwMode="auto">
            <a:xfrm flipV="1">
              <a:off x="4294" y="2198"/>
              <a:ext cx="911" cy="273"/>
            </a:xfrm>
            <a:prstGeom prst="ellipse">
              <a:avLst/>
            </a:prstGeom>
            <a:gradFill rotWithShape="0">
              <a:gsLst>
                <a:gs pos="0">
                  <a:srgbClr val="5E9EFF"/>
                </a:gs>
                <a:gs pos="20000">
                  <a:srgbClr val="85C2FF"/>
                </a:gs>
                <a:gs pos="35000">
                  <a:srgbClr val="C4D6EB"/>
                </a:gs>
                <a:gs pos="50000">
                  <a:srgbClr val="FFEBFA"/>
                </a:gs>
                <a:gs pos="65000">
                  <a:srgbClr val="C4D6EB"/>
                </a:gs>
                <a:gs pos="80001">
                  <a:srgbClr val="85C2FF"/>
                </a:gs>
                <a:gs pos="100000">
                  <a:srgbClr val="5E9E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135" name="Oval 583"/>
            <p:cNvSpPr>
              <a:spLocks noChangeArrowheads="1"/>
            </p:cNvSpPr>
            <p:nvPr/>
          </p:nvSpPr>
          <p:spPr bwMode="auto">
            <a:xfrm flipV="1">
              <a:off x="4324" y="2142"/>
              <a:ext cx="853" cy="329"/>
            </a:xfrm>
            <a:prstGeom prst="ellipse">
              <a:avLst/>
            </a:prstGeom>
            <a:gradFill rotWithShape="0">
              <a:gsLst>
                <a:gs pos="0">
                  <a:srgbClr val="B8D5FF"/>
                </a:gs>
                <a:gs pos="100000">
                  <a:srgbClr val="5E9E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76890" name="Group 584"/>
            <p:cNvGrpSpPr>
              <a:grpSpLocks/>
            </p:cNvGrpSpPr>
            <p:nvPr/>
          </p:nvGrpSpPr>
          <p:grpSpPr bwMode="auto">
            <a:xfrm>
              <a:off x="4294" y="1728"/>
              <a:ext cx="912" cy="384"/>
              <a:chOff x="768" y="1584"/>
              <a:chExt cx="912" cy="384"/>
            </a:xfrm>
          </p:grpSpPr>
          <p:sp>
            <p:nvSpPr>
              <p:cNvPr id="280137" name="Oval 585"/>
              <p:cNvSpPr>
                <a:spLocks noChangeArrowheads="1"/>
              </p:cNvSpPr>
              <p:nvPr/>
            </p:nvSpPr>
            <p:spPr bwMode="auto">
              <a:xfrm>
                <a:off x="798" y="1679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100000">
                    <a:srgbClr val="5E9EFF">
                      <a:gamma/>
                      <a:shade val="18431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38" name="Oval 586"/>
              <p:cNvSpPr>
                <a:spLocks noChangeArrowheads="1"/>
              </p:cNvSpPr>
              <p:nvPr/>
            </p:nvSpPr>
            <p:spPr bwMode="auto">
              <a:xfrm>
                <a:off x="768" y="1632"/>
                <a:ext cx="911" cy="240"/>
              </a:xfrm>
              <a:prstGeom prst="ellipse">
                <a:avLst/>
              </a:prstGeom>
              <a:gradFill rotWithShape="0">
                <a:gsLst>
                  <a:gs pos="0">
                    <a:srgbClr val="1558FF"/>
                  </a:gs>
                  <a:gs pos="100000">
                    <a:srgbClr val="1558FF">
                      <a:gamma/>
                      <a:shade val="4705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39" name="Oval 587"/>
              <p:cNvSpPr>
                <a:spLocks noChangeArrowheads="1"/>
              </p:cNvSpPr>
              <p:nvPr/>
            </p:nvSpPr>
            <p:spPr bwMode="auto">
              <a:xfrm>
                <a:off x="768" y="1679"/>
                <a:ext cx="911" cy="236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20000">
                    <a:srgbClr val="85C2FF"/>
                  </a:gs>
                  <a:gs pos="35000">
                    <a:srgbClr val="C4D6EB"/>
                  </a:gs>
                  <a:gs pos="50000">
                    <a:srgbClr val="FFEBFA"/>
                  </a:gs>
                  <a:gs pos="65000">
                    <a:srgbClr val="C4D6EB"/>
                  </a:gs>
                  <a:gs pos="80001">
                    <a:srgbClr val="85C2FF"/>
                  </a:gs>
                  <a:gs pos="100000">
                    <a:srgbClr val="5E9E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40" name="Oval 588"/>
              <p:cNvSpPr>
                <a:spLocks noChangeArrowheads="1"/>
              </p:cNvSpPr>
              <p:nvPr/>
            </p:nvSpPr>
            <p:spPr bwMode="auto">
              <a:xfrm>
                <a:off x="798" y="1679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B8D5FF"/>
                  </a:gs>
                  <a:gs pos="100000">
                    <a:srgbClr val="5E9E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41" name="Oval 589"/>
              <p:cNvSpPr>
                <a:spLocks noChangeArrowheads="1"/>
              </p:cNvSpPr>
              <p:nvPr/>
            </p:nvSpPr>
            <p:spPr bwMode="auto">
              <a:xfrm flipV="1">
                <a:off x="798" y="1584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100000">
                    <a:srgbClr val="5E9EFF">
                      <a:gamma/>
                      <a:shade val="18431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42" name="Oval 590"/>
              <p:cNvSpPr>
                <a:spLocks noChangeArrowheads="1"/>
              </p:cNvSpPr>
              <p:nvPr/>
            </p:nvSpPr>
            <p:spPr bwMode="auto">
              <a:xfrm flipV="1">
                <a:off x="768" y="1679"/>
                <a:ext cx="911" cy="236"/>
              </a:xfrm>
              <a:prstGeom prst="ellipse">
                <a:avLst/>
              </a:prstGeom>
              <a:gradFill rotWithShape="0">
                <a:gsLst>
                  <a:gs pos="0">
                    <a:srgbClr val="1558FF"/>
                  </a:gs>
                  <a:gs pos="100000">
                    <a:srgbClr val="1558FF">
                      <a:gamma/>
                      <a:shade val="4705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43" name="Oval 591"/>
              <p:cNvSpPr>
                <a:spLocks noChangeArrowheads="1"/>
              </p:cNvSpPr>
              <p:nvPr/>
            </p:nvSpPr>
            <p:spPr bwMode="auto">
              <a:xfrm flipV="1">
                <a:off x="768" y="1632"/>
                <a:ext cx="911" cy="240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20000">
                    <a:srgbClr val="85C2FF"/>
                  </a:gs>
                  <a:gs pos="35000">
                    <a:srgbClr val="C4D6EB"/>
                  </a:gs>
                  <a:gs pos="50000">
                    <a:srgbClr val="FFEBFA"/>
                  </a:gs>
                  <a:gs pos="65000">
                    <a:srgbClr val="C4D6EB"/>
                  </a:gs>
                  <a:gs pos="80001">
                    <a:srgbClr val="85C2FF"/>
                  </a:gs>
                  <a:gs pos="100000">
                    <a:srgbClr val="5E9E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44" name="Oval 592"/>
              <p:cNvSpPr>
                <a:spLocks noChangeArrowheads="1"/>
              </p:cNvSpPr>
              <p:nvPr/>
            </p:nvSpPr>
            <p:spPr bwMode="auto">
              <a:xfrm flipV="1">
                <a:off x="798" y="1584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B8D5FF"/>
                  </a:gs>
                  <a:gs pos="100000">
                    <a:srgbClr val="5E9E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80145" name="Oval 593"/>
            <p:cNvSpPr>
              <a:spLocks noChangeArrowheads="1"/>
            </p:cNvSpPr>
            <p:nvPr/>
          </p:nvSpPr>
          <p:spPr bwMode="auto">
            <a:xfrm>
              <a:off x="4269" y="1823"/>
              <a:ext cx="962" cy="193"/>
            </a:xfrm>
            <a:prstGeom prst="ellipse">
              <a:avLst/>
            </a:prstGeom>
            <a:gradFill rotWithShape="0">
              <a:gsLst>
                <a:gs pos="0">
                  <a:srgbClr val="0000FF"/>
                </a:gs>
                <a:gs pos="50000">
                  <a:srgbClr val="0000FF">
                    <a:gamma/>
                    <a:tint val="36863"/>
                    <a:invGamma/>
                  </a:srgbClr>
                </a:gs>
                <a:gs pos="100000">
                  <a:srgbClr val="0000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pic>
          <p:nvPicPr>
            <p:cNvPr id="280146" name="Picture 59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4" y="1535"/>
              <a:ext cx="911" cy="5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grpSp>
          <p:nvGrpSpPr>
            <p:cNvPr id="76893" name="Group 595"/>
            <p:cNvGrpSpPr>
              <a:grpSpLocks/>
            </p:cNvGrpSpPr>
            <p:nvPr/>
          </p:nvGrpSpPr>
          <p:grpSpPr bwMode="auto">
            <a:xfrm>
              <a:off x="4294" y="1344"/>
              <a:ext cx="912" cy="384"/>
              <a:chOff x="768" y="1584"/>
              <a:chExt cx="912" cy="384"/>
            </a:xfrm>
          </p:grpSpPr>
          <p:sp>
            <p:nvSpPr>
              <p:cNvPr id="280148" name="Oval 596"/>
              <p:cNvSpPr>
                <a:spLocks noChangeArrowheads="1"/>
              </p:cNvSpPr>
              <p:nvPr/>
            </p:nvSpPr>
            <p:spPr bwMode="auto">
              <a:xfrm>
                <a:off x="798" y="1680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100000">
                    <a:srgbClr val="5E9EFF">
                      <a:gamma/>
                      <a:shade val="18431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49" name="Oval 597"/>
              <p:cNvSpPr>
                <a:spLocks noChangeArrowheads="1"/>
              </p:cNvSpPr>
              <p:nvPr/>
            </p:nvSpPr>
            <p:spPr bwMode="auto">
              <a:xfrm>
                <a:off x="768" y="1632"/>
                <a:ext cx="911" cy="241"/>
              </a:xfrm>
              <a:prstGeom prst="ellipse">
                <a:avLst/>
              </a:prstGeom>
              <a:gradFill rotWithShape="0">
                <a:gsLst>
                  <a:gs pos="0">
                    <a:srgbClr val="1558FF"/>
                  </a:gs>
                  <a:gs pos="100000">
                    <a:srgbClr val="1558FF">
                      <a:gamma/>
                      <a:shade val="4705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50" name="Oval 598"/>
              <p:cNvSpPr>
                <a:spLocks noChangeArrowheads="1"/>
              </p:cNvSpPr>
              <p:nvPr/>
            </p:nvSpPr>
            <p:spPr bwMode="auto">
              <a:xfrm>
                <a:off x="768" y="1680"/>
                <a:ext cx="911" cy="241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20000">
                    <a:srgbClr val="85C2FF"/>
                  </a:gs>
                  <a:gs pos="35000">
                    <a:srgbClr val="C4D6EB"/>
                  </a:gs>
                  <a:gs pos="50000">
                    <a:srgbClr val="FFEBFA"/>
                  </a:gs>
                  <a:gs pos="65000">
                    <a:srgbClr val="C4D6EB"/>
                  </a:gs>
                  <a:gs pos="80001">
                    <a:srgbClr val="85C2FF"/>
                  </a:gs>
                  <a:gs pos="100000">
                    <a:srgbClr val="5E9E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51" name="Oval 599"/>
              <p:cNvSpPr>
                <a:spLocks noChangeArrowheads="1"/>
              </p:cNvSpPr>
              <p:nvPr/>
            </p:nvSpPr>
            <p:spPr bwMode="auto">
              <a:xfrm>
                <a:off x="798" y="1680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B8D5FF"/>
                  </a:gs>
                  <a:gs pos="100000">
                    <a:srgbClr val="5E9E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52" name="Oval 600"/>
              <p:cNvSpPr>
                <a:spLocks noChangeArrowheads="1"/>
              </p:cNvSpPr>
              <p:nvPr/>
            </p:nvSpPr>
            <p:spPr bwMode="auto">
              <a:xfrm flipV="1">
                <a:off x="798" y="1584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100000">
                    <a:srgbClr val="5E9EFF">
                      <a:gamma/>
                      <a:shade val="18431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53" name="Oval 601"/>
              <p:cNvSpPr>
                <a:spLocks noChangeArrowheads="1"/>
              </p:cNvSpPr>
              <p:nvPr/>
            </p:nvSpPr>
            <p:spPr bwMode="auto">
              <a:xfrm flipV="1">
                <a:off x="768" y="1680"/>
                <a:ext cx="911" cy="241"/>
              </a:xfrm>
              <a:prstGeom prst="ellipse">
                <a:avLst/>
              </a:prstGeom>
              <a:gradFill rotWithShape="0">
                <a:gsLst>
                  <a:gs pos="0">
                    <a:srgbClr val="1558FF"/>
                  </a:gs>
                  <a:gs pos="100000">
                    <a:srgbClr val="1558FF">
                      <a:gamma/>
                      <a:shade val="4705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54" name="Oval 602"/>
              <p:cNvSpPr>
                <a:spLocks noChangeArrowheads="1"/>
              </p:cNvSpPr>
              <p:nvPr/>
            </p:nvSpPr>
            <p:spPr bwMode="auto">
              <a:xfrm flipV="1">
                <a:off x="768" y="1632"/>
                <a:ext cx="911" cy="241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20000">
                    <a:srgbClr val="85C2FF"/>
                  </a:gs>
                  <a:gs pos="35000">
                    <a:srgbClr val="C4D6EB"/>
                  </a:gs>
                  <a:gs pos="50000">
                    <a:srgbClr val="FFEBFA"/>
                  </a:gs>
                  <a:gs pos="65000">
                    <a:srgbClr val="C4D6EB"/>
                  </a:gs>
                  <a:gs pos="80001">
                    <a:srgbClr val="85C2FF"/>
                  </a:gs>
                  <a:gs pos="100000">
                    <a:srgbClr val="5E9E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55" name="Oval 603"/>
              <p:cNvSpPr>
                <a:spLocks noChangeArrowheads="1"/>
              </p:cNvSpPr>
              <p:nvPr/>
            </p:nvSpPr>
            <p:spPr bwMode="auto">
              <a:xfrm flipV="1">
                <a:off x="798" y="1584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B8D5FF"/>
                  </a:gs>
                  <a:gs pos="100000">
                    <a:srgbClr val="5E9E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sp>
        <p:nvSpPr>
          <p:cNvPr id="280156" name="Oval 604"/>
          <p:cNvSpPr>
            <a:spLocks noChangeArrowheads="1"/>
          </p:cNvSpPr>
          <p:nvPr/>
        </p:nvSpPr>
        <p:spPr bwMode="auto">
          <a:xfrm>
            <a:off x="5270500" y="5562600"/>
            <a:ext cx="381000" cy="381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0157" name="Line 605"/>
          <p:cNvSpPr>
            <a:spLocks noChangeShapeType="1"/>
          </p:cNvSpPr>
          <p:nvPr/>
        </p:nvSpPr>
        <p:spPr bwMode="auto">
          <a:xfrm>
            <a:off x="4775200" y="5753100"/>
            <a:ext cx="1371600" cy="0"/>
          </a:xfrm>
          <a:prstGeom prst="line">
            <a:avLst/>
          </a:prstGeom>
          <a:noFill/>
          <a:ln w="19050">
            <a:solidFill>
              <a:schemeClr val="bg1">
                <a:alpha val="25999"/>
              </a:schemeClr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76811" name="Group 607"/>
          <p:cNvGrpSpPr>
            <a:grpSpLocks/>
          </p:cNvGrpSpPr>
          <p:nvPr/>
        </p:nvGrpSpPr>
        <p:grpSpPr bwMode="auto">
          <a:xfrm>
            <a:off x="6858000" y="2667000"/>
            <a:ext cx="762000" cy="1371600"/>
            <a:chOff x="4246" y="768"/>
            <a:chExt cx="1008" cy="1872"/>
          </a:xfrm>
        </p:grpSpPr>
        <p:sp>
          <p:nvSpPr>
            <p:cNvPr id="280160" name="Rectangle 608"/>
            <p:cNvSpPr>
              <a:spLocks noChangeArrowheads="1"/>
            </p:cNvSpPr>
            <p:nvPr/>
          </p:nvSpPr>
          <p:spPr bwMode="auto">
            <a:xfrm>
              <a:off x="4246" y="768"/>
              <a:ext cx="1008" cy="1521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50000">
                  <a:srgbClr val="000000">
                    <a:gamma/>
                    <a:tint val="10196"/>
                    <a:invGamma/>
                  </a:srgbClr>
                </a:gs>
                <a:gs pos="100000">
                  <a:srgbClr val="0000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161" name="AutoShape 609"/>
            <p:cNvSpPr>
              <a:spLocks noChangeArrowheads="1"/>
            </p:cNvSpPr>
            <p:nvPr/>
          </p:nvSpPr>
          <p:spPr bwMode="auto">
            <a:xfrm>
              <a:off x="4246" y="2289"/>
              <a:ext cx="1008" cy="303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000"/>
                </a:gs>
                <a:gs pos="50000">
                  <a:srgbClr val="000000">
                    <a:gamma/>
                    <a:tint val="10196"/>
                    <a:invGamma/>
                  </a:srgbClr>
                </a:gs>
                <a:gs pos="100000">
                  <a:srgbClr val="0000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162" name="Rectangle 610"/>
            <p:cNvSpPr>
              <a:spLocks noChangeArrowheads="1"/>
            </p:cNvSpPr>
            <p:nvPr/>
          </p:nvSpPr>
          <p:spPr bwMode="auto">
            <a:xfrm>
              <a:off x="4294" y="816"/>
              <a:ext cx="911" cy="1441"/>
            </a:xfrm>
            <a:prstGeom prst="rect">
              <a:avLst/>
            </a:prstGeom>
            <a:gradFill rotWithShape="0">
              <a:gsLst>
                <a:gs pos="0">
                  <a:srgbClr val="B47C49">
                    <a:gamma/>
                    <a:shade val="36863"/>
                    <a:invGamma/>
                  </a:srgbClr>
                </a:gs>
                <a:gs pos="100000">
                  <a:srgbClr val="B47C49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163" name="AutoShape 611"/>
            <p:cNvSpPr>
              <a:spLocks noChangeArrowheads="1"/>
            </p:cNvSpPr>
            <p:nvPr/>
          </p:nvSpPr>
          <p:spPr bwMode="auto">
            <a:xfrm>
              <a:off x="4294" y="2257"/>
              <a:ext cx="911" cy="288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B47C49">
                    <a:gamma/>
                    <a:shade val="36863"/>
                    <a:invGamma/>
                  </a:srgbClr>
                </a:gs>
                <a:gs pos="100000">
                  <a:srgbClr val="B47C49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76828" name="Group 612"/>
            <p:cNvGrpSpPr>
              <a:grpSpLocks/>
            </p:cNvGrpSpPr>
            <p:nvPr/>
          </p:nvGrpSpPr>
          <p:grpSpPr bwMode="auto">
            <a:xfrm>
              <a:off x="4294" y="960"/>
              <a:ext cx="912" cy="384"/>
              <a:chOff x="768" y="1584"/>
              <a:chExt cx="912" cy="384"/>
            </a:xfrm>
          </p:grpSpPr>
          <p:sp>
            <p:nvSpPr>
              <p:cNvPr id="280165" name="Oval 613"/>
              <p:cNvSpPr>
                <a:spLocks noChangeArrowheads="1"/>
              </p:cNvSpPr>
              <p:nvPr/>
            </p:nvSpPr>
            <p:spPr bwMode="auto">
              <a:xfrm>
                <a:off x="798" y="1680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100000">
                    <a:srgbClr val="5E9EFF">
                      <a:gamma/>
                      <a:shade val="18431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66" name="Oval 614"/>
              <p:cNvSpPr>
                <a:spLocks noChangeArrowheads="1"/>
              </p:cNvSpPr>
              <p:nvPr/>
            </p:nvSpPr>
            <p:spPr bwMode="auto">
              <a:xfrm>
                <a:off x="768" y="1637"/>
                <a:ext cx="911" cy="236"/>
              </a:xfrm>
              <a:prstGeom prst="ellipse">
                <a:avLst/>
              </a:prstGeom>
              <a:gradFill rotWithShape="0">
                <a:gsLst>
                  <a:gs pos="0">
                    <a:srgbClr val="1558FF"/>
                  </a:gs>
                  <a:gs pos="100000">
                    <a:srgbClr val="1558FF">
                      <a:gamma/>
                      <a:shade val="4705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67" name="Oval 615"/>
              <p:cNvSpPr>
                <a:spLocks noChangeArrowheads="1"/>
              </p:cNvSpPr>
              <p:nvPr/>
            </p:nvSpPr>
            <p:spPr bwMode="auto">
              <a:xfrm>
                <a:off x="768" y="1680"/>
                <a:ext cx="911" cy="240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20000">
                    <a:srgbClr val="85C2FF"/>
                  </a:gs>
                  <a:gs pos="35000">
                    <a:srgbClr val="C4D6EB"/>
                  </a:gs>
                  <a:gs pos="50000">
                    <a:srgbClr val="FFEBFA"/>
                  </a:gs>
                  <a:gs pos="65000">
                    <a:srgbClr val="C4D6EB"/>
                  </a:gs>
                  <a:gs pos="80001">
                    <a:srgbClr val="85C2FF"/>
                  </a:gs>
                  <a:gs pos="100000">
                    <a:srgbClr val="5E9E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68" name="Oval 616"/>
              <p:cNvSpPr>
                <a:spLocks noChangeArrowheads="1"/>
              </p:cNvSpPr>
              <p:nvPr/>
            </p:nvSpPr>
            <p:spPr bwMode="auto">
              <a:xfrm>
                <a:off x="798" y="1680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B8D5FF"/>
                  </a:gs>
                  <a:gs pos="100000">
                    <a:srgbClr val="5E9E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69" name="Oval 617"/>
              <p:cNvSpPr>
                <a:spLocks noChangeArrowheads="1"/>
              </p:cNvSpPr>
              <p:nvPr/>
            </p:nvSpPr>
            <p:spPr bwMode="auto">
              <a:xfrm flipV="1">
                <a:off x="798" y="1585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100000">
                    <a:srgbClr val="5E9EFF">
                      <a:gamma/>
                      <a:shade val="18431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70" name="Oval 618"/>
              <p:cNvSpPr>
                <a:spLocks noChangeArrowheads="1"/>
              </p:cNvSpPr>
              <p:nvPr/>
            </p:nvSpPr>
            <p:spPr bwMode="auto">
              <a:xfrm flipV="1">
                <a:off x="768" y="1680"/>
                <a:ext cx="911" cy="240"/>
              </a:xfrm>
              <a:prstGeom prst="ellipse">
                <a:avLst/>
              </a:prstGeom>
              <a:gradFill rotWithShape="0">
                <a:gsLst>
                  <a:gs pos="0">
                    <a:srgbClr val="1558FF"/>
                  </a:gs>
                  <a:gs pos="100000">
                    <a:srgbClr val="1558FF">
                      <a:gamma/>
                      <a:shade val="4705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71" name="Oval 619"/>
              <p:cNvSpPr>
                <a:spLocks noChangeArrowheads="1"/>
              </p:cNvSpPr>
              <p:nvPr/>
            </p:nvSpPr>
            <p:spPr bwMode="auto">
              <a:xfrm flipV="1">
                <a:off x="768" y="1637"/>
                <a:ext cx="911" cy="236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20000">
                    <a:srgbClr val="85C2FF"/>
                  </a:gs>
                  <a:gs pos="35000">
                    <a:srgbClr val="C4D6EB"/>
                  </a:gs>
                  <a:gs pos="50000">
                    <a:srgbClr val="FFEBFA"/>
                  </a:gs>
                  <a:gs pos="65000">
                    <a:srgbClr val="C4D6EB"/>
                  </a:gs>
                  <a:gs pos="80001">
                    <a:srgbClr val="85C2FF"/>
                  </a:gs>
                  <a:gs pos="100000">
                    <a:srgbClr val="5E9E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72" name="Oval 620"/>
              <p:cNvSpPr>
                <a:spLocks noChangeArrowheads="1"/>
              </p:cNvSpPr>
              <p:nvPr/>
            </p:nvSpPr>
            <p:spPr bwMode="auto">
              <a:xfrm flipV="1">
                <a:off x="798" y="1585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B8D5FF"/>
                  </a:gs>
                  <a:gs pos="100000">
                    <a:srgbClr val="5E9E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80173" name="Oval 621"/>
            <p:cNvSpPr>
              <a:spLocks noChangeArrowheads="1"/>
            </p:cNvSpPr>
            <p:nvPr/>
          </p:nvSpPr>
          <p:spPr bwMode="auto">
            <a:xfrm>
              <a:off x="4269" y="1056"/>
              <a:ext cx="962" cy="193"/>
            </a:xfrm>
            <a:prstGeom prst="ellipse">
              <a:avLst/>
            </a:prstGeom>
            <a:gradFill rotWithShape="0">
              <a:gsLst>
                <a:gs pos="0">
                  <a:srgbClr val="0000FF"/>
                </a:gs>
                <a:gs pos="50000">
                  <a:srgbClr val="0000FF">
                    <a:gamma/>
                    <a:tint val="36863"/>
                    <a:invGamma/>
                  </a:srgbClr>
                </a:gs>
                <a:gs pos="100000">
                  <a:srgbClr val="0000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pic>
          <p:nvPicPr>
            <p:cNvPr id="280174" name="Picture 62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4" y="768"/>
              <a:ext cx="911" cy="5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80175" name="Oval 623"/>
            <p:cNvSpPr>
              <a:spLocks noChangeArrowheads="1"/>
            </p:cNvSpPr>
            <p:nvPr/>
          </p:nvSpPr>
          <p:spPr bwMode="auto">
            <a:xfrm>
              <a:off x="4605" y="2460"/>
              <a:ext cx="290" cy="149"/>
            </a:xfrm>
            <a:prstGeom prst="ellipse">
              <a:avLst/>
            </a:prstGeom>
            <a:gradFill rotWithShape="0">
              <a:gsLst>
                <a:gs pos="0">
                  <a:srgbClr val="1558FF"/>
                </a:gs>
                <a:gs pos="100000">
                  <a:srgbClr val="1558FF">
                    <a:gamma/>
                    <a:shade val="4705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176" name="Oval 624"/>
            <p:cNvSpPr>
              <a:spLocks noChangeArrowheads="1"/>
            </p:cNvSpPr>
            <p:nvPr/>
          </p:nvSpPr>
          <p:spPr bwMode="auto">
            <a:xfrm>
              <a:off x="4605" y="2491"/>
              <a:ext cx="290" cy="149"/>
            </a:xfrm>
            <a:prstGeom prst="ellipse">
              <a:avLst/>
            </a:prstGeom>
            <a:gradFill rotWithShape="0">
              <a:gsLst>
                <a:gs pos="0">
                  <a:srgbClr val="5E9EFF"/>
                </a:gs>
                <a:gs pos="20000">
                  <a:srgbClr val="85C2FF"/>
                </a:gs>
                <a:gs pos="35000">
                  <a:srgbClr val="C4D6EB"/>
                </a:gs>
                <a:gs pos="50000">
                  <a:srgbClr val="FFEBFA"/>
                </a:gs>
                <a:gs pos="65000">
                  <a:srgbClr val="C4D6EB"/>
                </a:gs>
                <a:gs pos="80001">
                  <a:srgbClr val="85C2FF"/>
                </a:gs>
                <a:gs pos="100000">
                  <a:srgbClr val="5E9E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177" name="Oval 625"/>
            <p:cNvSpPr>
              <a:spLocks noChangeArrowheads="1"/>
            </p:cNvSpPr>
            <p:nvPr/>
          </p:nvSpPr>
          <p:spPr bwMode="auto">
            <a:xfrm flipV="1">
              <a:off x="4616" y="2430"/>
              <a:ext cx="269" cy="180"/>
            </a:xfrm>
            <a:prstGeom prst="ellipse">
              <a:avLst/>
            </a:prstGeom>
            <a:gradFill rotWithShape="0">
              <a:gsLst>
                <a:gs pos="0">
                  <a:srgbClr val="5E9EFF"/>
                </a:gs>
                <a:gs pos="100000">
                  <a:srgbClr val="5E9EFF">
                    <a:gamma/>
                    <a:shade val="18431"/>
                    <a:invGamma/>
                  </a:srgbClr>
                </a:gs>
              </a:gsLst>
              <a:path path="rect">
                <a:fillToRect l="100000" t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178" name="Oval 626"/>
            <p:cNvSpPr>
              <a:spLocks noChangeArrowheads="1"/>
            </p:cNvSpPr>
            <p:nvPr/>
          </p:nvSpPr>
          <p:spPr bwMode="auto">
            <a:xfrm flipV="1">
              <a:off x="4605" y="2491"/>
              <a:ext cx="290" cy="149"/>
            </a:xfrm>
            <a:prstGeom prst="ellipse">
              <a:avLst/>
            </a:prstGeom>
            <a:gradFill rotWithShape="0">
              <a:gsLst>
                <a:gs pos="0">
                  <a:srgbClr val="1558FF"/>
                </a:gs>
                <a:gs pos="100000">
                  <a:srgbClr val="1558FF">
                    <a:gamma/>
                    <a:shade val="4705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179" name="Oval 627"/>
            <p:cNvSpPr>
              <a:spLocks noChangeArrowheads="1"/>
            </p:cNvSpPr>
            <p:nvPr/>
          </p:nvSpPr>
          <p:spPr bwMode="auto">
            <a:xfrm flipV="1">
              <a:off x="4605" y="2460"/>
              <a:ext cx="290" cy="149"/>
            </a:xfrm>
            <a:prstGeom prst="ellipse">
              <a:avLst/>
            </a:prstGeom>
            <a:gradFill rotWithShape="0">
              <a:gsLst>
                <a:gs pos="0">
                  <a:srgbClr val="5E9EFF"/>
                </a:gs>
                <a:gs pos="20000">
                  <a:srgbClr val="85C2FF"/>
                </a:gs>
                <a:gs pos="35000">
                  <a:srgbClr val="C4D6EB"/>
                </a:gs>
                <a:gs pos="50000">
                  <a:srgbClr val="FFEBFA"/>
                </a:gs>
                <a:gs pos="65000">
                  <a:srgbClr val="C4D6EB"/>
                </a:gs>
                <a:gs pos="80001">
                  <a:srgbClr val="85C2FF"/>
                </a:gs>
                <a:gs pos="100000">
                  <a:srgbClr val="5E9E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180" name="Oval 628"/>
            <p:cNvSpPr>
              <a:spLocks noChangeArrowheads="1"/>
            </p:cNvSpPr>
            <p:nvPr/>
          </p:nvSpPr>
          <p:spPr bwMode="auto">
            <a:xfrm flipV="1">
              <a:off x="4616" y="2430"/>
              <a:ext cx="269" cy="180"/>
            </a:xfrm>
            <a:prstGeom prst="ellipse">
              <a:avLst/>
            </a:prstGeom>
            <a:gradFill rotWithShape="0">
              <a:gsLst>
                <a:gs pos="0">
                  <a:srgbClr val="B8D5FF"/>
                </a:gs>
                <a:gs pos="100000">
                  <a:srgbClr val="5E9E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181" name="Oval 629"/>
            <p:cNvSpPr>
              <a:spLocks noChangeArrowheads="1"/>
            </p:cNvSpPr>
            <p:nvPr/>
          </p:nvSpPr>
          <p:spPr bwMode="auto">
            <a:xfrm>
              <a:off x="4294" y="2198"/>
              <a:ext cx="911" cy="273"/>
            </a:xfrm>
            <a:prstGeom prst="ellipse">
              <a:avLst/>
            </a:prstGeom>
            <a:gradFill rotWithShape="0">
              <a:gsLst>
                <a:gs pos="0">
                  <a:srgbClr val="1558FF"/>
                </a:gs>
                <a:gs pos="100000">
                  <a:srgbClr val="1558FF">
                    <a:gamma/>
                    <a:shade val="4705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182" name="Oval 630"/>
            <p:cNvSpPr>
              <a:spLocks noChangeArrowheads="1"/>
            </p:cNvSpPr>
            <p:nvPr/>
          </p:nvSpPr>
          <p:spPr bwMode="auto">
            <a:xfrm>
              <a:off x="4294" y="2252"/>
              <a:ext cx="911" cy="273"/>
            </a:xfrm>
            <a:prstGeom prst="ellipse">
              <a:avLst/>
            </a:prstGeom>
            <a:gradFill rotWithShape="0">
              <a:gsLst>
                <a:gs pos="0">
                  <a:srgbClr val="5E9EFF"/>
                </a:gs>
                <a:gs pos="20000">
                  <a:srgbClr val="85C2FF"/>
                </a:gs>
                <a:gs pos="35000">
                  <a:srgbClr val="C4D6EB"/>
                </a:gs>
                <a:gs pos="50000">
                  <a:srgbClr val="FFEBFA"/>
                </a:gs>
                <a:gs pos="65000">
                  <a:srgbClr val="C4D6EB"/>
                </a:gs>
                <a:gs pos="80001">
                  <a:srgbClr val="85C2FF"/>
                </a:gs>
                <a:gs pos="100000">
                  <a:srgbClr val="5E9E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183" name="Oval 631"/>
            <p:cNvSpPr>
              <a:spLocks noChangeArrowheads="1"/>
            </p:cNvSpPr>
            <p:nvPr/>
          </p:nvSpPr>
          <p:spPr bwMode="auto">
            <a:xfrm flipV="1">
              <a:off x="4324" y="2142"/>
              <a:ext cx="853" cy="329"/>
            </a:xfrm>
            <a:prstGeom prst="ellipse">
              <a:avLst/>
            </a:prstGeom>
            <a:gradFill rotWithShape="0">
              <a:gsLst>
                <a:gs pos="0">
                  <a:srgbClr val="5E9EFF"/>
                </a:gs>
                <a:gs pos="100000">
                  <a:srgbClr val="5E9EFF">
                    <a:gamma/>
                    <a:shade val="18431"/>
                    <a:invGamma/>
                  </a:srgbClr>
                </a:gs>
              </a:gsLst>
              <a:path path="rect">
                <a:fillToRect l="100000" t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184" name="Oval 632"/>
            <p:cNvSpPr>
              <a:spLocks noChangeArrowheads="1"/>
            </p:cNvSpPr>
            <p:nvPr/>
          </p:nvSpPr>
          <p:spPr bwMode="auto">
            <a:xfrm flipV="1">
              <a:off x="4294" y="2252"/>
              <a:ext cx="911" cy="273"/>
            </a:xfrm>
            <a:prstGeom prst="ellipse">
              <a:avLst/>
            </a:prstGeom>
            <a:gradFill rotWithShape="0">
              <a:gsLst>
                <a:gs pos="0">
                  <a:srgbClr val="1558FF"/>
                </a:gs>
                <a:gs pos="100000">
                  <a:srgbClr val="1558FF">
                    <a:gamma/>
                    <a:shade val="4705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185" name="Oval 633"/>
            <p:cNvSpPr>
              <a:spLocks noChangeArrowheads="1"/>
            </p:cNvSpPr>
            <p:nvPr/>
          </p:nvSpPr>
          <p:spPr bwMode="auto">
            <a:xfrm flipV="1">
              <a:off x="4294" y="2198"/>
              <a:ext cx="911" cy="273"/>
            </a:xfrm>
            <a:prstGeom prst="ellipse">
              <a:avLst/>
            </a:prstGeom>
            <a:gradFill rotWithShape="0">
              <a:gsLst>
                <a:gs pos="0">
                  <a:srgbClr val="5E9EFF"/>
                </a:gs>
                <a:gs pos="20000">
                  <a:srgbClr val="85C2FF"/>
                </a:gs>
                <a:gs pos="35000">
                  <a:srgbClr val="C4D6EB"/>
                </a:gs>
                <a:gs pos="50000">
                  <a:srgbClr val="FFEBFA"/>
                </a:gs>
                <a:gs pos="65000">
                  <a:srgbClr val="C4D6EB"/>
                </a:gs>
                <a:gs pos="80001">
                  <a:srgbClr val="85C2FF"/>
                </a:gs>
                <a:gs pos="100000">
                  <a:srgbClr val="5E9E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186" name="Oval 634"/>
            <p:cNvSpPr>
              <a:spLocks noChangeArrowheads="1"/>
            </p:cNvSpPr>
            <p:nvPr/>
          </p:nvSpPr>
          <p:spPr bwMode="auto">
            <a:xfrm flipV="1">
              <a:off x="4324" y="2142"/>
              <a:ext cx="853" cy="329"/>
            </a:xfrm>
            <a:prstGeom prst="ellipse">
              <a:avLst/>
            </a:prstGeom>
            <a:gradFill rotWithShape="0">
              <a:gsLst>
                <a:gs pos="0">
                  <a:srgbClr val="B8D5FF"/>
                </a:gs>
                <a:gs pos="100000">
                  <a:srgbClr val="5E9E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76843" name="Group 635"/>
            <p:cNvGrpSpPr>
              <a:grpSpLocks/>
            </p:cNvGrpSpPr>
            <p:nvPr/>
          </p:nvGrpSpPr>
          <p:grpSpPr bwMode="auto">
            <a:xfrm>
              <a:off x="4294" y="1728"/>
              <a:ext cx="912" cy="384"/>
              <a:chOff x="768" y="1584"/>
              <a:chExt cx="912" cy="384"/>
            </a:xfrm>
          </p:grpSpPr>
          <p:sp>
            <p:nvSpPr>
              <p:cNvPr id="280188" name="Oval 636"/>
              <p:cNvSpPr>
                <a:spLocks noChangeArrowheads="1"/>
              </p:cNvSpPr>
              <p:nvPr/>
            </p:nvSpPr>
            <p:spPr bwMode="auto">
              <a:xfrm>
                <a:off x="798" y="1679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100000">
                    <a:srgbClr val="5E9EFF">
                      <a:gamma/>
                      <a:shade val="18431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89" name="Oval 637"/>
              <p:cNvSpPr>
                <a:spLocks noChangeArrowheads="1"/>
              </p:cNvSpPr>
              <p:nvPr/>
            </p:nvSpPr>
            <p:spPr bwMode="auto">
              <a:xfrm>
                <a:off x="768" y="1632"/>
                <a:ext cx="911" cy="240"/>
              </a:xfrm>
              <a:prstGeom prst="ellipse">
                <a:avLst/>
              </a:prstGeom>
              <a:gradFill rotWithShape="0">
                <a:gsLst>
                  <a:gs pos="0">
                    <a:srgbClr val="1558FF"/>
                  </a:gs>
                  <a:gs pos="100000">
                    <a:srgbClr val="1558FF">
                      <a:gamma/>
                      <a:shade val="4705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90" name="Oval 638"/>
              <p:cNvSpPr>
                <a:spLocks noChangeArrowheads="1"/>
              </p:cNvSpPr>
              <p:nvPr/>
            </p:nvSpPr>
            <p:spPr bwMode="auto">
              <a:xfrm>
                <a:off x="768" y="1679"/>
                <a:ext cx="911" cy="236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20000">
                    <a:srgbClr val="85C2FF"/>
                  </a:gs>
                  <a:gs pos="35000">
                    <a:srgbClr val="C4D6EB"/>
                  </a:gs>
                  <a:gs pos="50000">
                    <a:srgbClr val="FFEBFA"/>
                  </a:gs>
                  <a:gs pos="65000">
                    <a:srgbClr val="C4D6EB"/>
                  </a:gs>
                  <a:gs pos="80001">
                    <a:srgbClr val="85C2FF"/>
                  </a:gs>
                  <a:gs pos="100000">
                    <a:srgbClr val="5E9E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91" name="Oval 639"/>
              <p:cNvSpPr>
                <a:spLocks noChangeArrowheads="1"/>
              </p:cNvSpPr>
              <p:nvPr/>
            </p:nvSpPr>
            <p:spPr bwMode="auto">
              <a:xfrm>
                <a:off x="798" y="1679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B8D5FF"/>
                  </a:gs>
                  <a:gs pos="100000">
                    <a:srgbClr val="5E9E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92" name="Oval 640"/>
              <p:cNvSpPr>
                <a:spLocks noChangeArrowheads="1"/>
              </p:cNvSpPr>
              <p:nvPr/>
            </p:nvSpPr>
            <p:spPr bwMode="auto">
              <a:xfrm flipV="1">
                <a:off x="798" y="1584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100000">
                    <a:srgbClr val="5E9EFF">
                      <a:gamma/>
                      <a:shade val="18431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93" name="Oval 641"/>
              <p:cNvSpPr>
                <a:spLocks noChangeArrowheads="1"/>
              </p:cNvSpPr>
              <p:nvPr/>
            </p:nvSpPr>
            <p:spPr bwMode="auto">
              <a:xfrm flipV="1">
                <a:off x="768" y="1679"/>
                <a:ext cx="911" cy="236"/>
              </a:xfrm>
              <a:prstGeom prst="ellipse">
                <a:avLst/>
              </a:prstGeom>
              <a:gradFill rotWithShape="0">
                <a:gsLst>
                  <a:gs pos="0">
                    <a:srgbClr val="1558FF"/>
                  </a:gs>
                  <a:gs pos="100000">
                    <a:srgbClr val="1558FF">
                      <a:gamma/>
                      <a:shade val="4705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94" name="Oval 642"/>
              <p:cNvSpPr>
                <a:spLocks noChangeArrowheads="1"/>
              </p:cNvSpPr>
              <p:nvPr/>
            </p:nvSpPr>
            <p:spPr bwMode="auto">
              <a:xfrm flipV="1">
                <a:off x="768" y="1632"/>
                <a:ext cx="911" cy="240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20000">
                    <a:srgbClr val="85C2FF"/>
                  </a:gs>
                  <a:gs pos="35000">
                    <a:srgbClr val="C4D6EB"/>
                  </a:gs>
                  <a:gs pos="50000">
                    <a:srgbClr val="FFEBFA"/>
                  </a:gs>
                  <a:gs pos="65000">
                    <a:srgbClr val="C4D6EB"/>
                  </a:gs>
                  <a:gs pos="80001">
                    <a:srgbClr val="85C2FF"/>
                  </a:gs>
                  <a:gs pos="100000">
                    <a:srgbClr val="5E9E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95" name="Oval 643"/>
              <p:cNvSpPr>
                <a:spLocks noChangeArrowheads="1"/>
              </p:cNvSpPr>
              <p:nvPr/>
            </p:nvSpPr>
            <p:spPr bwMode="auto">
              <a:xfrm flipV="1">
                <a:off x="798" y="1584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B8D5FF"/>
                  </a:gs>
                  <a:gs pos="100000">
                    <a:srgbClr val="5E9E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80196" name="Oval 644"/>
            <p:cNvSpPr>
              <a:spLocks noChangeArrowheads="1"/>
            </p:cNvSpPr>
            <p:nvPr/>
          </p:nvSpPr>
          <p:spPr bwMode="auto">
            <a:xfrm>
              <a:off x="4269" y="1823"/>
              <a:ext cx="962" cy="193"/>
            </a:xfrm>
            <a:prstGeom prst="ellipse">
              <a:avLst/>
            </a:prstGeom>
            <a:gradFill rotWithShape="0">
              <a:gsLst>
                <a:gs pos="0">
                  <a:srgbClr val="0000FF"/>
                </a:gs>
                <a:gs pos="50000">
                  <a:srgbClr val="0000FF">
                    <a:gamma/>
                    <a:tint val="36863"/>
                    <a:invGamma/>
                  </a:srgbClr>
                </a:gs>
                <a:gs pos="100000">
                  <a:srgbClr val="0000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pic>
          <p:nvPicPr>
            <p:cNvPr id="280197" name="Picture 64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4" y="1535"/>
              <a:ext cx="911" cy="5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grpSp>
          <p:nvGrpSpPr>
            <p:cNvPr id="76846" name="Group 646"/>
            <p:cNvGrpSpPr>
              <a:grpSpLocks/>
            </p:cNvGrpSpPr>
            <p:nvPr/>
          </p:nvGrpSpPr>
          <p:grpSpPr bwMode="auto">
            <a:xfrm>
              <a:off x="4294" y="1344"/>
              <a:ext cx="912" cy="384"/>
              <a:chOff x="768" y="1584"/>
              <a:chExt cx="912" cy="384"/>
            </a:xfrm>
          </p:grpSpPr>
          <p:sp>
            <p:nvSpPr>
              <p:cNvPr id="280199" name="Oval 647"/>
              <p:cNvSpPr>
                <a:spLocks noChangeArrowheads="1"/>
              </p:cNvSpPr>
              <p:nvPr/>
            </p:nvSpPr>
            <p:spPr bwMode="auto">
              <a:xfrm>
                <a:off x="798" y="1680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100000">
                    <a:srgbClr val="5E9EFF">
                      <a:gamma/>
                      <a:shade val="18431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200" name="Oval 648"/>
              <p:cNvSpPr>
                <a:spLocks noChangeArrowheads="1"/>
              </p:cNvSpPr>
              <p:nvPr/>
            </p:nvSpPr>
            <p:spPr bwMode="auto">
              <a:xfrm>
                <a:off x="768" y="1632"/>
                <a:ext cx="911" cy="241"/>
              </a:xfrm>
              <a:prstGeom prst="ellipse">
                <a:avLst/>
              </a:prstGeom>
              <a:gradFill rotWithShape="0">
                <a:gsLst>
                  <a:gs pos="0">
                    <a:srgbClr val="1558FF"/>
                  </a:gs>
                  <a:gs pos="100000">
                    <a:srgbClr val="1558FF">
                      <a:gamma/>
                      <a:shade val="4705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201" name="Oval 649"/>
              <p:cNvSpPr>
                <a:spLocks noChangeArrowheads="1"/>
              </p:cNvSpPr>
              <p:nvPr/>
            </p:nvSpPr>
            <p:spPr bwMode="auto">
              <a:xfrm>
                <a:off x="768" y="1680"/>
                <a:ext cx="911" cy="241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20000">
                    <a:srgbClr val="85C2FF"/>
                  </a:gs>
                  <a:gs pos="35000">
                    <a:srgbClr val="C4D6EB"/>
                  </a:gs>
                  <a:gs pos="50000">
                    <a:srgbClr val="FFEBFA"/>
                  </a:gs>
                  <a:gs pos="65000">
                    <a:srgbClr val="C4D6EB"/>
                  </a:gs>
                  <a:gs pos="80001">
                    <a:srgbClr val="85C2FF"/>
                  </a:gs>
                  <a:gs pos="100000">
                    <a:srgbClr val="5E9E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202" name="Oval 650"/>
              <p:cNvSpPr>
                <a:spLocks noChangeArrowheads="1"/>
              </p:cNvSpPr>
              <p:nvPr/>
            </p:nvSpPr>
            <p:spPr bwMode="auto">
              <a:xfrm>
                <a:off x="798" y="1680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B8D5FF"/>
                  </a:gs>
                  <a:gs pos="100000">
                    <a:srgbClr val="5E9E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203" name="Oval 651"/>
              <p:cNvSpPr>
                <a:spLocks noChangeArrowheads="1"/>
              </p:cNvSpPr>
              <p:nvPr/>
            </p:nvSpPr>
            <p:spPr bwMode="auto">
              <a:xfrm flipV="1">
                <a:off x="798" y="1584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100000">
                    <a:srgbClr val="5E9EFF">
                      <a:gamma/>
                      <a:shade val="18431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204" name="Oval 652"/>
              <p:cNvSpPr>
                <a:spLocks noChangeArrowheads="1"/>
              </p:cNvSpPr>
              <p:nvPr/>
            </p:nvSpPr>
            <p:spPr bwMode="auto">
              <a:xfrm flipV="1">
                <a:off x="768" y="1680"/>
                <a:ext cx="911" cy="241"/>
              </a:xfrm>
              <a:prstGeom prst="ellipse">
                <a:avLst/>
              </a:prstGeom>
              <a:gradFill rotWithShape="0">
                <a:gsLst>
                  <a:gs pos="0">
                    <a:srgbClr val="1558FF"/>
                  </a:gs>
                  <a:gs pos="100000">
                    <a:srgbClr val="1558FF">
                      <a:gamma/>
                      <a:shade val="4705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205" name="Oval 653"/>
              <p:cNvSpPr>
                <a:spLocks noChangeArrowheads="1"/>
              </p:cNvSpPr>
              <p:nvPr/>
            </p:nvSpPr>
            <p:spPr bwMode="auto">
              <a:xfrm flipV="1">
                <a:off x="768" y="1632"/>
                <a:ext cx="911" cy="241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20000">
                    <a:srgbClr val="85C2FF"/>
                  </a:gs>
                  <a:gs pos="35000">
                    <a:srgbClr val="C4D6EB"/>
                  </a:gs>
                  <a:gs pos="50000">
                    <a:srgbClr val="FFEBFA"/>
                  </a:gs>
                  <a:gs pos="65000">
                    <a:srgbClr val="C4D6EB"/>
                  </a:gs>
                  <a:gs pos="80001">
                    <a:srgbClr val="85C2FF"/>
                  </a:gs>
                  <a:gs pos="100000">
                    <a:srgbClr val="5E9E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206" name="Oval 654"/>
              <p:cNvSpPr>
                <a:spLocks noChangeArrowheads="1"/>
              </p:cNvSpPr>
              <p:nvPr/>
            </p:nvSpPr>
            <p:spPr bwMode="auto">
              <a:xfrm flipV="1">
                <a:off x="798" y="1584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B8D5FF"/>
                  </a:gs>
                  <a:gs pos="100000">
                    <a:srgbClr val="5E9E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sp>
        <p:nvSpPr>
          <p:cNvPr id="280207" name="Oval 655"/>
          <p:cNvSpPr>
            <a:spLocks noChangeArrowheads="1"/>
          </p:cNvSpPr>
          <p:nvPr/>
        </p:nvSpPr>
        <p:spPr bwMode="auto">
          <a:xfrm>
            <a:off x="7048500" y="5562600"/>
            <a:ext cx="381000" cy="381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0208" name="Line 656"/>
          <p:cNvSpPr>
            <a:spLocks noChangeShapeType="1"/>
          </p:cNvSpPr>
          <p:nvPr/>
        </p:nvSpPr>
        <p:spPr bwMode="auto">
          <a:xfrm>
            <a:off x="6553200" y="5753100"/>
            <a:ext cx="1371600" cy="0"/>
          </a:xfrm>
          <a:prstGeom prst="line">
            <a:avLst/>
          </a:prstGeom>
          <a:noFill/>
          <a:ln w="19050">
            <a:solidFill>
              <a:schemeClr val="bg1">
                <a:alpha val="25999"/>
              </a:schemeClr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0210" name="Oval 658"/>
          <p:cNvSpPr>
            <a:spLocks noChangeArrowheads="1"/>
          </p:cNvSpPr>
          <p:nvPr/>
        </p:nvSpPr>
        <p:spPr bwMode="auto">
          <a:xfrm>
            <a:off x="1714500" y="1685925"/>
            <a:ext cx="381000" cy="381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0211" name="Oval 659"/>
          <p:cNvSpPr>
            <a:spLocks noChangeAspect="1" noChangeArrowheads="1"/>
          </p:cNvSpPr>
          <p:nvPr/>
        </p:nvSpPr>
        <p:spPr bwMode="auto">
          <a:xfrm>
            <a:off x="3438525" y="1631950"/>
            <a:ext cx="488950" cy="488950"/>
          </a:xfrm>
          <a:prstGeom prst="ellipse">
            <a:avLst/>
          </a:prstGeom>
          <a:solidFill>
            <a:srgbClr val="FFFF00">
              <a:alpha val="69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0212" name="Oval 660"/>
          <p:cNvSpPr>
            <a:spLocks noChangeAspect="1" noChangeArrowheads="1"/>
          </p:cNvSpPr>
          <p:nvPr/>
        </p:nvSpPr>
        <p:spPr bwMode="auto">
          <a:xfrm>
            <a:off x="5108575" y="1524000"/>
            <a:ext cx="704850" cy="704850"/>
          </a:xfrm>
          <a:prstGeom prst="ellipse">
            <a:avLst/>
          </a:prstGeom>
          <a:solidFill>
            <a:srgbClr val="FFFF00">
              <a:alpha val="32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0213" name="Oval 661"/>
          <p:cNvSpPr>
            <a:spLocks noChangeAspect="1" noChangeArrowheads="1"/>
          </p:cNvSpPr>
          <p:nvPr/>
        </p:nvSpPr>
        <p:spPr bwMode="auto">
          <a:xfrm>
            <a:off x="6724650" y="1362075"/>
            <a:ext cx="1028700" cy="1028700"/>
          </a:xfrm>
          <a:prstGeom prst="ellipse">
            <a:avLst/>
          </a:prstGeom>
          <a:solidFill>
            <a:srgbClr val="FFFF00">
              <a:alpha val="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0214" name="Line 662"/>
          <p:cNvSpPr>
            <a:spLocks noChangeShapeType="1"/>
          </p:cNvSpPr>
          <p:nvPr/>
        </p:nvSpPr>
        <p:spPr bwMode="auto">
          <a:xfrm>
            <a:off x="1143000" y="4267200"/>
            <a:ext cx="0" cy="1447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0215" name="Rectangle 663"/>
          <p:cNvSpPr>
            <a:spLocks noChangeArrowheads="1"/>
          </p:cNvSpPr>
          <p:nvPr/>
        </p:nvSpPr>
        <p:spPr bwMode="auto">
          <a:xfrm>
            <a:off x="762000" y="4800600"/>
            <a:ext cx="2905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solidFill>
                  <a:schemeClr val="bg1"/>
                </a:solidFill>
                <a:latin typeface="Georgia" charset="0"/>
                <a:cs typeface="+mn-cs"/>
              </a:rPr>
              <a:t>Z</a:t>
            </a:r>
          </a:p>
        </p:txBody>
      </p:sp>
      <p:grpSp>
        <p:nvGrpSpPr>
          <p:cNvPr id="76820" name="Group 668"/>
          <p:cNvGrpSpPr>
            <a:grpSpLocks/>
          </p:cNvGrpSpPr>
          <p:nvPr/>
        </p:nvGrpSpPr>
        <p:grpSpPr bwMode="auto">
          <a:xfrm>
            <a:off x="1905000" y="5334000"/>
            <a:ext cx="1752600" cy="420688"/>
            <a:chOff x="1200" y="3360"/>
            <a:chExt cx="1104" cy="265"/>
          </a:xfrm>
        </p:grpSpPr>
        <p:sp>
          <p:nvSpPr>
            <p:cNvPr id="280216" name="Line 664"/>
            <p:cNvSpPr>
              <a:spLocks noChangeShapeType="1"/>
            </p:cNvSpPr>
            <p:nvPr/>
          </p:nvSpPr>
          <p:spPr bwMode="auto">
            <a:xfrm>
              <a:off x="1200" y="3360"/>
              <a:ext cx="0" cy="265"/>
            </a:xfrm>
            <a:prstGeom prst="line">
              <a:avLst/>
            </a:prstGeom>
            <a:noFill/>
            <a:ln w="19050">
              <a:solidFill>
                <a:srgbClr val="FF9900"/>
              </a:solidFill>
              <a:prstDash val="sysDot"/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218" name="Rectangle 666"/>
            <p:cNvSpPr>
              <a:spLocks noChangeArrowheads="1"/>
            </p:cNvSpPr>
            <p:nvPr/>
          </p:nvSpPr>
          <p:spPr bwMode="auto">
            <a:xfrm>
              <a:off x="1296" y="3397"/>
              <a:ext cx="98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>
                  <a:solidFill>
                    <a:schemeClr val="bg1"/>
                  </a:solidFill>
                  <a:latin typeface="Georgia" charset="0"/>
                  <a:cs typeface="+mn-cs"/>
                </a:rPr>
                <a:t>Working distance</a:t>
              </a:r>
            </a:p>
          </p:txBody>
        </p:sp>
        <p:sp>
          <p:nvSpPr>
            <p:cNvPr id="280219" name="Line 667"/>
            <p:cNvSpPr>
              <a:spLocks noChangeShapeType="1"/>
            </p:cNvSpPr>
            <p:nvPr/>
          </p:nvSpPr>
          <p:spPr bwMode="auto">
            <a:xfrm>
              <a:off x="2304" y="3360"/>
              <a:ext cx="0" cy="265"/>
            </a:xfrm>
            <a:prstGeom prst="line">
              <a:avLst/>
            </a:prstGeom>
            <a:noFill/>
            <a:ln w="19050">
              <a:solidFill>
                <a:srgbClr val="FF9900"/>
              </a:solidFill>
              <a:prstDash val="sysDot"/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/>
          <p:cNvSpPr>
            <a:spLocks noChangeArrowheads="1"/>
          </p:cNvSpPr>
          <p:nvPr/>
        </p:nvSpPr>
        <p:spPr bwMode="auto">
          <a:xfrm>
            <a:off x="2057400" y="166688"/>
            <a:ext cx="50673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>
                <a:solidFill>
                  <a:srgbClr val="FFFF00"/>
                </a:solidFill>
                <a:latin typeface="Georgia" charset="0"/>
                <a:cs typeface="+mn-cs"/>
              </a:rPr>
              <a:t>Point Spread Function</a:t>
            </a:r>
          </a:p>
        </p:txBody>
      </p:sp>
      <p:sp>
        <p:nvSpPr>
          <p:cNvPr id="280784" name="Rectangle 208"/>
          <p:cNvSpPr>
            <a:spLocks noChangeArrowheads="1"/>
          </p:cNvSpPr>
          <p:nvPr/>
        </p:nvSpPr>
        <p:spPr bwMode="auto">
          <a:xfrm>
            <a:off x="1524000" y="1295400"/>
            <a:ext cx="6165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>
                <a:solidFill>
                  <a:srgbClr val="FFFF00"/>
                </a:solidFill>
                <a:latin typeface="Georgia" charset="0"/>
                <a:cs typeface="+mn-cs"/>
              </a:rPr>
              <a:t>PSF describes the imaging system response to a point input</a:t>
            </a:r>
          </a:p>
        </p:txBody>
      </p:sp>
      <p:grpSp>
        <p:nvGrpSpPr>
          <p:cNvPr id="78851" name="Group 213"/>
          <p:cNvGrpSpPr>
            <a:grpSpLocks/>
          </p:cNvGrpSpPr>
          <p:nvPr/>
        </p:nvGrpSpPr>
        <p:grpSpPr bwMode="auto">
          <a:xfrm>
            <a:off x="3162300" y="2286000"/>
            <a:ext cx="2819400" cy="3048000"/>
            <a:chOff x="2016" y="1200"/>
            <a:chExt cx="1776" cy="1920"/>
          </a:xfrm>
        </p:grpSpPr>
        <p:pic>
          <p:nvPicPr>
            <p:cNvPr id="280783" name="Picture 20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1" y="1200"/>
              <a:ext cx="1565" cy="19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80785" name="Line 209"/>
            <p:cNvSpPr>
              <a:spLocks noChangeShapeType="1"/>
            </p:cNvSpPr>
            <p:nvPr/>
          </p:nvSpPr>
          <p:spPr bwMode="auto">
            <a:xfrm>
              <a:off x="2016" y="2208"/>
              <a:ext cx="1776" cy="0"/>
            </a:xfrm>
            <a:prstGeom prst="line">
              <a:avLst/>
            </a:prstGeom>
            <a:noFill/>
            <a:ln w="19050">
              <a:solidFill>
                <a:schemeClr val="bg1">
                  <a:alpha val="25999"/>
                </a:schemeClr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80786" name="Line 210"/>
          <p:cNvSpPr>
            <a:spLocks noChangeShapeType="1"/>
          </p:cNvSpPr>
          <p:nvPr/>
        </p:nvSpPr>
        <p:spPr bwMode="auto">
          <a:xfrm>
            <a:off x="2895600" y="3505200"/>
            <a:ext cx="0" cy="1447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0787" name="Rectangle 211"/>
          <p:cNvSpPr>
            <a:spLocks noChangeArrowheads="1"/>
          </p:cNvSpPr>
          <p:nvPr/>
        </p:nvSpPr>
        <p:spPr bwMode="auto">
          <a:xfrm>
            <a:off x="2514600" y="4038600"/>
            <a:ext cx="2905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solidFill>
                  <a:schemeClr val="bg1"/>
                </a:solidFill>
                <a:latin typeface="Georgia" charset="0"/>
                <a:cs typeface="+mn-cs"/>
              </a:rPr>
              <a:t>Z</a:t>
            </a:r>
          </a:p>
        </p:txBody>
      </p:sp>
      <p:sp>
        <p:nvSpPr>
          <p:cNvPr id="280790" name="Rectangle 214"/>
          <p:cNvSpPr>
            <a:spLocks noChangeArrowheads="1"/>
          </p:cNvSpPr>
          <p:nvPr/>
        </p:nvSpPr>
        <p:spPr bwMode="auto">
          <a:xfrm>
            <a:off x="2209800" y="5410200"/>
            <a:ext cx="4648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1800" i="1">
                <a:solidFill>
                  <a:srgbClr val="FFFF00"/>
                </a:solidFill>
                <a:latin typeface="Georgia" charset="0"/>
                <a:cs typeface="+mn-cs"/>
              </a:rPr>
              <a:t>I</a:t>
            </a:r>
            <a:r>
              <a:rPr lang="en-US" sz="1800" i="1">
                <a:solidFill>
                  <a:srgbClr val="FFFF00"/>
                </a:solidFill>
                <a:cs typeface="+mn-cs"/>
              </a:rPr>
              <a:t>n </a:t>
            </a:r>
            <a:r>
              <a:rPr lang="en-US" sz="1800" i="1">
                <a:solidFill>
                  <a:srgbClr val="FFFF00"/>
                </a:solidFill>
                <a:latin typeface="Georgia" charset="0"/>
                <a:cs typeface="+mn-cs"/>
              </a:rPr>
              <a:t>microscopy the point spread functions is asymmetric due to lens imperfections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790" name="Group 358"/>
          <p:cNvGrpSpPr>
            <a:grpSpLocks/>
          </p:cNvGrpSpPr>
          <p:nvPr/>
        </p:nvGrpSpPr>
        <p:grpSpPr bwMode="auto">
          <a:xfrm>
            <a:off x="1752600" y="2133600"/>
            <a:ext cx="6096000" cy="3962401"/>
            <a:chOff x="2304" y="1344"/>
            <a:chExt cx="3840" cy="2496"/>
          </a:xfrm>
        </p:grpSpPr>
        <p:sp>
          <p:nvSpPr>
            <p:cNvPr id="146714" name="Freeform 282"/>
            <p:cNvSpPr>
              <a:spLocks/>
            </p:cNvSpPr>
            <p:nvPr/>
          </p:nvSpPr>
          <p:spPr bwMode="auto">
            <a:xfrm rot="5400000" flipV="1">
              <a:off x="3488" y="2672"/>
              <a:ext cx="1184" cy="1152"/>
            </a:xfrm>
            <a:custGeom>
              <a:avLst/>
              <a:gdLst>
                <a:gd name="T0" fmla="*/ 0 w 336"/>
                <a:gd name="T1" fmla="*/ 144 h 288"/>
                <a:gd name="T2" fmla="*/ 336 w 336"/>
                <a:gd name="T3" fmla="*/ 0 h 288"/>
                <a:gd name="T4" fmla="*/ 336 w 336"/>
                <a:gd name="T5" fmla="*/ 288 h 288"/>
                <a:gd name="T6" fmla="*/ 0 w 336"/>
                <a:gd name="T7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6" h="288">
                  <a:moveTo>
                    <a:pt x="0" y="144"/>
                  </a:moveTo>
                  <a:lnTo>
                    <a:pt x="336" y="0"/>
                  </a:lnTo>
                  <a:lnTo>
                    <a:pt x="336" y="288"/>
                  </a:lnTo>
                  <a:lnTo>
                    <a:pt x="0" y="144"/>
                  </a:lnTo>
                  <a:close/>
                </a:path>
              </a:pathLst>
            </a:custGeom>
            <a:gradFill rotWithShape="0">
              <a:gsLst>
                <a:gs pos="0">
                  <a:srgbClr val="FF0000">
                    <a:gamma/>
                    <a:tint val="16471"/>
                    <a:invGamma/>
                  </a:srgbClr>
                </a:gs>
                <a:gs pos="100000">
                  <a:srgbClr val="FF00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6717" name="Freeform 285"/>
            <p:cNvSpPr>
              <a:spLocks/>
            </p:cNvSpPr>
            <p:nvPr/>
          </p:nvSpPr>
          <p:spPr bwMode="auto">
            <a:xfrm rot="5400000" flipV="1">
              <a:off x="3636" y="2845"/>
              <a:ext cx="888" cy="576"/>
            </a:xfrm>
            <a:custGeom>
              <a:avLst/>
              <a:gdLst>
                <a:gd name="T0" fmla="*/ 0 w 336"/>
                <a:gd name="T1" fmla="*/ 144 h 288"/>
                <a:gd name="T2" fmla="*/ 336 w 336"/>
                <a:gd name="T3" fmla="*/ 0 h 288"/>
                <a:gd name="T4" fmla="*/ 336 w 336"/>
                <a:gd name="T5" fmla="*/ 288 h 288"/>
                <a:gd name="T6" fmla="*/ 0 w 336"/>
                <a:gd name="T7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6" h="288">
                  <a:moveTo>
                    <a:pt x="0" y="144"/>
                  </a:moveTo>
                  <a:lnTo>
                    <a:pt x="336" y="0"/>
                  </a:lnTo>
                  <a:lnTo>
                    <a:pt x="336" y="288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6715" name="Rectangle 283"/>
            <p:cNvSpPr>
              <a:spLocks noChangeArrowheads="1"/>
            </p:cNvSpPr>
            <p:nvPr/>
          </p:nvSpPr>
          <p:spPr bwMode="auto">
            <a:xfrm>
              <a:off x="3768" y="1488"/>
              <a:ext cx="624" cy="935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50000">
                  <a:srgbClr val="000000">
                    <a:gamma/>
                    <a:tint val="10196"/>
                    <a:invGamma/>
                  </a:srgbClr>
                </a:gs>
                <a:gs pos="100000">
                  <a:srgbClr val="0000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6716" name="Rectangle 284"/>
            <p:cNvSpPr>
              <a:spLocks noChangeArrowheads="1"/>
            </p:cNvSpPr>
            <p:nvPr/>
          </p:nvSpPr>
          <p:spPr bwMode="auto">
            <a:xfrm>
              <a:off x="3798" y="1518"/>
              <a:ext cx="564" cy="886"/>
            </a:xfrm>
            <a:prstGeom prst="rect">
              <a:avLst/>
            </a:prstGeom>
            <a:gradFill rotWithShape="0">
              <a:gsLst>
                <a:gs pos="0">
                  <a:srgbClr val="B47C49">
                    <a:gamma/>
                    <a:shade val="36863"/>
                    <a:invGamma/>
                  </a:srgbClr>
                </a:gs>
                <a:gs pos="100000">
                  <a:srgbClr val="B47C49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80997" name="Group 286"/>
            <p:cNvGrpSpPr>
              <a:grpSpLocks/>
            </p:cNvGrpSpPr>
            <p:nvPr/>
          </p:nvGrpSpPr>
          <p:grpSpPr bwMode="auto">
            <a:xfrm>
              <a:off x="3768" y="1488"/>
              <a:ext cx="624" cy="1152"/>
              <a:chOff x="2568" y="1824"/>
              <a:chExt cx="624" cy="1152"/>
            </a:xfrm>
          </p:grpSpPr>
          <p:grpSp>
            <p:nvGrpSpPr>
              <p:cNvPr id="81005" name="Group 287"/>
              <p:cNvGrpSpPr>
                <a:grpSpLocks/>
              </p:cNvGrpSpPr>
              <p:nvPr/>
            </p:nvGrpSpPr>
            <p:grpSpPr bwMode="auto">
              <a:xfrm>
                <a:off x="2583" y="1824"/>
                <a:ext cx="594" cy="354"/>
                <a:chOff x="2583" y="1824"/>
                <a:chExt cx="594" cy="354"/>
              </a:xfrm>
            </p:grpSpPr>
            <p:grpSp>
              <p:nvGrpSpPr>
                <p:cNvPr id="81042" name="Group 288"/>
                <p:cNvGrpSpPr>
                  <a:grpSpLocks/>
                </p:cNvGrpSpPr>
                <p:nvPr/>
              </p:nvGrpSpPr>
              <p:grpSpPr bwMode="auto">
                <a:xfrm>
                  <a:off x="2598" y="1942"/>
                  <a:ext cx="564" cy="236"/>
                  <a:chOff x="768" y="1584"/>
                  <a:chExt cx="912" cy="384"/>
                </a:xfrm>
              </p:grpSpPr>
              <p:sp>
                <p:nvSpPr>
                  <p:cNvPr id="146721" name="Oval 289"/>
                  <p:cNvSpPr>
                    <a:spLocks noChangeArrowheads="1"/>
                  </p:cNvSpPr>
                  <p:nvPr/>
                </p:nvSpPr>
                <p:spPr bwMode="auto">
                  <a:xfrm>
                    <a:off x="797" y="1680"/>
                    <a:ext cx="854" cy="2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5E9EFF"/>
                      </a:gs>
                      <a:gs pos="100000">
                        <a:srgbClr val="5E9EFF">
                          <a:gamma/>
                          <a:shade val="18431"/>
                          <a:invGamma/>
                        </a:srgbClr>
                      </a:gs>
                    </a:gsLst>
                    <a:path path="rect">
                      <a:fillToRect l="100000" t="10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722" name="Oval 290"/>
                  <p:cNvSpPr>
                    <a:spLocks noChangeArrowheads="1"/>
                  </p:cNvSpPr>
                  <p:nvPr/>
                </p:nvSpPr>
                <p:spPr bwMode="auto">
                  <a:xfrm>
                    <a:off x="768" y="1633"/>
                    <a:ext cx="912" cy="23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1558FF"/>
                      </a:gs>
                      <a:gs pos="100000">
                        <a:srgbClr val="1558FF">
                          <a:gamma/>
                          <a:shade val="47059"/>
                          <a:invGamma/>
                        </a:srgb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723" name="Oval 291"/>
                  <p:cNvSpPr>
                    <a:spLocks noChangeArrowheads="1"/>
                  </p:cNvSpPr>
                  <p:nvPr/>
                </p:nvSpPr>
                <p:spPr bwMode="auto">
                  <a:xfrm>
                    <a:off x="768" y="1680"/>
                    <a:ext cx="912" cy="24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5E9EFF"/>
                      </a:gs>
                      <a:gs pos="20000">
                        <a:srgbClr val="85C2FF"/>
                      </a:gs>
                      <a:gs pos="35000">
                        <a:srgbClr val="C4D6EB"/>
                      </a:gs>
                      <a:gs pos="50000">
                        <a:srgbClr val="FFEBFA"/>
                      </a:gs>
                      <a:gs pos="65000">
                        <a:srgbClr val="C4D6EB"/>
                      </a:gs>
                      <a:gs pos="80001">
                        <a:srgbClr val="85C2FF"/>
                      </a:gs>
                      <a:gs pos="100000">
                        <a:srgbClr val="5E9EFF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724" name="Oval 292"/>
                  <p:cNvSpPr>
                    <a:spLocks noChangeArrowheads="1"/>
                  </p:cNvSpPr>
                  <p:nvPr/>
                </p:nvSpPr>
                <p:spPr bwMode="auto">
                  <a:xfrm>
                    <a:off x="797" y="1680"/>
                    <a:ext cx="854" cy="2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B8D5FF"/>
                      </a:gs>
                      <a:gs pos="100000">
                        <a:srgbClr val="5E9EFF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725" name="Oval 293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797" y="1584"/>
                    <a:ext cx="854" cy="2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5E9EFF"/>
                      </a:gs>
                      <a:gs pos="100000">
                        <a:srgbClr val="5E9EFF">
                          <a:gamma/>
                          <a:shade val="18431"/>
                          <a:invGamma/>
                        </a:srgbClr>
                      </a:gs>
                    </a:gsLst>
                    <a:path path="rect">
                      <a:fillToRect l="100000" t="10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726" name="Oval 294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768" y="1680"/>
                    <a:ext cx="912" cy="24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1558FF"/>
                      </a:gs>
                      <a:gs pos="100000">
                        <a:srgbClr val="1558FF">
                          <a:gamma/>
                          <a:shade val="47059"/>
                          <a:invGamma/>
                        </a:srgb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727" name="Oval 295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768" y="1633"/>
                    <a:ext cx="912" cy="23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5E9EFF"/>
                      </a:gs>
                      <a:gs pos="20000">
                        <a:srgbClr val="85C2FF"/>
                      </a:gs>
                      <a:gs pos="35000">
                        <a:srgbClr val="C4D6EB"/>
                      </a:gs>
                      <a:gs pos="50000">
                        <a:srgbClr val="FFEBFA"/>
                      </a:gs>
                      <a:gs pos="65000">
                        <a:srgbClr val="C4D6EB"/>
                      </a:gs>
                      <a:gs pos="80001">
                        <a:srgbClr val="85C2FF"/>
                      </a:gs>
                      <a:gs pos="100000">
                        <a:srgbClr val="5E9EFF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728" name="Oval 296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797" y="1584"/>
                    <a:ext cx="854" cy="2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B8D5FF"/>
                      </a:gs>
                      <a:gs pos="100000">
                        <a:srgbClr val="5E9EFF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</p:grpSp>
            <p:sp>
              <p:nvSpPr>
                <p:cNvPr id="146729" name="Oval 297"/>
                <p:cNvSpPr>
                  <a:spLocks noChangeArrowheads="1"/>
                </p:cNvSpPr>
                <p:nvPr/>
              </p:nvSpPr>
              <p:spPr bwMode="auto">
                <a:xfrm>
                  <a:off x="2583" y="2001"/>
                  <a:ext cx="594" cy="11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00FF"/>
                    </a:gs>
                    <a:gs pos="50000">
                      <a:srgbClr val="0000FF">
                        <a:gamma/>
                        <a:tint val="36863"/>
                        <a:invGamma/>
                      </a:srgbClr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pic>
              <p:nvPicPr>
                <p:cNvPr id="146730" name="Picture 298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98" y="1824"/>
                  <a:ext cx="564" cy="3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81006" name="Group 299"/>
              <p:cNvGrpSpPr>
                <a:grpSpLocks/>
              </p:cNvGrpSpPr>
              <p:nvPr/>
            </p:nvGrpSpPr>
            <p:grpSpPr bwMode="auto">
              <a:xfrm>
                <a:off x="2568" y="2670"/>
                <a:ext cx="624" cy="306"/>
                <a:chOff x="2568" y="2670"/>
                <a:chExt cx="624" cy="306"/>
              </a:xfrm>
            </p:grpSpPr>
            <p:sp>
              <p:nvSpPr>
                <p:cNvPr id="146732" name="AutoShape 300"/>
                <p:cNvSpPr>
                  <a:spLocks noChangeArrowheads="1"/>
                </p:cNvSpPr>
                <p:nvPr/>
              </p:nvSpPr>
              <p:spPr bwMode="auto">
                <a:xfrm>
                  <a:off x="2568" y="2759"/>
                  <a:ext cx="624" cy="187"/>
                </a:xfrm>
                <a:custGeom>
                  <a:avLst/>
                  <a:gdLst>
                    <a:gd name="G0" fmla="+- 5400 0 0"/>
                    <a:gd name="G1" fmla="+- 21600 0 5400"/>
                    <a:gd name="G2" fmla="*/ 5400 1 2"/>
                    <a:gd name="G3" fmla="+- 21600 0 G2"/>
                    <a:gd name="G4" fmla="+/ 5400 21600 2"/>
                    <a:gd name="G5" fmla="+/ G1 0 2"/>
                    <a:gd name="G6" fmla="*/ 21600 21600 5400"/>
                    <a:gd name="G7" fmla="*/ G6 1 2"/>
                    <a:gd name="G8" fmla="+- 21600 0 G7"/>
                    <a:gd name="G9" fmla="*/ 21600 1 2"/>
                    <a:gd name="G10" fmla="+- 5400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50000">
                      <a:srgbClr val="000000">
                        <a:gamma/>
                        <a:tint val="10196"/>
                        <a:invGamma/>
                      </a:srgbClr>
                    </a:gs>
                    <a:gs pos="100000">
                      <a:srgbClr val="0000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6733" name="AutoShape 301"/>
                <p:cNvSpPr>
                  <a:spLocks noChangeArrowheads="1"/>
                </p:cNvSpPr>
                <p:nvPr/>
              </p:nvSpPr>
              <p:spPr bwMode="auto">
                <a:xfrm>
                  <a:off x="2598" y="2740"/>
                  <a:ext cx="564" cy="177"/>
                </a:xfrm>
                <a:custGeom>
                  <a:avLst/>
                  <a:gdLst>
                    <a:gd name="G0" fmla="+- 5400 0 0"/>
                    <a:gd name="G1" fmla="+- 21600 0 5400"/>
                    <a:gd name="G2" fmla="*/ 5400 1 2"/>
                    <a:gd name="G3" fmla="+- 21600 0 G2"/>
                    <a:gd name="G4" fmla="+/ 5400 21600 2"/>
                    <a:gd name="G5" fmla="+/ G1 0 2"/>
                    <a:gd name="G6" fmla="*/ 21600 21600 5400"/>
                    <a:gd name="G7" fmla="*/ G6 1 2"/>
                    <a:gd name="G8" fmla="+- 21600 0 G7"/>
                    <a:gd name="G9" fmla="*/ 21600 1 2"/>
                    <a:gd name="G10" fmla="+- 5400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B47C49">
                        <a:gamma/>
                        <a:shade val="36863"/>
                        <a:invGamma/>
                      </a:srgbClr>
                    </a:gs>
                    <a:gs pos="100000">
                      <a:srgbClr val="B47C49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6734" name="Oval 302"/>
                <p:cNvSpPr>
                  <a:spLocks noChangeArrowheads="1"/>
                </p:cNvSpPr>
                <p:nvPr/>
              </p:nvSpPr>
              <p:spPr bwMode="auto">
                <a:xfrm>
                  <a:off x="2791" y="2865"/>
                  <a:ext cx="178" cy="93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1558FF"/>
                    </a:gs>
                    <a:gs pos="100000">
                      <a:srgbClr val="1558FF">
                        <a:gamma/>
                        <a:shade val="47059"/>
                        <a:invGamma/>
                      </a:srgb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6735" name="Oval 303"/>
                <p:cNvSpPr>
                  <a:spLocks noChangeArrowheads="1"/>
                </p:cNvSpPr>
                <p:nvPr/>
              </p:nvSpPr>
              <p:spPr bwMode="auto">
                <a:xfrm>
                  <a:off x="2791" y="2884"/>
                  <a:ext cx="178" cy="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5E9EFF"/>
                    </a:gs>
                    <a:gs pos="20000">
                      <a:srgbClr val="85C2FF"/>
                    </a:gs>
                    <a:gs pos="35000">
                      <a:srgbClr val="C4D6EB"/>
                    </a:gs>
                    <a:gs pos="50000">
                      <a:srgbClr val="FFEBFA"/>
                    </a:gs>
                    <a:gs pos="65000">
                      <a:srgbClr val="C4D6EB"/>
                    </a:gs>
                    <a:gs pos="80001">
                      <a:srgbClr val="85C2FF"/>
                    </a:gs>
                    <a:gs pos="100000">
                      <a:srgbClr val="5E9E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6736" name="Oval 304"/>
                <p:cNvSpPr>
                  <a:spLocks noChangeArrowheads="1"/>
                </p:cNvSpPr>
                <p:nvPr/>
              </p:nvSpPr>
              <p:spPr bwMode="auto">
                <a:xfrm flipV="1">
                  <a:off x="2796" y="2847"/>
                  <a:ext cx="168" cy="111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5E9EFF"/>
                    </a:gs>
                    <a:gs pos="100000">
                      <a:srgbClr val="5E9EFF">
                        <a:gamma/>
                        <a:shade val="18431"/>
                        <a:invGamma/>
                      </a:srgbClr>
                    </a:gs>
                  </a:gsLst>
                  <a:path path="rect">
                    <a:fillToRect l="100000" t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6737" name="Oval 305"/>
                <p:cNvSpPr>
                  <a:spLocks noChangeArrowheads="1"/>
                </p:cNvSpPr>
                <p:nvPr/>
              </p:nvSpPr>
              <p:spPr bwMode="auto">
                <a:xfrm flipV="1">
                  <a:off x="2791" y="2884"/>
                  <a:ext cx="178" cy="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1558FF"/>
                    </a:gs>
                    <a:gs pos="100000">
                      <a:srgbClr val="1558FF">
                        <a:gamma/>
                        <a:shade val="47059"/>
                        <a:invGamma/>
                      </a:srgb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6738" name="Oval 306"/>
                <p:cNvSpPr>
                  <a:spLocks noChangeArrowheads="1"/>
                </p:cNvSpPr>
                <p:nvPr/>
              </p:nvSpPr>
              <p:spPr bwMode="auto">
                <a:xfrm flipV="1">
                  <a:off x="2791" y="2865"/>
                  <a:ext cx="178" cy="93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5E9EFF"/>
                    </a:gs>
                    <a:gs pos="20000">
                      <a:srgbClr val="85C2FF"/>
                    </a:gs>
                    <a:gs pos="35000">
                      <a:srgbClr val="C4D6EB"/>
                    </a:gs>
                    <a:gs pos="50000">
                      <a:srgbClr val="FFEBFA"/>
                    </a:gs>
                    <a:gs pos="65000">
                      <a:srgbClr val="C4D6EB"/>
                    </a:gs>
                    <a:gs pos="80001">
                      <a:srgbClr val="85C2FF"/>
                    </a:gs>
                    <a:gs pos="100000">
                      <a:srgbClr val="5E9E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6739" name="Oval 307"/>
                <p:cNvSpPr>
                  <a:spLocks noChangeArrowheads="1"/>
                </p:cNvSpPr>
                <p:nvPr/>
              </p:nvSpPr>
              <p:spPr bwMode="auto">
                <a:xfrm flipV="1">
                  <a:off x="2796" y="2847"/>
                  <a:ext cx="168" cy="111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B8D5FF"/>
                    </a:gs>
                    <a:gs pos="100000">
                      <a:srgbClr val="5E9E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6740" name="Oval 308"/>
                <p:cNvSpPr>
                  <a:spLocks noChangeArrowheads="1"/>
                </p:cNvSpPr>
                <p:nvPr/>
              </p:nvSpPr>
              <p:spPr bwMode="auto">
                <a:xfrm>
                  <a:off x="2598" y="2703"/>
                  <a:ext cx="564" cy="16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1558FF"/>
                    </a:gs>
                    <a:gs pos="100000">
                      <a:srgbClr val="1558FF">
                        <a:gamma/>
                        <a:shade val="47059"/>
                        <a:invGamma/>
                      </a:srgb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6741" name="Oval 309"/>
                <p:cNvSpPr>
                  <a:spLocks noChangeArrowheads="1"/>
                </p:cNvSpPr>
                <p:nvPr/>
              </p:nvSpPr>
              <p:spPr bwMode="auto">
                <a:xfrm>
                  <a:off x="2598" y="2737"/>
                  <a:ext cx="564" cy="16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5E9EFF"/>
                    </a:gs>
                    <a:gs pos="20000">
                      <a:srgbClr val="85C2FF"/>
                    </a:gs>
                    <a:gs pos="35000">
                      <a:srgbClr val="C4D6EB"/>
                    </a:gs>
                    <a:gs pos="50000">
                      <a:srgbClr val="FFEBFA"/>
                    </a:gs>
                    <a:gs pos="65000">
                      <a:srgbClr val="C4D6EB"/>
                    </a:gs>
                    <a:gs pos="80001">
                      <a:srgbClr val="85C2FF"/>
                    </a:gs>
                    <a:gs pos="100000">
                      <a:srgbClr val="5E9E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6742" name="Oval 310"/>
                <p:cNvSpPr>
                  <a:spLocks noChangeArrowheads="1"/>
                </p:cNvSpPr>
                <p:nvPr/>
              </p:nvSpPr>
              <p:spPr bwMode="auto">
                <a:xfrm flipV="1">
                  <a:off x="2616" y="2670"/>
                  <a:ext cx="528" cy="20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5E9EFF"/>
                    </a:gs>
                    <a:gs pos="100000">
                      <a:srgbClr val="5E9EFF">
                        <a:gamma/>
                        <a:shade val="18431"/>
                        <a:invGamma/>
                      </a:srgbClr>
                    </a:gs>
                  </a:gsLst>
                  <a:path path="rect">
                    <a:fillToRect l="100000" t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6743" name="Oval 311"/>
                <p:cNvSpPr>
                  <a:spLocks noChangeArrowheads="1"/>
                </p:cNvSpPr>
                <p:nvPr/>
              </p:nvSpPr>
              <p:spPr bwMode="auto">
                <a:xfrm flipV="1">
                  <a:off x="2598" y="2737"/>
                  <a:ext cx="564" cy="16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1558FF"/>
                    </a:gs>
                    <a:gs pos="100000">
                      <a:srgbClr val="1558FF">
                        <a:gamma/>
                        <a:shade val="47059"/>
                        <a:invGamma/>
                      </a:srgb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6744" name="Oval 312"/>
                <p:cNvSpPr>
                  <a:spLocks noChangeArrowheads="1"/>
                </p:cNvSpPr>
                <p:nvPr/>
              </p:nvSpPr>
              <p:spPr bwMode="auto">
                <a:xfrm flipV="1">
                  <a:off x="2598" y="2703"/>
                  <a:ext cx="564" cy="16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5E9EFF"/>
                    </a:gs>
                    <a:gs pos="20000">
                      <a:srgbClr val="85C2FF"/>
                    </a:gs>
                    <a:gs pos="35000">
                      <a:srgbClr val="C4D6EB"/>
                    </a:gs>
                    <a:gs pos="50000">
                      <a:srgbClr val="FFEBFA"/>
                    </a:gs>
                    <a:gs pos="65000">
                      <a:srgbClr val="C4D6EB"/>
                    </a:gs>
                    <a:gs pos="80001">
                      <a:srgbClr val="85C2FF"/>
                    </a:gs>
                    <a:gs pos="100000">
                      <a:srgbClr val="5E9E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6745" name="Oval 313"/>
                <p:cNvSpPr>
                  <a:spLocks noChangeArrowheads="1"/>
                </p:cNvSpPr>
                <p:nvPr/>
              </p:nvSpPr>
              <p:spPr bwMode="auto">
                <a:xfrm flipV="1">
                  <a:off x="2616" y="2670"/>
                  <a:ext cx="528" cy="20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B8D5FF"/>
                    </a:gs>
                    <a:gs pos="100000">
                      <a:srgbClr val="5E9E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grpSp>
            <p:nvGrpSpPr>
              <p:cNvPr id="81007" name="Group 314"/>
              <p:cNvGrpSpPr>
                <a:grpSpLocks/>
              </p:cNvGrpSpPr>
              <p:nvPr/>
            </p:nvGrpSpPr>
            <p:grpSpPr bwMode="auto">
              <a:xfrm>
                <a:off x="2583" y="2178"/>
                <a:ext cx="594" cy="473"/>
                <a:chOff x="2583" y="2178"/>
                <a:chExt cx="594" cy="473"/>
              </a:xfrm>
            </p:grpSpPr>
            <p:grpSp>
              <p:nvGrpSpPr>
                <p:cNvPr id="81008" name="Group 315"/>
                <p:cNvGrpSpPr>
                  <a:grpSpLocks/>
                </p:cNvGrpSpPr>
                <p:nvPr/>
              </p:nvGrpSpPr>
              <p:grpSpPr bwMode="auto">
                <a:xfrm>
                  <a:off x="2598" y="2415"/>
                  <a:ext cx="564" cy="236"/>
                  <a:chOff x="768" y="1584"/>
                  <a:chExt cx="912" cy="384"/>
                </a:xfrm>
              </p:grpSpPr>
              <p:sp>
                <p:nvSpPr>
                  <p:cNvPr id="146748" name="Oval 316"/>
                  <p:cNvSpPr>
                    <a:spLocks noChangeArrowheads="1"/>
                  </p:cNvSpPr>
                  <p:nvPr/>
                </p:nvSpPr>
                <p:spPr bwMode="auto">
                  <a:xfrm>
                    <a:off x="797" y="1680"/>
                    <a:ext cx="854" cy="2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5E9EFF"/>
                      </a:gs>
                      <a:gs pos="100000">
                        <a:srgbClr val="5E9EFF">
                          <a:gamma/>
                          <a:shade val="18431"/>
                          <a:invGamma/>
                        </a:srgbClr>
                      </a:gs>
                    </a:gsLst>
                    <a:path path="rect">
                      <a:fillToRect l="100000" t="10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749" name="Oval 317"/>
                  <p:cNvSpPr>
                    <a:spLocks noChangeArrowheads="1"/>
                  </p:cNvSpPr>
                  <p:nvPr/>
                </p:nvSpPr>
                <p:spPr bwMode="auto">
                  <a:xfrm>
                    <a:off x="768" y="1633"/>
                    <a:ext cx="912" cy="23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1558FF"/>
                      </a:gs>
                      <a:gs pos="100000">
                        <a:srgbClr val="1558FF">
                          <a:gamma/>
                          <a:shade val="47059"/>
                          <a:invGamma/>
                        </a:srgb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750" name="Oval 318"/>
                  <p:cNvSpPr>
                    <a:spLocks noChangeArrowheads="1"/>
                  </p:cNvSpPr>
                  <p:nvPr/>
                </p:nvSpPr>
                <p:spPr bwMode="auto">
                  <a:xfrm>
                    <a:off x="768" y="1680"/>
                    <a:ext cx="912" cy="24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5E9EFF"/>
                      </a:gs>
                      <a:gs pos="20000">
                        <a:srgbClr val="85C2FF"/>
                      </a:gs>
                      <a:gs pos="35000">
                        <a:srgbClr val="C4D6EB"/>
                      </a:gs>
                      <a:gs pos="50000">
                        <a:srgbClr val="FFEBFA"/>
                      </a:gs>
                      <a:gs pos="65000">
                        <a:srgbClr val="C4D6EB"/>
                      </a:gs>
                      <a:gs pos="80001">
                        <a:srgbClr val="85C2FF"/>
                      </a:gs>
                      <a:gs pos="100000">
                        <a:srgbClr val="5E9EFF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751" name="Oval 319"/>
                  <p:cNvSpPr>
                    <a:spLocks noChangeArrowheads="1"/>
                  </p:cNvSpPr>
                  <p:nvPr/>
                </p:nvSpPr>
                <p:spPr bwMode="auto">
                  <a:xfrm>
                    <a:off x="797" y="1680"/>
                    <a:ext cx="854" cy="2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B8D5FF"/>
                      </a:gs>
                      <a:gs pos="100000">
                        <a:srgbClr val="5E9EFF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752" name="Oval 320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797" y="1584"/>
                    <a:ext cx="854" cy="2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5E9EFF"/>
                      </a:gs>
                      <a:gs pos="100000">
                        <a:srgbClr val="5E9EFF">
                          <a:gamma/>
                          <a:shade val="18431"/>
                          <a:invGamma/>
                        </a:srgbClr>
                      </a:gs>
                    </a:gsLst>
                    <a:path path="rect">
                      <a:fillToRect l="100000" t="10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753" name="Oval 321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768" y="1680"/>
                    <a:ext cx="912" cy="24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1558FF"/>
                      </a:gs>
                      <a:gs pos="100000">
                        <a:srgbClr val="1558FF">
                          <a:gamma/>
                          <a:shade val="47059"/>
                          <a:invGamma/>
                        </a:srgb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754" name="Oval 322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768" y="1633"/>
                    <a:ext cx="912" cy="23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5E9EFF"/>
                      </a:gs>
                      <a:gs pos="20000">
                        <a:srgbClr val="85C2FF"/>
                      </a:gs>
                      <a:gs pos="35000">
                        <a:srgbClr val="C4D6EB"/>
                      </a:gs>
                      <a:gs pos="50000">
                        <a:srgbClr val="FFEBFA"/>
                      </a:gs>
                      <a:gs pos="65000">
                        <a:srgbClr val="C4D6EB"/>
                      </a:gs>
                      <a:gs pos="80001">
                        <a:srgbClr val="85C2FF"/>
                      </a:gs>
                      <a:gs pos="100000">
                        <a:srgbClr val="5E9EFF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755" name="Oval 323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797" y="1584"/>
                    <a:ext cx="854" cy="2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B8D5FF"/>
                      </a:gs>
                      <a:gs pos="100000">
                        <a:srgbClr val="5E9EFF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</p:grpSp>
            <p:sp>
              <p:nvSpPr>
                <p:cNvPr id="146756" name="Oval 324"/>
                <p:cNvSpPr>
                  <a:spLocks noChangeArrowheads="1"/>
                </p:cNvSpPr>
                <p:nvPr/>
              </p:nvSpPr>
              <p:spPr bwMode="auto">
                <a:xfrm>
                  <a:off x="2583" y="2474"/>
                  <a:ext cx="594" cy="11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00FF"/>
                    </a:gs>
                    <a:gs pos="50000">
                      <a:srgbClr val="0000FF">
                        <a:gamma/>
                        <a:tint val="36863"/>
                        <a:invGamma/>
                      </a:srgbClr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pic>
              <p:nvPicPr>
                <p:cNvPr id="146757" name="Picture 325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98" y="2297"/>
                  <a:ext cx="564" cy="3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grpSp>
              <p:nvGrpSpPr>
                <p:cNvPr id="81011" name="Group 326"/>
                <p:cNvGrpSpPr>
                  <a:grpSpLocks/>
                </p:cNvGrpSpPr>
                <p:nvPr/>
              </p:nvGrpSpPr>
              <p:grpSpPr bwMode="auto">
                <a:xfrm>
                  <a:off x="2598" y="2178"/>
                  <a:ext cx="564" cy="237"/>
                  <a:chOff x="768" y="1584"/>
                  <a:chExt cx="912" cy="384"/>
                </a:xfrm>
              </p:grpSpPr>
              <p:sp>
                <p:nvSpPr>
                  <p:cNvPr id="146759" name="Oval 327"/>
                  <p:cNvSpPr>
                    <a:spLocks noChangeArrowheads="1"/>
                  </p:cNvSpPr>
                  <p:nvPr/>
                </p:nvSpPr>
                <p:spPr bwMode="auto">
                  <a:xfrm>
                    <a:off x="797" y="1680"/>
                    <a:ext cx="854" cy="2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5E9EFF"/>
                      </a:gs>
                      <a:gs pos="100000">
                        <a:srgbClr val="5E9EFF">
                          <a:gamma/>
                          <a:shade val="18431"/>
                          <a:invGamma/>
                        </a:srgbClr>
                      </a:gs>
                    </a:gsLst>
                    <a:path path="rect">
                      <a:fillToRect l="100000" t="10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760" name="Oval 328"/>
                  <p:cNvSpPr>
                    <a:spLocks noChangeArrowheads="1"/>
                  </p:cNvSpPr>
                  <p:nvPr/>
                </p:nvSpPr>
                <p:spPr bwMode="auto">
                  <a:xfrm>
                    <a:off x="768" y="1633"/>
                    <a:ext cx="912" cy="24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1558FF"/>
                      </a:gs>
                      <a:gs pos="100000">
                        <a:srgbClr val="1558FF">
                          <a:gamma/>
                          <a:shade val="47059"/>
                          <a:invGamma/>
                        </a:srgb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761" name="Oval 329"/>
                  <p:cNvSpPr>
                    <a:spLocks noChangeArrowheads="1"/>
                  </p:cNvSpPr>
                  <p:nvPr/>
                </p:nvSpPr>
                <p:spPr bwMode="auto">
                  <a:xfrm>
                    <a:off x="768" y="1680"/>
                    <a:ext cx="912" cy="24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5E9EFF"/>
                      </a:gs>
                      <a:gs pos="20000">
                        <a:srgbClr val="85C2FF"/>
                      </a:gs>
                      <a:gs pos="35000">
                        <a:srgbClr val="C4D6EB"/>
                      </a:gs>
                      <a:gs pos="50000">
                        <a:srgbClr val="FFEBFA"/>
                      </a:gs>
                      <a:gs pos="65000">
                        <a:srgbClr val="C4D6EB"/>
                      </a:gs>
                      <a:gs pos="80001">
                        <a:srgbClr val="85C2FF"/>
                      </a:gs>
                      <a:gs pos="100000">
                        <a:srgbClr val="5E9EFF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762" name="Oval 330"/>
                  <p:cNvSpPr>
                    <a:spLocks noChangeArrowheads="1"/>
                  </p:cNvSpPr>
                  <p:nvPr/>
                </p:nvSpPr>
                <p:spPr bwMode="auto">
                  <a:xfrm>
                    <a:off x="797" y="1680"/>
                    <a:ext cx="854" cy="2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B8D5FF"/>
                      </a:gs>
                      <a:gs pos="100000">
                        <a:srgbClr val="5E9EFF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763" name="Oval 331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797" y="1584"/>
                    <a:ext cx="854" cy="2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5E9EFF"/>
                      </a:gs>
                      <a:gs pos="100000">
                        <a:srgbClr val="5E9EFF">
                          <a:gamma/>
                          <a:shade val="18431"/>
                          <a:invGamma/>
                        </a:srgbClr>
                      </a:gs>
                    </a:gsLst>
                    <a:path path="rect">
                      <a:fillToRect l="100000" t="10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764" name="Oval 332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768" y="1680"/>
                    <a:ext cx="912" cy="24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1558FF"/>
                      </a:gs>
                      <a:gs pos="100000">
                        <a:srgbClr val="1558FF">
                          <a:gamma/>
                          <a:shade val="47059"/>
                          <a:invGamma/>
                        </a:srgb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765" name="Oval 333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768" y="1633"/>
                    <a:ext cx="912" cy="24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5E9EFF"/>
                      </a:gs>
                      <a:gs pos="20000">
                        <a:srgbClr val="85C2FF"/>
                      </a:gs>
                      <a:gs pos="35000">
                        <a:srgbClr val="C4D6EB"/>
                      </a:gs>
                      <a:gs pos="50000">
                        <a:srgbClr val="FFEBFA"/>
                      </a:gs>
                      <a:gs pos="65000">
                        <a:srgbClr val="C4D6EB"/>
                      </a:gs>
                      <a:gs pos="80001">
                        <a:srgbClr val="85C2FF"/>
                      </a:gs>
                      <a:gs pos="100000">
                        <a:srgbClr val="5E9EFF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766" name="Oval 334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797" y="1584"/>
                    <a:ext cx="854" cy="2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B8D5FF"/>
                      </a:gs>
                      <a:gs pos="100000">
                        <a:srgbClr val="5E9EFF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80998" name="Group 339"/>
            <p:cNvGrpSpPr>
              <a:grpSpLocks/>
            </p:cNvGrpSpPr>
            <p:nvPr/>
          </p:nvGrpSpPr>
          <p:grpSpPr bwMode="auto">
            <a:xfrm>
              <a:off x="3960" y="1344"/>
              <a:ext cx="240" cy="1274"/>
              <a:chOff x="3792" y="1392"/>
              <a:chExt cx="192" cy="1274"/>
            </a:xfrm>
          </p:grpSpPr>
          <p:sp>
            <p:nvSpPr>
              <p:cNvPr id="146772" name="AutoShape 340"/>
              <p:cNvSpPr>
                <a:spLocks noChangeArrowheads="1"/>
              </p:cNvSpPr>
              <p:nvPr/>
            </p:nvSpPr>
            <p:spPr bwMode="auto">
              <a:xfrm rot="5400000">
                <a:off x="3563" y="2245"/>
                <a:ext cx="650" cy="192"/>
              </a:xfrm>
              <a:prstGeom prst="rightArrow">
                <a:avLst>
                  <a:gd name="adj1" fmla="val 95009"/>
                  <a:gd name="adj2" fmla="val 177170"/>
                </a:avLst>
              </a:prstGeom>
              <a:gradFill rotWithShape="0">
                <a:gsLst>
                  <a:gs pos="0">
                    <a:srgbClr val="FF0000"/>
                  </a:gs>
                  <a:gs pos="50000">
                    <a:srgbClr val="FF0000">
                      <a:gamma/>
                      <a:tint val="40784"/>
                      <a:invGamma/>
                    </a:srgbClr>
                  </a:gs>
                  <a:gs pos="100000">
                    <a:srgbClr val="FF00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6773" name="AutoShape 341"/>
              <p:cNvSpPr>
                <a:spLocks noChangeArrowheads="1"/>
              </p:cNvSpPr>
              <p:nvPr/>
            </p:nvSpPr>
            <p:spPr bwMode="auto">
              <a:xfrm rot="16200000" flipV="1">
                <a:off x="3576" y="1608"/>
                <a:ext cx="624" cy="192"/>
              </a:xfrm>
              <a:prstGeom prst="rightArrow">
                <a:avLst>
                  <a:gd name="adj1" fmla="val 95009"/>
                  <a:gd name="adj2" fmla="val 170083"/>
                </a:avLst>
              </a:prstGeom>
              <a:gradFill rotWithShape="0">
                <a:gsLst>
                  <a:gs pos="0">
                    <a:srgbClr val="FF0000"/>
                  </a:gs>
                  <a:gs pos="50000">
                    <a:srgbClr val="FF0000">
                      <a:gamma/>
                      <a:tint val="40784"/>
                      <a:invGamma/>
                    </a:srgbClr>
                  </a:gs>
                  <a:gs pos="100000">
                    <a:srgbClr val="FF00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146781" name="Line 349"/>
            <p:cNvSpPr>
              <a:spLocks noChangeShapeType="1"/>
            </p:cNvSpPr>
            <p:nvPr/>
          </p:nvSpPr>
          <p:spPr bwMode="auto">
            <a:xfrm>
              <a:off x="2304" y="3576"/>
              <a:ext cx="384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81000" name="Group 336"/>
            <p:cNvGrpSpPr>
              <a:grpSpLocks/>
            </p:cNvGrpSpPr>
            <p:nvPr/>
          </p:nvGrpSpPr>
          <p:grpSpPr bwMode="auto">
            <a:xfrm>
              <a:off x="4008" y="1344"/>
              <a:ext cx="144" cy="1274"/>
              <a:chOff x="3792" y="1392"/>
              <a:chExt cx="192" cy="1274"/>
            </a:xfrm>
          </p:grpSpPr>
          <p:sp>
            <p:nvSpPr>
              <p:cNvPr id="146769" name="AutoShape 337"/>
              <p:cNvSpPr>
                <a:spLocks noChangeArrowheads="1"/>
              </p:cNvSpPr>
              <p:nvPr/>
            </p:nvSpPr>
            <p:spPr bwMode="auto">
              <a:xfrm rot="5400000">
                <a:off x="3563" y="2245"/>
                <a:ext cx="650" cy="192"/>
              </a:xfrm>
              <a:prstGeom prst="rightArrow">
                <a:avLst>
                  <a:gd name="adj1" fmla="val 95009"/>
                  <a:gd name="adj2" fmla="val 177170"/>
                </a:avLst>
              </a:prstGeom>
              <a:gradFill rotWithShape="0">
                <a:gsLst>
                  <a:gs pos="0">
                    <a:schemeClr val="accent1">
                      <a:gamma/>
                      <a:tint val="40784"/>
                      <a:invGamma/>
                    </a:schemeClr>
                  </a:gs>
                  <a:gs pos="5000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40784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6770" name="AutoShape 338"/>
              <p:cNvSpPr>
                <a:spLocks noChangeArrowheads="1"/>
              </p:cNvSpPr>
              <p:nvPr/>
            </p:nvSpPr>
            <p:spPr bwMode="auto">
              <a:xfrm rot="16200000" flipV="1">
                <a:off x="3576" y="1608"/>
                <a:ext cx="624" cy="192"/>
              </a:xfrm>
              <a:prstGeom prst="rightArrow">
                <a:avLst>
                  <a:gd name="adj1" fmla="val 95009"/>
                  <a:gd name="adj2" fmla="val 170083"/>
                </a:avLst>
              </a:prstGeom>
              <a:gradFill rotWithShape="0">
                <a:gsLst>
                  <a:gs pos="0">
                    <a:schemeClr val="accent1">
                      <a:gamma/>
                      <a:tint val="40784"/>
                      <a:invGamma/>
                    </a:schemeClr>
                  </a:gs>
                  <a:gs pos="5000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40784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146789" name="Group 357"/>
          <p:cNvGrpSpPr>
            <a:grpSpLocks/>
          </p:cNvGrpSpPr>
          <p:nvPr/>
        </p:nvGrpSpPr>
        <p:grpSpPr bwMode="auto">
          <a:xfrm>
            <a:off x="1752600" y="2667000"/>
            <a:ext cx="6096000" cy="3429000"/>
            <a:chOff x="-48" y="1680"/>
            <a:chExt cx="3840" cy="2160"/>
          </a:xfrm>
        </p:grpSpPr>
        <p:sp>
          <p:nvSpPr>
            <p:cNvPr id="146672" name="Freeform 240"/>
            <p:cNvSpPr>
              <a:spLocks/>
            </p:cNvSpPr>
            <p:nvPr/>
          </p:nvSpPr>
          <p:spPr bwMode="auto">
            <a:xfrm rot="5400000" flipV="1">
              <a:off x="1296" y="2832"/>
              <a:ext cx="864" cy="1152"/>
            </a:xfrm>
            <a:custGeom>
              <a:avLst/>
              <a:gdLst>
                <a:gd name="T0" fmla="*/ 0 w 336"/>
                <a:gd name="T1" fmla="*/ 144 h 288"/>
                <a:gd name="T2" fmla="*/ 336 w 336"/>
                <a:gd name="T3" fmla="*/ 0 h 288"/>
                <a:gd name="T4" fmla="*/ 336 w 336"/>
                <a:gd name="T5" fmla="*/ 288 h 288"/>
                <a:gd name="T6" fmla="*/ 0 w 336"/>
                <a:gd name="T7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6" h="288">
                  <a:moveTo>
                    <a:pt x="0" y="144"/>
                  </a:moveTo>
                  <a:lnTo>
                    <a:pt x="336" y="0"/>
                  </a:lnTo>
                  <a:lnTo>
                    <a:pt x="336" y="288"/>
                  </a:lnTo>
                  <a:lnTo>
                    <a:pt x="0" y="144"/>
                  </a:lnTo>
                  <a:close/>
                </a:path>
              </a:pathLst>
            </a:custGeom>
            <a:gradFill rotWithShape="0">
              <a:gsLst>
                <a:gs pos="0">
                  <a:srgbClr val="FF0000">
                    <a:gamma/>
                    <a:tint val="16471"/>
                    <a:invGamma/>
                  </a:srgbClr>
                </a:gs>
                <a:gs pos="100000">
                  <a:srgbClr val="FF00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6573" name="Rectangle 141"/>
            <p:cNvSpPr>
              <a:spLocks noChangeArrowheads="1"/>
            </p:cNvSpPr>
            <p:nvPr/>
          </p:nvSpPr>
          <p:spPr bwMode="auto">
            <a:xfrm>
              <a:off x="1416" y="1824"/>
              <a:ext cx="624" cy="935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50000">
                  <a:srgbClr val="000000">
                    <a:gamma/>
                    <a:tint val="10196"/>
                    <a:invGamma/>
                  </a:srgbClr>
                </a:gs>
                <a:gs pos="100000">
                  <a:srgbClr val="0000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6575" name="Rectangle 143"/>
            <p:cNvSpPr>
              <a:spLocks noChangeArrowheads="1"/>
            </p:cNvSpPr>
            <p:nvPr/>
          </p:nvSpPr>
          <p:spPr bwMode="auto">
            <a:xfrm>
              <a:off x="1446" y="1854"/>
              <a:ext cx="564" cy="886"/>
            </a:xfrm>
            <a:prstGeom prst="rect">
              <a:avLst/>
            </a:prstGeom>
            <a:gradFill rotWithShape="0">
              <a:gsLst>
                <a:gs pos="0">
                  <a:srgbClr val="B47C49">
                    <a:gamma/>
                    <a:shade val="36863"/>
                    <a:invGamma/>
                  </a:srgbClr>
                </a:gs>
                <a:gs pos="100000">
                  <a:srgbClr val="B47C49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6673" name="Freeform 241"/>
            <p:cNvSpPr>
              <a:spLocks/>
            </p:cNvSpPr>
            <p:nvPr/>
          </p:nvSpPr>
          <p:spPr bwMode="auto">
            <a:xfrm rot="5400000" flipV="1">
              <a:off x="1440" y="2976"/>
              <a:ext cx="576" cy="576"/>
            </a:xfrm>
            <a:custGeom>
              <a:avLst/>
              <a:gdLst>
                <a:gd name="T0" fmla="*/ 0 w 336"/>
                <a:gd name="T1" fmla="*/ 144 h 288"/>
                <a:gd name="T2" fmla="*/ 336 w 336"/>
                <a:gd name="T3" fmla="*/ 0 h 288"/>
                <a:gd name="T4" fmla="*/ 336 w 336"/>
                <a:gd name="T5" fmla="*/ 288 h 288"/>
                <a:gd name="T6" fmla="*/ 0 w 336"/>
                <a:gd name="T7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6" h="288">
                  <a:moveTo>
                    <a:pt x="0" y="144"/>
                  </a:moveTo>
                  <a:lnTo>
                    <a:pt x="336" y="0"/>
                  </a:lnTo>
                  <a:lnTo>
                    <a:pt x="336" y="288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80937" name="Group 251"/>
            <p:cNvGrpSpPr>
              <a:grpSpLocks/>
            </p:cNvGrpSpPr>
            <p:nvPr/>
          </p:nvGrpSpPr>
          <p:grpSpPr bwMode="auto">
            <a:xfrm>
              <a:off x="1416" y="1824"/>
              <a:ext cx="624" cy="1152"/>
              <a:chOff x="2568" y="1824"/>
              <a:chExt cx="624" cy="1152"/>
            </a:xfrm>
          </p:grpSpPr>
          <p:grpSp>
            <p:nvGrpSpPr>
              <p:cNvPr id="80945" name="Group 250"/>
              <p:cNvGrpSpPr>
                <a:grpSpLocks/>
              </p:cNvGrpSpPr>
              <p:nvPr/>
            </p:nvGrpSpPr>
            <p:grpSpPr bwMode="auto">
              <a:xfrm>
                <a:off x="2583" y="1824"/>
                <a:ext cx="594" cy="354"/>
                <a:chOff x="2583" y="1824"/>
                <a:chExt cx="594" cy="354"/>
              </a:xfrm>
            </p:grpSpPr>
            <p:grpSp>
              <p:nvGrpSpPr>
                <p:cNvPr id="80982" name="Group 145"/>
                <p:cNvGrpSpPr>
                  <a:grpSpLocks/>
                </p:cNvGrpSpPr>
                <p:nvPr/>
              </p:nvGrpSpPr>
              <p:grpSpPr bwMode="auto">
                <a:xfrm>
                  <a:off x="2598" y="1942"/>
                  <a:ext cx="564" cy="236"/>
                  <a:chOff x="768" y="1584"/>
                  <a:chExt cx="912" cy="384"/>
                </a:xfrm>
              </p:grpSpPr>
              <p:sp>
                <p:nvSpPr>
                  <p:cNvPr id="146578" name="Oval 146"/>
                  <p:cNvSpPr>
                    <a:spLocks noChangeArrowheads="1"/>
                  </p:cNvSpPr>
                  <p:nvPr/>
                </p:nvSpPr>
                <p:spPr bwMode="auto">
                  <a:xfrm>
                    <a:off x="797" y="1680"/>
                    <a:ext cx="854" cy="2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5E9EFF"/>
                      </a:gs>
                      <a:gs pos="100000">
                        <a:srgbClr val="5E9EFF">
                          <a:gamma/>
                          <a:shade val="18431"/>
                          <a:invGamma/>
                        </a:srgbClr>
                      </a:gs>
                    </a:gsLst>
                    <a:path path="rect">
                      <a:fillToRect l="100000" t="10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579" name="Oval 147"/>
                  <p:cNvSpPr>
                    <a:spLocks noChangeArrowheads="1"/>
                  </p:cNvSpPr>
                  <p:nvPr/>
                </p:nvSpPr>
                <p:spPr bwMode="auto">
                  <a:xfrm>
                    <a:off x="768" y="1633"/>
                    <a:ext cx="912" cy="23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1558FF"/>
                      </a:gs>
                      <a:gs pos="100000">
                        <a:srgbClr val="1558FF">
                          <a:gamma/>
                          <a:shade val="47059"/>
                          <a:invGamma/>
                        </a:srgb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580" name="Oval 148"/>
                  <p:cNvSpPr>
                    <a:spLocks noChangeArrowheads="1"/>
                  </p:cNvSpPr>
                  <p:nvPr/>
                </p:nvSpPr>
                <p:spPr bwMode="auto">
                  <a:xfrm>
                    <a:off x="768" y="1680"/>
                    <a:ext cx="912" cy="24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5E9EFF"/>
                      </a:gs>
                      <a:gs pos="20000">
                        <a:srgbClr val="85C2FF"/>
                      </a:gs>
                      <a:gs pos="35000">
                        <a:srgbClr val="C4D6EB"/>
                      </a:gs>
                      <a:gs pos="50000">
                        <a:srgbClr val="FFEBFA"/>
                      </a:gs>
                      <a:gs pos="65000">
                        <a:srgbClr val="C4D6EB"/>
                      </a:gs>
                      <a:gs pos="80001">
                        <a:srgbClr val="85C2FF"/>
                      </a:gs>
                      <a:gs pos="100000">
                        <a:srgbClr val="5E9EFF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581" name="Oval 149"/>
                  <p:cNvSpPr>
                    <a:spLocks noChangeArrowheads="1"/>
                  </p:cNvSpPr>
                  <p:nvPr/>
                </p:nvSpPr>
                <p:spPr bwMode="auto">
                  <a:xfrm>
                    <a:off x="797" y="1680"/>
                    <a:ext cx="854" cy="2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B8D5FF"/>
                      </a:gs>
                      <a:gs pos="100000">
                        <a:srgbClr val="5E9EFF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582" name="Oval 150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797" y="1584"/>
                    <a:ext cx="854" cy="2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5E9EFF"/>
                      </a:gs>
                      <a:gs pos="100000">
                        <a:srgbClr val="5E9EFF">
                          <a:gamma/>
                          <a:shade val="18431"/>
                          <a:invGamma/>
                        </a:srgbClr>
                      </a:gs>
                    </a:gsLst>
                    <a:path path="rect">
                      <a:fillToRect l="100000" t="10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583" name="Oval 151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768" y="1680"/>
                    <a:ext cx="912" cy="24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1558FF"/>
                      </a:gs>
                      <a:gs pos="100000">
                        <a:srgbClr val="1558FF">
                          <a:gamma/>
                          <a:shade val="47059"/>
                          <a:invGamma/>
                        </a:srgb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584" name="Oval 152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768" y="1633"/>
                    <a:ext cx="912" cy="23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5E9EFF"/>
                      </a:gs>
                      <a:gs pos="20000">
                        <a:srgbClr val="85C2FF"/>
                      </a:gs>
                      <a:gs pos="35000">
                        <a:srgbClr val="C4D6EB"/>
                      </a:gs>
                      <a:gs pos="50000">
                        <a:srgbClr val="FFEBFA"/>
                      </a:gs>
                      <a:gs pos="65000">
                        <a:srgbClr val="C4D6EB"/>
                      </a:gs>
                      <a:gs pos="80001">
                        <a:srgbClr val="85C2FF"/>
                      </a:gs>
                      <a:gs pos="100000">
                        <a:srgbClr val="5E9EFF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585" name="Oval 153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797" y="1584"/>
                    <a:ext cx="854" cy="2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B8D5FF"/>
                      </a:gs>
                      <a:gs pos="100000">
                        <a:srgbClr val="5E9EFF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</p:grpSp>
            <p:sp>
              <p:nvSpPr>
                <p:cNvPr id="146586" name="Oval 154"/>
                <p:cNvSpPr>
                  <a:spLocks noChangeArrowheads="1"/>
                </p:cNvSpPr>
                <p:nvPr/>
              </p:nvSpPr>
              <p:spPr bwMode="auto">
                <a:xfrm>
                  <a:off x="2583" y="2001"/>
                  <a:ext cx="594" cy="11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00FF"/>
                    </a:gs>
                    <a:gs pos="50000">
                      <a:srgbClr val="0000FF">
                        <a:gamma/>
                        <a:tint val="36863"/>
                        <a:invGamma/>
                      </a:srgbClr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pic>
              <p:nvPicPr>
                <p:cNvPr id="146587" name="Picture 155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98" y="1824"/>
                  <a:ext cx="564" cy="3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80946" name="Group 248"/>
              <p:cNvGrpSpPr>
                <a:grpSpLocks/>
              </p:cNvGrpSpPr>
              <p:nvPr/>
            </p:nvGrpSpPr>
            <p:grpSpPr bwMode="auto">
              <a:xfrm>
                <a:off x="2568" y="2670"/>
                <a:ext cx="624" cy="306"/>
                <a:chOff x="2568" y="2670"/>
                <a:chExt cx="624" cy="306"/>
              </a:xfrm>
            </p:grpSpPr>
            <p:sp>
              <p:nvSpPr>
                <p:cNvPr id="146574" name="AutoShape 142"/>
                <p:cNvSpPr>
                  <a:spLocks noChangeArrowheads="1"/>
                </p:cNvSpPr>
                <p:nvPr/>
              </p:nvSpPr>
              <p:spPr bwMode="auto">
                <a:xfrm>
                  <a:off x="2568" y="2759"/>
                  <a:ext cx="624" cy="187"/>
                </a:xfrm>
                <a:custGeom>
                  <a:avLst/>
                  <a:gdLst>
                    <a:gd name="G0" fmla="+- 5400 0 0"/>
                    <a:gd name="G1" fmla="+- 21600 0 5400"/>
                    <a:gd name="G2" fmla="*/ 5400 1 2"/>
                    <a:gd name="G3" fmla="+- 21600 0 G2"/>
                    <a:gd name="G4" fmla="+/ 5400 21600 2"/>
                    <a:gd name="G5" fmla="+/ G1 0 2"/>
                    <a:gd name="G6" fmla="*/ 21600 21600 5400"/>
                    <a:gd name="G7" fmla="*/ G6 1 2"/>
                    <a:gd name="G8" fmla="+- 21600 0 G7"/>
                    <a:gd name="G9" fmla="*/ 21600 1 2"/>
                    <a:gd name="G10" fmla="+- 5400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50000">
                      <a:srgbClr val="000000">
                        <a:gamma/>
                        <a:tint val="10196"/>
                        <a:invGamma/>
                      </a:srgbClr>
                    </a:gs>
                    <a:gs pos="100000">
                      <a:srgbClr val="0000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6576" name="AutoShape 144"/>
                <p:cNvSpPr>
                  <a:spLocks noChangeArrowheads="1"/>
                </p:cNvSpPr>
                <p:nvPr/>
              </p:nvSpPr>
              <p:spPr bwMode="auto">
                <a:xfrm>
                  <a:off x="2598" y="2740"/>
                  <a:ext cx="564" cy="177"/>
                </a:xfrm>
                <a:custGeom>
                  <a:avLst/>
                  <a:gdLst>
                    <a:gd name="G0" fmla="+- 5400 0 0"/>
                    <a:gd name="G1" fmla="+- 21600 0 5400"/>
                    <a:gd name="G2" fmla="*/ 5400 1 2"/>
                    <a:gd name="G3" fmla="+- 21600 0 G2"/>
                    <a:gd name="G4" fmla="+/ 5400 21600 2"/>
                    <a:gd name="G5" fmla="+/ G1 0 2"/>
                    <a:gd name="G6" fmla="*/ 21600 21600 5400"/>
                    <a:gd name="G7" fmla="*/ G6 1 2"/>
                    <a:gd name="G8" fmla="+- 21600 0 G7"/>
                    <a:gd name="G9" fmla="*/ 21600 1 2"/>
                    <a:gd name="G10" fmla="+- 5400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B47C49">
                        <a:gamma/>
                        <a:shade val="36863"/>
                        <a:invGamma/>
                      </a:srgbClr>
                    </a:gs>
                    <a:gs pos="100000">
                      <a:srgbClr val="B47C49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6588" name="Oval 156"/>
                <p:cNvSpPr>
                  <a:spLocks noChangeArrowheads="1"/>
                </p:cNvSpPr>
                <p:nvPr/>
              </p:nvSpPr>
              <p:spPr bwMode="auto">
                <a:xfrm>
                  <a:off x="2791" y="2865"/>
                  <a:ext cx="178" cy="93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1558FF"/>
                    </a:gs>
                    <a:gs pos="100000">
                      <a:srgbClr val="1558FF">
                        <a:gamma/>
                        <a:shade val="47059"/>
                        <a:invGamma/>
                      </a:srgb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6589" name="Oval 157"/>
                <p:cNvSpPr>
                  <a:spLocks noChangeArrowheads="1"/>
                </p:cNvSpPr>
                <p:nvPr/>
              </p:nvSpPr>
              <p:spPr bwMode="auto">
                <a:xfrm>
                  <a:off x="2791" y="2884"/>
                  <a:ext cx="178" cy="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5E9EFF"/>
                    </a:gs>
                    <a:gs pos="20000">
                      <a:srgbClr val="85C2FF"/>
                    </a:gs>
                    <a:gs pos="35000">
                      <a:srgbClr val="C4D6EB"/>
                    </a:gs>
                    <a:gs pos="50000">
                      <a:srgbClr val="FFEBFA"/>
                    </a:gs>
                    <a:gs pos="65000">
                      <a:srgbClr val="C4D6EB"/>
                    </a:gs>
                    <a:gs pos="80001">
                      <a:srgbClr val="85C2FF"/>
                    </a:gs>
                    <a:gs pos="100000">
                      <a:srgbClr val="5E9E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6590" name="Oval 158"/>
                <p:cNvSpPr>
                  <a:spLocks noChangeArrowheads="1"/>
                </p:cNvSpPr>
                <p:nvPr/>
              </p:nvSpPr>
              <p:spPr bwMode="auto">
                <a:xfrm flipV="1">
                  <a:off x="2796" y="2847"/>
                  <a:ext cx="168" cy="111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5E9EFF"/>
                    </a:gs>
                    <a:gs pos="100000">
                      <a:srgbClr val="5E9EFF">
                        <a:gamma/>
                        <a:shade val="18431"/>
                        <a:invGamma/>
                      </a:srgbClr>
                    </a:gs>
                  </a:gsLst>
                  <a:path path="rect">
                    <a:fillToRect l="100000" t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6591" name="Oval 159"/>
                <p:cNvSpPr>
                  <a:spLocks noChangeArrowheads="1"/>
                </p:cNvSpPr>
                <p:nvPr/>
              </p:nvSpPr>
              <p:spPr bwMode="auto">
                <a:xfrm flipV="1">
                  <a:off x="2791" y="2884"/>
                  <a:ext cx="178" cy="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1558FF"/>
                    </a:gs>
                    <a:gs pos="100000">
                      <a:srgbClr val="1558FF">
                        <a:gamma/>
                        <a:shade val="47059"/>
                        <a:invGamma/>
                      </a:srgb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6592" name="Oval 160"/>
                <p:cNvSpPr>
                  <a:spLocks noChangeArrowheads="1"/>
                </p:cNvSpPr>
                <p:nvPr/>
              </p:nvSpPr>
              <p:spPr bwMode="auto">
                <a:xfrm flipV="1">
                  <a:off x="2791" y="2865"/>
                  <a:ext cx="178" cy="93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5E9EFF"/>
                    </a:gs>
                    <a:gs pos="20000">
                      <a:srgbClr val="85C2FF"/>
                    </a:gs>
                    <a:gs pos="35000">
                      <a:srgbClr val="C4D6EB"/>
                    </a:gs>
                    <a:gs pos="50000">
                      <a:srgbClr val="FFEBFA"/>
                    </a:gs>
                    <a:gs pos="65000">
                      <a:srgbClr val="C4D6EB"/>
                    </a:gs>
                    <a:gs pos="80001">
                      <a:srgbClr val="85C2FF"/>
                    </a:gs>
                    <a:gs pos="100000">
                      <a:srgbClr val="5E9E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6593" name="Oval 161"/>
                <p:cNvSpPr>
                  <a:spLocks noChangeArrowheads="1"/>
                </p:cNvSpPr>
                <p:nvPr/>
              </p:nvSpPr>
              <p:spPr bwMode="auto">
                <a:xfrm flipV="1">
                  <a:off x="2796" y="2847"/>
                  <a:ext cx="168" cy="111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B8D5FF"/>
                    </a:gs>
                    <a:gs pos="100000">
                      <a:srgbClr val="5E9E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6594" name="Oval 162"/>
                <p:cNvSpPr>
                  <a:spLocks noChangeArrowheads="1"/>
                </p:cNvSpPr>
                <p:nvPr/>
              </p:nvSpPr>
              <p:spPr bwMode="auto">
                <a:xfrm>
                  <a:off x="2598" y="2703"/>
                  <a:ext cx="564" cy="16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1558FF"/>
                    </a:gs>
                    <a:gs pos="100000">
                      <a:srgbClr val="1558FF">
                        <a:gamma/>
                        <a:shade val="47059"/>
                        <a:invGamma/>
                      </a:srgb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6595" name="Oval 163"/>
                <p:cNvSpPr>
                  <a:spLocks noChangeArrowheads="1"/>
                </p:cNvSpPr>
                <p:nvPr/>
              </p:nvSpPr>
              <p:spPr bwMode="auto">
                <a:xfrm>
                  <a:off x="2598" y="2737"/>
                  <a:ext cx="564" cy="16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5E9EFF"/>
                    </a:gs>
                    <a:gs pos="20000">
                      <a:srgbClr val="85C2FF"/>
                    </a:gs>
                    <a:gs pos="35000">
                      <a:srgbClr val="C4D6EB"/>
                    </a:gs>
                    <a:gs pos="50000">
                      <a:srgbClr val="FFEBFA"/>
                    </a:gs>
                    <a:gs pos="65000">
                      <a:srgbClr val="C4D6EB"/>
                    </a:gs>
                    <a:gs pos="80001">
                      <a:srgbClr val="85C2FF"/>
                    </a:gs>
                    <a:gs pos="100000">
                      <a:srgbClr val="5E9E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6596" name="Oval 164"/>
                <p:cNvSpPr>
                  <a:spLocks noChangeArrowheads="1"/>
                </p:cNvSpPr>
                <p:nvPr/>
              </p:nvSpPr>
              <p:spPr bwMode="auto">
                <a:xfrm flipV="1">
                  <a:off x="2616" y="2670"/>
                  <a:ext cx="528" cy="20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5E9EFF"/>
                    </a:gs>
                    <a:gs pos="100000">
                      <a:srgbClr val="5E9EFF">
                        <a:gamma/>
                        <a:shade val="18431"/>
                        <a:invGamma/>
                      </a:srgbClr>
                    </a:gs>
                  </a:gsLst>
                  <a:path path="rect">
                    <a:fillToRect l="100000" t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6597" name="Oval 165"/>
                <p:cNvSpPr>
                  <a:spLocks noChangeArrowheads="1"/>
                </p:cNvSpPr>
                <p:nvPr/>
              </p:nvSpPr>
              <p:spPr bwMode="auto">
                <a:xfrm flipV="1">
                  <a:off x="2598" y="2737"/>
                  <a:ext cx="564" cy="16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1558FF"/>
                    </a:gs>
                    <a:gs pos="100000">
                      <a:srgbClr val="1558FF">
                        <a:gamma/>
                        <a:shade val="47059"/>
                        <a:invGamma/>
                      </a:srgb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6598" name="Oval 166"/>
                <p:cNvSpPr>
                  <a:spLocks noChangeArrowheads="1"/>
                </p:cNvSpPr>
                <p:nvPr/>
              </p:nvSpPr>
              <p:spPr bwMode="auto">
                <a:xfrm flipV="1">
                  <a:off x="2598" y="2703"/>
                  <a:ext cx="564" cy="16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5E9EFF"/>
                    </a:gs>
                    <a:gs pos="20000">
                      <a:srgbClr val="85C2FF"/>
                    </a:gs>
                    <a:gs pos="35000">
                      <a:srgbClr val="C4D6EB"/>
                    </a:gs>
                    <a:gs pos="50000">
                      <a:srgbClr val="FFEBFA"/>
                    </a:gs>
                    <a:gs pos="65000">
                      <a:srgbClr val="C4D6EB"/>
                    </a:gs>
                    <a:gs pos="80001">
                      <a:srgbClr val="85C2FF"/>
                    </a:gs>
                    <a:gs pos="100000">
                      <a:srgbClr val="5E9E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6599" name="Oval 167"/>
                <p:cNvSpPr>
                  <a:spLocks noChangeArrowheads="1"/>
                </p:cNvSpPr>
                <p:nvPr/>
              </p:nvSpPr>
              <p:spPr bwMode="auto">
                <a:xfrm flipV="1">
                  <a:off x="2616" y="2670"/>
                  <a:ext cx="528" cy="20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B8D5FF"/>
                    </a:gs>
                    <a:gs pos="100000">
                      <a:srgbClr val="5E9E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grpSp>
            <p:nvGrpSpPr>
              <p:cNvPr id="80947" name="Group 249"/>
              <p:cNvGrpSpPr>
                <a:grpSpLocks/>
              </p:cNvGrpSpPr>
              <p:nvPr/>
            </p:nvGrpSpPr>
            <p:grpSpPr bwMode="auto">
              <a:xfrm>
                <a:off x="2583" y="2178"/>
                <a:ext cx="594" cy="473"/>
                <a:chOff x="2583" y="2178"/>
                <a:chExt cx="594" cy="473"/>
              </a:xfrm>
            </p:grpSpPr>
            <p:grpSp>
              <p:nvGrpSpPr>
                <p:cNvPr id="80948" name="Group 168"/>
                <p:cNvGrpSpPr>
                  <a:grpSpLocks/>
                </p:cNvGrpSpPr>
                <p:nvPr/>
              </p:nvGrpSpPr>
              <p:grpSpPr bwMode="auto">
                <a:xfrm>
                  <a:off x="2598" y="2415"/>
                  <a:ext cx="564" cy="236"/>
                  <a:chOff x="768" y="1584"/>
                  <a:chExt cx="912" cy="384"/>
                </a:xfrm>
              </p:grpSpPr>
              <p:sp>
                <p:nvSpPr>
                  <p:cNvPr id="146601" name="Oval 169"/>
                  <p:cNvSpPr>
                    <a:spLocks noChangeArrowheads="1"/>
                  </p:cNvSpPr>
                  <p:nvPr/>
                </p:nvSpPr>
                <p:spPr bwMode="auto">
                  <a:xfrm>
                    <a:off x="797" y="1680"/>
                    <a:ext cx="854" cy="2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5E9EFF"/>
                      </a:gs>
                      <a:gs pos="100000">
                        <a:srgbClr val="5E9EFF">
                          <a:gamma/>
                          <a:shade val="18431"/>
                          <a:invGamma/>
                        </a:srgbClr>
                      </a:gs>
                    </a:gsLst>
                    <a:path path="rect">
                      <a:fillToRect l="100000" t="10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602" name="Oval 170"/>
                  <p:cNvSpPr>
                    <a:spLocks noChangeArrowheads="1"/>
                  </p:cNvSpPr>
                  <p:nvPr/>
                </p:nvSpPr>
                <p:spPr bwMode="auto">
                  <a:xfrm>
                    <a:off x="768" y="1633"/>
                    <a:ext cx="912" cy="23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1558FF"/>
                      </a:gs>
                      <a:gs pos="100000">
                        <a:srgbClr val="1558FF">
                          <a:gamma/>
                          <a:shade val="47059"/>
                          <a:invGamma/>
                        </a:srgb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603" name="Oval 171"/>
                  <p:cNvSpPr>
                    <a:spLocks noChangeArrowheads="1"/>
                  </p:cNvSpPr>
                  <p:nvPr/>
                </p:nvSpPr>
                <p:spPr bwMode="auto">
                  <a:xfrm>
                    <a:off x="768" y="1680"/>
                    <a:ext cx="912" cy="24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5E9EFF"/>
                      </a:gs>
                      <a:gs pos="20000">
                        <a:srgbClr val="85C2FF"/>
                      </a:gs>
                      <a:gs pos="35000">
                        <a:srgbClr val="C4D6EB"/>
                      </a:gs>
                      <a:gs pos="50000">
                        <a:srgbClr val="FFEBFA"/>
                      </a:gs>
                      <a:gs pos="65000">
                        <a:srgbClr val="C4D6EB"/>
                      </a:gs>
                      <a:gs pos="80001">
                        <a:srgbClr val="85C2FF"/>
                      </a:gs>
                      <a:gs pos="100000">
                        <a:srgbClr val="5E9EFF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604" name="Oval 172"/>
                  <p:cNvSpPr>
                    <a:spLocks noChangeArrowheads="1"/>
                  </p:cNvSpPr>
                  <p:nvPr/>
                </p:nvSpPr>
                <p:spPr bwMode="auto">
                  <a:xfrm>
                    <a:off x="797" y="1680"/>
                    <a:ext cx="854" cy="2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B8D5FF"/>
                      </a:gs>
                      <a:gs pos="100000">
                        <a:srgbClr val="5E9EFF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605" name="Oval 173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797" y="1584"/>
                    <a:ext cx="854" cy="2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5E9EFF"/>
                      </a:gs>
                      <a:gs pos="100000">
                        <a:srgbClr val="5E9EFF">
                          <a:gamma/>
                          <a:shade val="18431"/>
                          <a:invGamma/>
                        </a:srgbClr>
                      </a:gs>
                    </a:gsLst>
                    <a:path path="rect">
                      <a:fillToRect l="100000" t="10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606" name="Oval 174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768" y="1680"/>
                    <a:ext cx="912" cy="24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1558FF"/>
                      </a:gs>
                      <a:gs pos="100000">
                        <a:srgbClr val="1558FF">
                          <a:gamma/>
                          <a:shade val="47059"/>
                          <a:invGamma/>
                        </a:srgb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607" name="Oval 175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768" y="1633"/>
                    <a:ext cx="912" cy="23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5E9EFF"/>
                      </a:gs>
                      <a:gs pos="20000">
                        <a:srgbClr val="85C2FF"/>
                      </a:gs>
                      <a:gs pos="35000">
                        <a:srgbClr val="C4D6EB"/>
                      </a:gs>
                      <a:gs pos="50000">
                        <a:srgbClr val="FFEBFA"/>
                      </a:gs>
                      <a:gs pos="65000">
                        <a:srgbClr val="C4D6EB"/>
                      </a:gs>
                      <a:gs pos="80001">
                        <a:srgbClr val="85C2FF"/>
                      </a:gs>
                      <a:gs pos="100000">
                        <a:srgbClr val="5E9EFF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608" name="Oval 176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797" y="1584"/>
                    <a:ext cx="854" cy="2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B8D5FF"/>
                      </a:gs>
                      <a:gs pos="100000">
                        <a:srgbClr val="5E9EFF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</p:grpSp>
            <p:sp>
              <p:nvSpPr>
                <p:cNvPr id="146609" name="Oval 177"/>
                <p:cNvSpPr>
                  <a:spLocks noChangeArrowheads="1"/>
                </p:cNvSpPr>
                <p:nvPr/>
              </p:nvSpPr>
              <p:spPr bwMode="auto">
                <a:xfrm>
                  <a:off x="2583" y="2474"/>
                  <a:ext cx="594" cy="11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00FF"/>
                    </a:gs>
                    <a:gs pos="50000">
                      <a:srgbClr val="0000FF">
                        <a:gamma/>
                        <a:tint val="36863"/>
                        <a:invGamma/>
                      </a:srgbClr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pic>
              <p:nvPicPr>
                <p:cNvPr id="146610" name="Picture 178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98" y="2297"/>
                  <a:ext cx="564" cy="3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grpSp>
              <p:nvGrpSpPr>
                <p:cNvPr id="80951" name="Group 179"/>
                <p:cNvGrpSpPr>
                  <a:grpSpLocks/>
                </p:cNvGrpSpPr>
                <p:nvPr/>
              </p:nvGrpSpPr>
              <p:grpSpPr bwMode="auto">
                <a:xfrm>
                  <a:off x="2598" y="2178"/>
                  <a:ext cx="564" cy="237"/>
                  <a:chOff x="768" y="1584"/>
                  <a:chExt cx="912" cy="384"/>
                </a:xfrm>
              </p:grpSpPr>
              <p:sp>
                <p:nvSpPr>
                  <p:cNvPr id="146612" name="Oval 180"/>
                  <p:cNvSpPr>
                    <a:spLocks noChangeArrowheads="1"/>
                  </p:cNvSpPr>
                  <p:nvPr/>
                </p:nvSpPr>
                <p:spPr bwMode="auto">
                  <a:xfrm>
                    <a:off x="797" y="1680"/>
                    <a:ext cx="854" cy="2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5E9EFF"/>
                      </a:gs>
                      <a:gs pos="100000">
                        <a:srgbClr val="5E9EFF">
                          <a:gamma/>
                          <a:shade val="18431"/>
                          <a:invGamma/>
                        </a:srgbClr>
                      </a:gs>
                    </a:gsLst>
                    <a:path path="rect">
                      <a:fillToRect l="100000" t="10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613" name="Oval 181"/>
                  <p:cNvSpPr>
                    <a:spLocks noChangeArrowheads="1"/>
                  </p:cNvSpPr>
                  <p:nvPr/>
                </p:nvSpPr>
                <p:spPr bwMode="auto">
                  <a:xfrm>
                    <a:off x="768" y="1633"/>
                    <a:ext cx="912" cy="24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1558FF"/>
                      </a:gs>
                      <a:gs pos="100000">
                        <a:srgbClr val="1558FF">
                          <a:gamma/>
                          <a:shade val="47059"/>
                          <a:invGamma/>
                        </a:srgb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614" name="Oval 182"/>
                  <p:cNvSpPr>
                    <a:spLocks noChangeArrowheads="1"/>
                  </p:cNvSpPr>
                  <p:nvPr/>
                </p:nvSpPr>
                <p:spPr bwMode="auto">
                  <a:xfrm>
                    <a:off x="768" y="1680"/>
                    <a:ext cx="912" cy="24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5E9EFF"/>
                      </a:gs>
                      <a:gs pos="20000">
                        <a:srgbClr val="85C2FF"/>
                      </a:gs>
                      <a:gs pos="35000">
                        <a:srgbClr val="C4D6EB"/>
                      </a:gs>
                      <a:gs pos="50000">
                        <a:srgbClr val="FFEBFA"/>
                      </a:gs>
                      <a:gs pos="65000">
                        <a:srgbClr val="C4D6EB"/>
                      </a:gs>
                      <a:gs pos="80001">
                        <a:srgbClr val="85C2FF"/>
                      </a:gs>
                      <a:gs pos="100000">
                        <a:srgbClr val="5E9EFF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615" name="Oval 183"/>
                  <p:cNvSpPr>
                    <a:spLocks noChangeArrowheads="1"/>
                  </p:cNvSpPr>
                  <p:nvPr/>
                </p:nvSpPr>
                <p:spPr bwMode="auto">
                  <a:xfrm>
                    <a:off x="797" y="1680"/>
                    <a:ext cx="854" cy="2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B8D5FF"/>
                      </a:gs>
                      <a:gs pos="100000">
                        <a:srgbClr val="5E9EFF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616" name="Oval 184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797" y="1584"/>
                    <a:ext cx="854" cy="2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5E9EFF"/>
                      </a:gs>
                      <a:gs pos="100000">
                        <a:srgbClr val="5E9EFF">
                          <a:gamma/>
                          <a:shade val="18431"/>
                          <a:invGamma/>
                        </a:srgbClr>
                      </a:gs>
                    </a:gsLst>
                    <a:path path="rect">
                      <a:fillToRect l="100000" t="10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617" name="Oval 185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768" y="1680"/>
                    <a:ext cx="912" cy="24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1558FF"/>
                      </a:gs>
                      <a:gs pos="100000">
                        <a:srgbClr val="1558FF">
                          <a:gamma/>
                          <a:shade val="47059"/>
                          <a:invGamma/>
                        </a:srgb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618" name="Oval 186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768" y="1633"/>
                    <a:ext cx="912" cy="24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5E9EFF"/>
                      </a:gs>
                      <a:gs pos="20000">
                        <a:srgbClr val="85C2FF"/>
                      </a:gs>
                      <a:gs pos="35000">
                        <a:srgbClr val="C4D6EB"/>
                      </a:gs>
                      <a:gs pos="50000">
                        <a:srgbClr val="FFEBFA"/>
                      </a:gs>
                      <a:gs pos="65000">
                        <a:srgbClr val="C4D6EB"/>
                      </a:gs>
                      <a:gs pos="80001">
                        <a:srgbClr val="85C2FF"/>
                      </a:gs>
                      <a:gs pos="100000">
                        <a:srgbClr val="5E9EFF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619" name="Oval 187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797" y="1584"/>
                    <a:ext cx="854" cy="2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B8D5FF"/>
                      </a:gs>
                      <a:gs pos="100000">
                        <a:srgbClr val="5E9EFF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146780" name="Line 348"/>
            <p:cNvSpPr>
              <a:spLocks noChangeShapeType="1"/>
            </p:cNvSpPr>
            <p:nvPr/>
          </p:nvSpPr>
          <p:spPr bwMode="auto">
            <a:xfrm>
              <a:off x="-48" y="3840"/>
              <a:ext cx="384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80939" name="Group 254"/>
            <p:cNvGrpSpPr>
              <a:grpSpLocks/>
            </p:cNvGrpSpPr>
            <p:nvPr/>
          </p:nvGrpSpPr>
          <p:grpSpPr bwMode="auto">
            <a:xfrm>
              <a:off x="1608" y="1680"/>
              <a:ext cx="240" cy="1274"/>
              <a:chOff x="3792" y="1392"/>
              <a:chExt cx="192" cy="1274"/>
            </a:xfrm>
          </p:grpSpPr>
          <p:sp>
            <p:nvSpPr>
              <p:cNvPr id="146679" name="AutoShape 247"/>
              <p:cNvSpPr>
                <a:spLocks noChangeArrowheads="1"/>
              </p:cNvSpPr>
              <p:nvPr/>
            </p:nvSpPr>
            <p:spPr bwMode="auto">
              <a:xfrm rot="5400000">
                <a:off x="3563" y="2245"/>
                <a:ext cx="650" cy="192"/>
              </a:xfrm>
              <a:prstGeom prst="rightArrow">
                <a:avLst>
                  <a:gd name="adj1" fmla="val 95009"/>
                  <a:gd name="adj2" fmla="val 177170"/>
                </a:avLst>
              </a:prstGeom>
              <a:gradFill rotWithShape="0">
                <a:gsLst>
                  <a:gs pos="0">
                    <a:srgbClr val="FF0000"/>
                  </a:gs>
                  <a:gs pos="50000">
                    <a:srgbClr val="FF0000">
                      <a:gamma/>
                      <a:tint val="40784"/>
                      <a:invGamma/>
                    </a:srgbClr>
                  </a:gs>
                  <a:gs pos="100000">
                    <a:srgbClr val="FF00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6685" name="AutoShape 253"/>
              <p:cNvSpPr>
                <a:spLocks noChangeArrowheads="1"/>
              </p:cNvSpPr>
              <p:nvPr/>
            </p:nvSpPr>
            <p:spPr bwMode="auto">
              <a:xfrm rot="16200000" flipV="1">
                <a:off x="3576" y="1608"/>
                <a:ext cx="624" cy="192"/>
              </a:xfrm>
              <a:prstGeom prst="rightArrow">
                <a:avLst>
                  <a:gd name="adj1" fmla="val 95009"/>
                  <a:gd name="adj2" fmla="val 170083"/>
                </a:avLst>
              </a:prstGeom>
              <a:gradFill rotWithShape="0">
                <a:gsLst>
                  <a:gs pos="0">
                    <a:srgbClr val="FF0000"/>
                  </a:gs>
                  <a:gs pos="50000">
                    <a:srgbClr val="FF0000">
                      <a:gamma/>
                      <a:tint val="40784"/>
                      <a:invGamma/>
                    </a:srgbClr>
                  </a:gs>
                  <a:gs pos="100000">
                    <a:srgbClr val="FF00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80940" name="Group 255"/>
            <p:cNvGrpSpPr>
              <a:grpSpLocks/>
            </p:cNvGrpSpPr>
            <p:nvPr/>
          </p:nvGrpSpPr>
          <p:grpSpPr bwMode="auto">
            <a:xfrm>
              <a:off x="1656" y="1680"/>
              <a:ext cx="144" cy="1274"/>
              <a:chOff x="3792" y="1392"/>
              <a:chExt cx="192" cy="1274"/>
            </a:xfrm>
          </p:grpSpPr>
          <p:sp>
            <p:nvSpPr>
              <p:cNvPr id="146688" name="AutoShape 256"/>
              <p:cNvSpPr>
                <a:spLocks noChangeArrowheads="1"/>
              </p:cNvSpPr>
              <p:nvPr/>
            </p:nvSpPr>
            <p:spPr bwMode="auto">
              <a:xfrm rot="5400000">
                <a:off x="3563" y="2245"/>
                <a:ext cx="650" cy="192"/>
              </a:xfrm>
              <a:prstGeom prst="rightArrow">
                <a:avLst>
                  <a:gd name="adj1" fmla="val 95009"/>
                  <a:gd name="adj2" fmla="val 177170"/>
                </a:avLst>
              </a:prstGeom>
              <a:gradFill rotWithShape="0">
                <a:gsLst>
                  <a:gs pos="0">
                    <a:schemeClr val="accent1">
                      <a:gamma/>
                      <a:tint val="40784"/>
                      <a:invGamma/>
                    </a:schemeClr>
                  </a:gs>
                  <a:gs pos="5000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40784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6689" name="AutoShape 257"/>
              <p:cNvSpPr>
                <a:spLocks noChangeArrowheads="1"/>
              </p:cNvSpPr>
              <p:nvPr/>
            </p:nvSpPr>
            <p:spPr bwMode="auto">
              <a:xfrm rot="16200000" flipV="1">
                <a:off x="3576" y="1608"/>
                <a:ext cx="624" cy="192"/>
              </a:xfrm>
              <a:prstGeom prst="rightArrow">
                <a:avLst>
                  <a:gd name="adj1" fmla="val 95009"/>
                  <a:gd name="adj2" fmla="val 170083"/>
                </a:avLst>
              </a:prstGeom>
              <a:gradFill rotWithShape="0">
                <a:gsLst>
                  <a:gs pos="0">
                    <a:schemeClr val="accent1">
                      <a:gamma/>
                      <a:tint val="40784"/>
                      <a:invGamma/>
                    </a:schemeClr>
                  </a:gs>
                  <a:gs pos="5000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40784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146661" name="Group 229"/>
          <p:cNvGrpSpPr>
            <a:grpSpLocks/>
          </p:cNvGrpSpPr>
          <p:nvPr/>
        </p:nvGrpSpPr>
        <p:grpSpPr bwMode="auto">
          <a:xfrm>
            <a:off x="533400" y="2667000"/>
            <a:ext cx="1651000" cy="1460500"/>
            <a:chOff x="0" y="3168"/>
            <a:chExt cx="1040" cy="920"/>
          </a:xfrm>
        </p:grpSpPr>
        <p:pic>
          <p:nvPicPr>
            <p:cNvPr id="146630" name="Picture 19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68"/>
              <a:ext cx="1040" cy="9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6632" name="Oval 200"/>
            <p:cNvSpPr>
              <a:spLocks noChangeArrowheads="1"/>
            </p:cNvSpPr>
            <p:nvPr/>
          </p:nvSpPr>
          <p:spPr bwMode="auto">
            <a:xfrm>
              <a:off x="336" y="3434"/>
              <a:ext cx="368" cy="388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gamma/>
                    <a:tint val="36863"/>
                    <a:invGamma/>
                  </a:srgbClr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pic>
          <p:nvPicPr>
            <p:cNvPr id="146634" name="Picture 20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" y="3479"/>
              <a:ext cx="344" cy="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46660" name="Group 228"/>
          <p:cNvGrpSpPr>
            <a:grpSpLocks/>
          </p:cNvGrpSpPr>
          <p:nvPr/>
        </p:nvGrpSpPr>
        <p:grpSpPr bwMode="auto">
          <a:xfrm>
            <a:off x="457200" y="914400"/>
            <a:ext cx="1651000" cy="1460500"/>
            <a:chOff x="288" y="768"/>
            <a:chExt cx="1040" cy="920"/>
          </a:xfrm>
        </p:grpSpPr>
        <p:pic>
          <p:nvPicPr>
            <p:cNvPr id="146650" name="Picture 2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" y="1027"/>
              <a:ext cx="381" cy="4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6652" name="Picture 22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768"/>
              <a:ext cx="1040" cy="9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6643" name="AutoShape 211"/>
            <p:cNvSpPr>
              <a:spLocks noChangeArrowheads="1"/>
            </p:cNvSpPr>
            <p:nvPr/>
          </p:nvSpPr>
          <p:spPr bwMode="auto">
            <a:xfrm>
              <a:off x="711" y="1092"/>
              <a:ext cx="288" cy="336"/>
            </a:xfrm>
            <a:prstGeom prst="irregularSeal1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36863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46799" name="Group 367"/>
          <p:cNvGrpSpPr>
            <a:grpSpLocks/>
          </p:cNvGrpSpPr>
          <p:nvPr/>
        </p:nvGrpSpPr>
        <p:grpSpPr bwMode="auto">
          <a:xfrm>
            <a:off x="7162800" y="1249363"/>
            <a:ext cx="1651000" cy="2878137"/>
            <a:chOff x="4512" y="787"/>
            <a:chExt cx="1040" cy="1813"/>
          </a:xfrm>
        </p:grpSpPr>
        <p:grpSp>
          <p:nvGrpSpPr>
            <p:cNvPr id="80921" name="Group 230"/>
            <p:cNvGrpSpPr>
              <a:grpSpLocks/>
            </p:cNvGrpSpPr>
            <p:nvPr/>
          </p:nvGrpSpPr>
          <p:grpSpPr bwMode="auto">
            <a:xfrm>
              <a:off x="4512" y="1680"/>
              <a:ext cx="1040" cy="920"/>
              <a:chOff x="4512" y="2928"/>
              <a:chExt cx="1040" cy="920"/>
            </a:xfrm>
          </p:grpSpPr>
          <p:pic>
            <p:nvPicPr>
              <p:cNvPr id="146656" name="Picture 22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12" y="2928"/>
                <a:ext cx="1040" cy="9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46657" name="Oval 225"/>
              <p:cNvSpPr>
                <a:spLocks noChangeArrowheads="1"/>
              </p:cNvSpPr>
              <p:nvPr/>
            </p:nvSpPr>
            <p:spPr bwMode="auto">
              <a:xfrm>
                <a:off x="4896" y="3168"/>
                <a:ext cx="368" cy="388"/>
              </a:xfrm>
              <a:prstGeom prst="ellipse">
                <a:avLst/>
              </a:prstGeom>
              <a:gradFill rotWithShape="0">
                <a:gsLst>
                  <a:gs pos="0">
                    <a:srgbClr val="FF0000">
                      <a:gamma/>
                      <a:tint val="36863"/>
                      <a:invGamma/>
                    </a:srgbClr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80922" name="Group 347"/>
            <p:cNvGrpSpPr>
              <a:grpSpLocks/>
            </p:cNvGrpSpPr>
            <p:nvPr/>
          </p:nvGrpSpPr>
          <p:grpSpPr bwMode="auto">
            <a:xfrm>
              <a:off x="4792" y="787"/>
              <a:ext cx="480" cy="498"/>
              <a:chOff x="4792" y="787"/>
              <a:chExt cx="480" cy="498"/>
            </a:xfrm>
          </p:grpSpPr>
          <p:sp>
            <p:nvSpPr>
              <p:cNvPr id="146651" name="AutoShape 219"/>
              <p:cNvSpPr>
                <a:spLocks noChangeArrowheads="1"/>
              </p:cNvSpPr>
              <p:nvPr/>
            </p:nvSpPr>
            <p:spPr bwMode="auto">
              <a:xfrm>
                <a:off x="4928" y="894"/>
                <a:ext cx="288" cy="336"/>
              </a:xfrm>
              <a:prstGeom prst="irregularSeal1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36863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6658" name="Oval 226"/>
              <p:cNvSpPr>
                <a:spLocks noChangeArrowheads="1"/>
              </p:cNvSpPr>
              <p:nvPr/>
            </p:nvSpPr>
            <p:spPr bwMode="auto">
              <a:xfrm rot="-5400000">
                <a:off x="4783" y="796"/>
                <a:ext cx="498" cy="48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rgbClr val="FF0000">
                            <a:gamma/>
                            <a:tint val="36863"/>
                            <a:invGamma/>
                          </a:srgbClr>
                        </a:gs>
                        <a:gs pos="100000">
                          <a:srgbClr val="FF00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80902" name="Group 350"/>
          <p:cNvGrpSpPr>
            <a:grpSpLocks/>
          </p:cNvGrpSpPr>
          <p:nvPr/>
        </p:nvGrpSpPr>
        <p:grpSpPr bwMode="auto">
          <a:xfrm>
            <a:off x="2057400" y="5562600"/>
            <a:ext cx="5562600" cy="762000"/>
            <a:chOff x="1296" y="3504"/>
            <a:chExt cx="3504" cy="480"/>
          </a:xfrm>
        </p:grpSpPr>
        <p:grpSp>
          <p:nvGrpSpPr>
            <p:cNvPr id="80916" name="Group 132"/>
            <p:cNvGrpSpPr>
              <a:grpSpLocks/>
            </p:cNvGrpSpPr>
            <p:nvPr/>
          </p:nvGrpSpPr>
          <p:grpSpPr bwMode="auto">
            <a:xfrm>
              <a:off x="1296" y="3504"/>
              <a:ext cx="3504" cy="480"/>
              <a:chOff x="384" y="3496"/>
              <a:chExt cx="5088" cy="680"/>
            </a:xfrm>
          </p:grpSpPr>
          <p:sp>
            <p:nvSpPr>
              <p:cNvPr id="146562" name="Line 130"/>
              <p:cNvSpPr>
                <a:spLocks noChangeShapeType="1"/>
              </p:cNvSpPr>
              <p:nvPr/>
            </p:nvSpPr>
            <p:spPr bwMode="auto">
              <a:xfrm>
                <a:off x="384" y="4176"/>
                <a:ext cx="5088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6563" name="Freeform 131"/>
              <p:cNvSpPr>
                <a:spLocks/>
              </p:cNvSpPr>
              <p:nvPr/>
            </p:nvSpPr>
            <p:spPr bwMode="auto">
              <a:xfrm>
                <a:off x="384" y="3496"/>
                <a:ext cx="5088" cy="680"/>
              </a:xfrm>
              <a:custGeom>
                <a:avLst/>
                <a:gdLst>
                  <a:gd name="T0" fmla="*/ 0 w 5088"/>
                  <a:gd name="T1" fmla="*/ 680 h 680"/>
                  <a:gd name="T2" fmla="*/ 720 w 5088"/>
                  <a:gd name="T3" fmla="*/ 584 h 680"/>
                  <a:gd name="T4" fmla="*/ 1152 w 5088"/>
                  <a:gd name="T5" fmla="*/ 344 h 680"/>
                  <a:gd name="T6" fmla="*/ 1440 w 5088"/>
                  <a:gd name="T7" fmla="*/ 200 h 680"/>
                  <a:gd name="T8" fmla="*/ 1776 w 5088"/>
                  <a:gd name="T9" fmla="*/ 104 h 680"/>
                  <a:gd name="T10" fmla="*/ 2208 w 5088"/>
                  <a:gd name="T11" fmla="*/ 8 h 680"/>
                  <a:gd name="T12" fmla="*/ 2784 w 5088"/>
                  <a:gd name="T13" fmla="*/ 56 h 680"/>
                  <a:gd name="T14" fmla="*/ 3312 w 5088"/>
                  <a:gd name="T15" fmla="*/ 248 h 680"/>
                  <a:gd name="T16" fmla="*/ 4032 w 5088"/>
                  <a:gd name="T17" fmla="*/ 440 h 680"/>
                  <a:gd name="T18" fmla="*/ 4704 w 5088"/>
                  <a:gd name="T19" fmla="*/ 632 h 680"/>
                  <a:gd name="T20" fmla="*/ 5088 w 5088"/>
                  <a:gd name="T21" fmla="*/ 680 h 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088" h="680">
                    <a:moveTo>
                      <a:pt x="0" y="680"/>
                    </a:moveTo>
                    <a:cubicBezTo>
                      <a:pt x="264" y="660"/>
                      <a:pt x="528" y="640"/>
                      <a:pt x="720" y="584"/>
                    </a:cubicBezTo>
                    <a:cubicBezTo>
                      <a:pt x="912" y="528"/>
                      <a:pt x="1032" y="408"/>
                      <a:pt x="1152" y="344"/>
                    </a:cubicBezTo>
                    <a:cubicBezTo>
                      <a:pt x="1272" y="280"/>
                      <a:pt x="1336" y="240"/>
                      <a:pt x="1440" y="200"/>
                    </a:cubicBezTo>
                    <a:cubicBezTo>
                      <a:pt x="1544" y="160"/>
                      <a:pt x="1648" y="136"/>
                      <a:pt x="1776" y="104"/>
                    </a:cubicBezTo>
                    <a:cubicBezTo>
                      <a:pt x="1904" y="72"/>
                      <a:pt x="2040" y="16"/>
                      <a:pt x="2208" y="8"/>
                    </a:cubicBezTo>
                    <a:cubicBezTo>
                      <a:pt x="2376" y="0"/>
                      <a:pt x="2600" y="16"/>
                      <a:pt x="2784" y="56"/>
                    </a:cubicBezTo>
                    <a:cubicBezTo>
                      <a:pt x="2968" y="96"/>
                      <a:pt x="3104" y="184"/>
                      <a:pt x="3312" y="248"/>
                    </a:cubicBezTo>
                    <a:cubicBezTo>
                      <a:pt x="3520" y="312"/>
                      <a:pt x="3800" y="376"/>
                      <a:pt x="4032" y="440"/>
                    </a:cubicBezTo>
                    <a:cubicBezTo>
                      <a:pt x="4264" y="504"/>
                      <a:pt x="4528" y="592"/>
                      <a:pt x="4704" y="632"/>
                    </a:cubicBezTo>
                    <a:cubicBezTo>
                      <a:pt x="4880" y="672"/>
                      <a:pt x="5024" y="672"/>
                      <a:pt x="5088" y="680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146569" name="Oval 137"/>
            <p:cNvSpPr>
              <a:spLocks noChangeArrowheads="1"/>
            </p:cNvSpPr>
            <p:nvPr/>
          </p:nvSpPr>
          <p:spPr bwMode="auto">
            <a:xfrm>
              <a:off x="2328" y="3648"/>
              <a:ext cx="1104" cy="336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gamma/>
                    <a:tint val="10196"/>
                    <a:invGamma/>
                  </a:srgbClr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6571" name="Oval 139"/>
            <p:cNvSpPr>
              <a:spLocks noChangeArrowheads="1"/>
            </p:cNvSpPr>
            <p:nvPr/>
          </p:nvSpPr>
          <p:spPr bwMode="auto">
            <a:xfrm>
              <a:off x="2568" y="3552"/>
              <a:ext cx="672" cy="48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65490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pic>
        <p:nvPicPr>
          <p:cNvPr id="146792" name="Picture 36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463" y="2463800"/>
            <a:ext cx="1727200" cy="119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146808" name="Group 376"/>
          <p:cNvGrpSpPr>
            <a:grpSpLocks/>
          </p:cNvGrpSpPr>
          <p:nvPr/>
        </p:nvGrpSpPr>
        <p:grpSpPr bwMode="auto">
          <a:xfrm>
            <a:off x="457200" y="901700"/>
            <a:ext cx="1727200" cy="3213100"/>
            <a:chOff x="384" y="672"/>
            <a:chExt cx="1088" cy="2024"/>
          </a:xfrm>
        </p:grpSpPr>
        <p:grpSp>
          <p:nvGrpSpPr>
            <p:cNvPr id="80908" name="Group 368"/>
            <p:cNvGrpSpPr>
              <a:grpSpLocks/>
            </p:cNvGrpSpPr>
            <p:nvPr/>
          </p:nvGrpSpPr>
          <p:grpSpPr bwMode="auto">
            <a:xfrm>
              <a:off x="432" y="1776"/>
              <a:ext cx="1040" cy="920"/>
              <a:chOff x="0" y="3168"/>
              <a:chExt cx="1040" cy="920"/>
            </a:xfrm>
          </p:grpSpPr>
          <p:pic>
            <p:nvPicPr>
              <p:cNvPr id="146801" name="Picture 36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168"/>
                <a:ext cx="1040" cy="9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46802" name="Oval 370"/>
              <p:cNvSpPr>
                <a:spLocks noChangeArrowheads="1"/>
              </p:cNvSpPr>
              <p:nvPr/>
            </p:nvSpPr>
            <p:spPr bwMode="auto">
              <a:xfrm>
                <a:off x="336" y="3434"/>
                <a:ext cx="368" cy="388"/>
              </a:xfrm>
              <a:prstGeom prst="ellipse">
                <a:avLst/>
              </a:prstGeom>
              <a:gradFill rotWithShape="0">
                <a:gsLst>
                  <a:gs pos="0">
                    <a:srgbClr val="FF0000">
                      <a:gamma/>
                      <a:tint val="36863"/>
                      <a:invGamma/>
                    </a:srgbClr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pic>
            <p:nvPicPr>
              <p:cNvPr id="146803" name="Picture 371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0" y="3479"/>
                <a:ext cx="344" cy="3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0909" name="Group 372"/>
            <p:cNvGrpSpPr>
              <a:grpSpLocks/>
            </p:cNvGrpSpPr>
            <p:nvPr/>
          </p:nvGrpSpPr>
          <p:grpSpPr bwMode="auto">
            <a:xfrm>
              <a:off x="384" y="672"/>
              <a:ext cx="1040" cy="920"/>
              <a:chOff x="288" y="768"/>
              <a:chExt cx="1040" cy="920"/>
            </a:xfrm>
          </p:grpSpPr>
          <p:pic>
            <p:nvPicPr>
              <p:cNvPr id="146805" name="Picture 373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8" y="1027"/>
                <a:ext cx="381" cy="4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6806" name="Picture 37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" y="768"/>
                <a:ext cx="1040" cy="9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46807" name="AutoShape 375"/>
              <p:cNvSpPr>
                <a:spLocks noChangeArrowheads="1"/>
              </p:cNvSpPr>
              <p:nvPr/>
            </p:nvSpPr>
            <p:spPr bwMode="auto">
              <a:xfrm>
                <a:off x="711" y="1092"/>
                <a:ext cx="288" cy="336"/>
              </a:xfrm>
              <a:prstGeom prst="irregularSeal1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36863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sp>
        <p:nvSpPr>
          <p:cNvPr id="146811" name="Text Box 379"/>
          <p:cNvSpPr txBox="1">
            <a:spLocks noChangeArrowheads="1"/>
          </p:cNvSpPr>
          <p:nvPr/>
        </p:nvSpPr>
        <p:spPr bwMode="auto">
          <a:xfrm>
            <a:off x="2628900" y="90488"/>
            <a:ext cx="38877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>
                <a:solidFill>
                  <a:srgbClr val="FFFF00"/>
                </a:solidFill>
                <a:latin typeface="Georgia" charset="0"/>
                <a:cs typeface="+mn-cs"/>
              </a:rPr>
              <a:t>Deconvolution</a:t>
            </a:r>
          </a:p>
        </p:txBody>
      </p:sp>
      <p:sp>
        <p:nvSpPr>
          <p:cNvPr id="146812" name="Rectangle 380"/>
          <p:cNvSpPr>
            <a:spLocks noChangeArrowheads="1"/>
          </p:cNvSpPr>
          <p:nvPr/>
        </p:nvSpPr>
        <p:spPr bwMode="auto">
          <a:xfrm>
            <a:off x="3568700" y="609600"/>
            <a:ext cx="2006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>
                <a:solidFill>
                  <a:srgbClr val="FFFF00"/>
                </a:solidFill>
                <a:latin typeface="Georgia" charset="0"/>
                <a:cs typeface="+mn-cs"/>
              </a:rPr>
              <a:t>Optical sectioning</a:t>
            </a:r>
          </a:p>
        </p:txBody>
      </p:sp>
      <p:pic>
        <p:nvPicPr>
          <p:cNvPr id="2" name="Picture 1" descr="Running tim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628775"/>
            <a:ext cx="3022600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763688" y="5661248"/>
            <a:ext cx="6096000" cy="419100"/>
            <a:chOff x="1905000" y="5829300"/>
            <a:chExt cx="6096000" cy="419100"/>
          </a:xfrm>
        </p:grpSpPr>
        <p:sp>
          <p:nvSpPr>
            <p:cNvPr id="158" name="Line 349"/>
            <p:cNvSpPr>
              <a:spLocks noChangeShapeType="1"/>
            </p:cNvSpPr>
            <p:nvPr/>
          </p:nvSpPr>
          <p:spPr bwMode="auto">
            <a:xfrm>
              <a:off x="1905000" y="5829300"/>
              <a:ext cx="609600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59" name="Line 348"/>
            <p:cNvSpPr>
              <a:spLocks noChangeShapeType="1"/>
            </p:cNvSpPr>
            <p:nvPr/>
          </p:nvSpPr>
          <p:spPr bwMode="auto">
            <a:xfrm>
              <a:off x="1905000" y="6248400"/>
              <a:ext cx="609600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xit" presetSubtype="54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468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468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468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468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3" presetClass="entr" presetSubtype="16" repeatCount="4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67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67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6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6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945" name="Group 10"/>
          <p:cNvGrpSpPr>
            <a:grpSpLocks/>
          </p:cNvGrpSpPr>
          <p:nvPr/>
        </p:nvGrpSpPr>
        <p:grpSpPr bwMode="auto">
          <a:xfrm>
            <a:off x="381000" y="995363"/>
            <a:ext cx="8045450" cy="1954212"/>
            <a:chOff x="240" y="627"/>
            <a:chExt cx="5068" cy="1231"/>
          </a:xfrm>
        </p:grpSpPr>
        <p:pic>
          <p:nvPicPr>
            <p:cNvPr id="1546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627"/>
              <a:ext cx="3052" cy="1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54627" name="Rectangle 3"/>
            <p:cNvSpPr>
              <a:spLocks noChangeArrowheads="1"/>
            </p:cNvSpPr>
            <p:nvPr/>
          </p:nvSpPr>
          <p:spPr bwMode="auto">
            <a:xfrm>
              <a:off x="3340" y="849"/>
              <a:ext cx="1968" cy="7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>
                <a:defRPr/>
              </a:pPr>
              <a:r>
                <a:rPr lang="en-US" sz="1400" b="1" i="1">
                  <a:solidFill>
                    <a:srgbClr val="FFFF00"/>
                  </a:solidFill>
                  <a:cs typeface="+mn-cs"/>
                </a:rPr>
                <a:t>Manz at al. J Microbiol Methods 2000, 40:125-34.</a:t>
              </a:r>
              <a:r>
                <a:rPr lang="en-US" sz="1200">
                  <a:cs typeface="+mn-cs"/>
                </a:rPr>
                <a:t> </a:t>
              </a:r>
            </a:p>
            <a:p>
              <a:pPr algn="just">
                <a:defRPr/>
              </a:pPr>
              <a:r>
                <a:rPr lang="en-US" sz="1200">
                  <a:solidFill>
                    <a:srgbClr val="FFFF00"/>
                  </a:solidFill>
                  <a:cs typeface="+mn-cs"/>
                </a:rPr>
                <a:t>Fig. * Tissue sections of </a:t>
              </a:r>
              <a:r>
                <a:rPr lang="en-US" sz="1200" i="1">
                  <a:solidFill>
                    <a:srgbClr val="FFFF00"/>
                  </a:solidFill>
                  <a:cs typeface="+mn-cs"/>
                </a:rPr>
                <a:t>Chondrosia reniformis</a:t>
              </a:r>
              <a:r>
                <a:rPr lang="en-US" sz="1200">
                  <a:solidFill>
                    <a:srgbClr val="FFFF00"/>
                  </a:solidFill>
                  <a:cs typeface="+mn-cs"/>
                </a:rPr>
                <a:t> after hybridization with the </a:t>
              </a:r>
              <a:r>
                <a:rPr lang="en-US" sz="1200" i="1">
                  <a:solidFill>
                    <a:srgbClr val="FFFF00"/>
                  </a:solidFill>
                  <a:cs typeface="+mn-cs"/>
                </a:rPr>
                <a:t>Bacteria</a:t>
              </a:r>
              <a:r>
                <a:rPr lang="en-US" sz="1200">
                  <a:solidFill>
                    <a:srgbClr val="FFFF00"/>
                  </a:solidFill>
                  <a:cs typeface="+mn-cs"/>
                </a:rPr>
                <a:t> specific probe EUB338</a:t>
              </a:r>
              <a:endParaRPr lang="en-US" sz="1200">
                <a:cs typeface="+mn-cs"/>
              </a:endParaRPr>
            </a:p>
            <a:p>
              <a:pPr algn="just">
                <a:defRPr/>
              </a:pPr>
              <a:endParaRPr lang="en-US" sz="1200">
                <a:cs typeface="+mn-cs"/>
              </a:endParaRPr>
            </a:p>
          </p:txBody>
        </p:sp>
      </p:grpSp>
      <p:grpSp>
        <p:nvGrpSpPr>
          <p:cNvPr id="82946" name="Group 11"/>
          <p:cNvGrpSpPr>
            <a:grpSpLocks/>
          </p:cNvGrpSpPr>
          <p:nvPr/>
        </p:nvGrpSpPr>
        <p:grpSpPr bwMode="auto">
          <a:xfrm>
            <a:off x="381000" y="3954463"/>
            <a:ext cx="7939088" cy="1905000"/>
            <a:chOff x="240" y="2491"/>
            <a:chExt cx="5001" cy="1200"/>
          </a:xfrm>
        </p:grpSpPr>
        <p:pic>
          <p:nvPicPr>
            <p:cNvPr id="154629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2491"/>
              <a:ext cx="3072" cy="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54630" name="Rectangle 6"/>
            <p:cNvSpPr>
              <a:spLocks noChangeArrowheads="1"/>
            </p:cNvSpPr>
            <p:nvPr/>
          </p:nvSpPr>
          <p:spPr bwMode="auto">
            <a:xfrm>
              <a:off x="3408" y="2995"/>
              <a:ext cx="1833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just">
                <a:defRPr/>
              </a:pPr>
              <a:r>
                <a:rPr lang="en-US" sz="1400" b="1" i="1">
                  <a:solidFill>
                    <a:srgbClr val="FFFF00"/>
                  </a:solidFill>
                  <a:cs typeface="+mn-cs"/>
                </a:rPr>
                <a:t>AutoDeblur  from Media Cybernetics</a:t>
              </a:r>
            </a:p>
          </p:txBody>
        </p:sp>
      </p:grpSp>
      <p:sp>
        <p:nvSpPr>
          <p:cNvPr id="154632" name="Text Box 8"/>
          <p:cNvSpPr txBox="1">
            <a:spLocks noChangeArrowheads="1"/>
          </p:cNvSpPr>
          <p:nvPr/>
        </p:nvSpPr>
        <p:spPr bwMode="auto">
          <a:xfrm>
            <a:off x="2857500" y="14288"/>
            <a:ext cx="34305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>
                <a:solidFill>
                  <a:srgbClr val="FFFF00"/>
                </a:solidFill>
                <a:latin typeface="Georgia" charset="0"/>
                <a:cs typeface="+mn-cs"/>
              </a:rPr>
              <a:t>Deconvolution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104900"/>
            <a:ext cx="2798763" cy="44577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43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238" y="1104900"/>
            <a:ext cx="2798762" cy="44577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43366" name="Rectangle 6"/>
          <p:cNvSpPr>
            <a:spLocks noChangeArrowheads="1"/>
          </p:cNvSpPr>
          <p:nvPr/>
        </p:nvSpPr>
        <p:spPr bwMode="auto">
          <a:xfrm>
            <a:off x="3975100" y="90488"/>
            <a:ext cx="12668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i="1">
                <a:solidFill>
                  <a:srgbClr val="FFFF00"/>
                </a:solidFill>
                <a:latin typeface="Georgia" charset="0"/>
                <a:cs typeface="+mn-cs"/>
              </a:rPr>
              <a:t>Focus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585" name="Line 201"/>
          <p:cNvSpPr>
            <a:spLocks noChangeShapeType="1"/>
          </p:cNvSpPr>
          <p:nvPr/>
        </p:nvSpPr>
        <p:spPr bwMode="auto">
          <a:xfrm>
            <a:off x="1828800" y="3275013"/>
            <a:ext cx="6324600" cy="1587"/>
          </a:xfrm>
          <a:prstGeom prst="line">
            <a:avLst/>
          </a:prstGeom>
          <a:noFill/>
          <a:ln w="3175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44413" name="Line 29"/>
          <p:cNvSpPr>
            <a:spLocks noChangeShapeType="1"/>
          </p:cNvSpPr>
          <p:nvPr/>
        </p:nvSpPr>
        <p:spPr bwMode="auto">
          <a:xfrm>
            <a:off x="609600" y="3275013"/>
            <a:ext cx="6324600" cy="1587"/>
          </a:xfrm>
          <a:prstGeom prst="line">
            <a:avLst/>
          </a:prstGeom>
          <a:noFill/>
          <a:ln w="3175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44696" name="Group 312"/>
          <p:cNvGrpSpPr>
            <a:grpSpLocks/>
          </p:cNvGrpSpPr>
          <p:nvPr/>
        </p:nvGrpSpPr>
        <p:grpSpPr bwMode="auto">
          <a:xfrm>
            <a:off x="6858000" y="2798763"/>
            <a:ext cx="1447800" cy="914400"/>
            <a:chOff x="720" y="3120"/>
            <a:chExt cx="2304" cy="1344"/>
          </a:xfrm>
        </p:grpSpPr>
        <p:grpSp>
          <p:nvGrpSpPr>
            <p:cNvPr id="87182" name="Group 285"/>
            <p:cNvGrpSpPr>
              <a:grpSpLocks/>
            </p:cNvGrpSpPr>
            <p:nvPr/>
          </p:nvGrpSpPr>
          <p:grpSpPr bwMode="auto">
            <a:xfrm>
              <a:off x="720" y="3120"/>
              <a:ext cx="2304" cy="672"/>
              <a:chOff x="2208" y="2928"/>
              <a:chExt cx="768" cy="672"/>
            </a:xfrm>
          </p:grpSpPr>
          <p:sp>
            <p:nvSpPr>
              <p:cNvPr id="144670" name="Line 286"/>
              <p:cNvSpPr>
                <a:spLocks noChangeShapeType="1"/>
              </p:cNvSpPr>
              <p:nvPr/>
            </p:nvSpPr>
            <p:spPr bwMode="auto">
              <a:xfrm flipH="1">
                <a:off x="2208" y="2928"/>
                <a:ext cx="768" cy="672"/>
              </a:xfrm>
              <a:prstGeom prst="line">
                <a:avLst/>
              </a:prstGeom>
              <a:noFill/>
              <a:ln w="3175" cap="rnd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671" name="Line 287"/>
              <p:cNvSpPr>
                <a:spLocks noChangeShapeType="1"/>
              </p:cNvSpPr>
              <p:nvPr/>
            </p:nvSpPr>
            <p:spPr bwMode="auto">
              <a:xfrm flipH="1">
                <a:off x="2208" y="3061"/>
                <a:ext cx="768" cy="539"/>
              </a:xfrm>
              <a:prstGeom prst="line">
                <a:avLst/>
              </a:prstGeom>
              <a:noFill/>
              <a:ln w="3175" cap="rnd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672" name="Line 288"/>
              <p:cNvSpPr>
                <a:spLocks noChangeShapeType="1"/>
              </p:cNvSpPr>
              <p:nvPr/>
            </p:nvSpPr>
            <p:spPr bwMode="auto">
              <a:xfrm flipH="1">
                <a:off x="2208" y="3196"/>
                <a:ext cx="768" cy="404"/>
              </a:xfrm>
              <a:prstGeom prst="line">
                <a:avLst/>
              </a:prstGeom>
              <a:noFill/>
              <a:ln w="3175" cap="rnd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673" name="Line 289"/>
              <p:cNvSpPr>
                <a:spLocks noChangeShapeType="1"/>
              </p:cNvSpPr>
              <p:nvPr/>
            </p:nvSpPr>
            <p:spPr bwMode="auto">
              <a:xfrm flipH="1">
                <a:off x="2208" y="3332"/>
                <a:ext cx="768" cy="268"/>
              </a:xfrm>
              <a:prstGeom prst="line">
                <a:avLst/>
              </a:prstGeom>
              <a:noFill/>
              <a:ln w="3175" cap="rnd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674" name="Line 290"/>
              <p:cNvSpPr>
                <a:spLocks noChangeShapeType="1"/>
              </p:cNvSpPr>
              <p:nvPr/>
            </p:nvSpPr>
            <p:spPr bwMode="auto">
              <a:xfrm flipH="1">
                <a:off x="2208" y="3467"/>
                <a:ext cx="768" cy="133"/>
              </a:xfrm>
              <a:prstGeom prst="line">
                <a:avLst/>
              </a:prstGeom>
              <a:noFill/>
              <a:ln w="3175" cap="rnd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675" name="Line 291"/>
              <p:cNvSpPr>
                <a:spLocks noChangeShapeType="1"/>
              </p:cNvSpPr>
              <p:nvPr/>
            </p:nvSpPr>
            <p:spPr bwMode="auto">
              <a:xfrm flipH="1">
                <a:off x="2208" y="3600"/>
                <a:ext cx="768" cy="0"/>
              </a:xfrm>
              <a:prstGeom prst="line">
                <a:avLst/>
              </a:prstGeom>
              <a:noFill/>
              <a:ln w="3175" cap="rnd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87183" name="Group 292"/>
            <p:cNvGrpSpPr>
              <a:grpSpLocks/>
            </p:cNvGrpSpPr>
            <p:nvPr/>
          </p:nvGrpSpPr>
          <p:grpSpPr bwMode="auto">
            <a:xfrm>
              <a:off x="720" y="3792"/>
              <a:ext cx="2304" cy="672"/>
              <a:chOff x="2208" y="3648"/>
              <a:chExt cx="768" cy="672"/>
            </a:xfrm>
          </p:grpSpPr>
          <p:sp>
            <p:nvSpPr>
              <p:cNvPr id="144677" name="Line 293"/>
              <p:cNvSpPr>
                <a:spLocks noChangeShapeType="1"/>
              </p:cNvSpPr>
              <p:nvPr/>
            </p:nvSpPr>
            <p:spPr bwMode="auto">
              <a:xfrm flipH="1" flipV="1">
                <a:off x="2208" y="3648"/>
                <a:ext cx="768" cy="672"/>
              </a:xfrm>
              <a:prstGeom prst="line">
                <a:avLst/>
              </a:prstGeom>
              <a:noFill/>
              <a:ln w="3175" cap="rnd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678" name="Line 294"/>
              <p:cNvSpPr>
                <a:spLocks noChangeShapeType="1"/>
              </p:cNvSpPr>
              <p:nvPr/>
            </p:nvSpPr>
            <p:spPr bwMode="auto">
              <a:xfrm flipH="1" flipV="1">
                <a:off x="2208" y="3648"/>
                <a:ext cx="768" cy="539"/>
              </a:xfrm>
              <a:prstGeom prst="line">
                <a:avLst/>
              </a:prstGeom>
              <a:noFill/>
              <a:ln w="3175" cap="rnd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679" name="Line 295"/>
              <p:cNvSpPr>
                <a:spLocks noChangeShapeType="1"/>
              </p:cNvSpPr>
              <p:nvPr/>
            </p:nvSpPr>
            <p:spPr bwMode="auto">
              <a:xfrm flipH="1" flipV="1">
                <a:off x="2208" y="3648"/>
                <a:ext cx="768" cy="404"/>
              </a:xfrm>
              <a:prstGeom prst="line">
                <a:avLst/>
              </a:prstGeom>
              <a:noFill/>
              <a:ln w="3175" cap="rnd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680" name="Line 296"/>
              <p:cNvSpPr>
                <a:spLocks noChangeShapeType="1"/>
              </p:cNvSpPr>
              <p:nvPr/>
            </p:nvSpPr>
            <p:spPr bwMode="auto">
              <a:xfrm flipH="1" flipV="1">
                <a:off x="2208" y="3648"/>
                <a:ext cx="768" cy="268"/>
              </a:xfrm>
              <a:prstGeom prst="line">
                <a:avLst/>
              </a:prstGeom>
              <a:noFill/>
              <a:ln w="3175" cap="rnd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681" name="Line 297"/>
              <p:cNvSpPr>
                <a:spLocks noChangeShapeType="1"/>
              </p:cNvSpPr>
              <p:nvPr/>
            </p:nvSpPr>
            <p:spPr bwMode="auto">
              <a:xfrm flipH="1" flipV="1">
                <a:off x="2208" y="3648"/>
                <a:ext cx="768" cy="133"/>
              </a:xfrm>
              <a:prstGeom prst="line">
                <a:avLst/>
              </a:prstGeom>
              <a:noFill/>
              <a:ln w="3175" cap="rnd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144523" name="Group 139"/>
          <p:cNvGrpSpPr>
            <a:grpSpLocks/>
          </p:cNvGrpSpPr>
          <p:nvPr/>
        </p:nvGrpSpPr>
        <p:grpSpPr bwMode="auto">
          <a:xfrm>
            <a:off x="0" y="2209800"/>
            <a:ext cx="5867400" cy="2133600"/>
            <a:chOff x="192" y="1464"/>
            <a:chExt cx="3696" cy="1344"/>
          </a:xfrm>
        </p:grpSpPr>
        <p:grpSp>
          <p:nvGrpSpPr>
            <p:cNvPr id="87157" name="Group 45"/>
            <p:cNvGrpSpPr>
              <a:grpSpLocks/>
            </p:cNvGrpSpPr>
            <p:nvPr/>
          </p:nvGrpSpPr>
          <p:grpSpPr bwMode="auto">
            <a:xfrm>
              <a:off x="192" y="1464"/>
              <a:ext cx="2688" cy="1344"/>
              <a:chOff x="960" y="2256"/>
              <a:chExt cx="3984" cy="960"/>
            </a:xfrm>
          </p:grpSpPr>
          <p:sp>
            <p:nvSpPr>
              <p:cNvPr id="144415" name="Line 31"/>
              <p:cNvSpPr>
                <a:spLocks noChangeShapeType="1"/>
              </p:cNvSpPr>
              <p:nvPr/>
            </p:nvSpPr>
            <p:spPr bwMode="auto">
              <a:xfrm>
                <a:off x="960" y="2256"/>
                <a:ext cx="3984" cy="0"/>
              </a:xfrm>
              <a:prstGeom prst="line">
                <a:avLst/>
              </a:prstGeom>
              <a:noFill/>
              <a:ln w="3175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416" name="Line 32"/>
              <p:cNvSpPr>
                <a:spLocks noChangeShapeType="1"/>
              </p:cNvSpPr>
              <p:nvPr/>
            </p:nvSpPr>
            <p:spPr bwMode="auto">
              <a:xfrm>
                <a:off x="960" y="2352"/>
                <a:ext cx="3984" cy="0"/>
              </a:xfrm>
              <a:prstGeom prst="line">
                <a:avLst/>
              </a:prstGeom>
              <a:noFill/>
              <a:ln w="3175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417" name="Line 33"/>
              <p:cNvSpPr>
                <a:spLocks noChangeShapeType="1"/>
              </p:cNvSpPr>
              <p:nvPr/>
            </p:nvSpPr>
            <p:spPr bwMode="auto">
              <a:xfrm>
                <a:off x="960" y="2448"/>
                <a:ext cx="3984" cy="0"/>
              </a:xfrm>
              <a:prstGeom prst="line">
                <a:avLst/>
              </a:prstGeom>
              <a:noFill/>
              <a:ln w="3175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418" name="Line 34"/>
              <p:cNvSpPr>
                <a:spLocks noChangeShapeType="1"/>
              </p:cNvSpPr>
              <p:nvPr/>
            </p:nvSpPr>
            <p:spPr bwMode="auto">
              <a:xfrm>
                <a:off x="960" y="2544"/>
                <a:ext cx="3984" cy="0"/>
              </a:xfrm>
              <a:prstGeom prst="line">
                <a:avLst/>
              </a:prstGeom>
              <a:noFill/>
              <a:ln w="3175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419" name="Line 35"/>
              <p:cNvSpPr>
                <a:spLocks noChangeShapeType="1"/>
              </p:cNvSpPr>
              <p:nvPr/>
            </p:nvSpPr>
            <p:spPr bwMode="auto">
              <a:xfrm>
                <a:off x="960" y="2640"/>
                <a:ext cx="3984" cy="0"/>
              </a:xfrm>
              <a:prstGeom prst="line">
                <a:avLst/>
              </a:prstGeom>
              <a:noFill/>
              <a:ln w="3175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420" name="Line 36"/>
              <p:cNvSpPr>
                <a:spLocks noChangeShapeType="1"/>
              </p:cNvSpPr>
              <p:nvPr/>
            </p:nvSpPr>
            <p:spPr bwMode="auto">
              <a:xfrm>
                <a:off x="960" y="2736"/>
                <a:ext cx="3984" cy="0"/>
              </a:xfrm>
              <a:prstGeom prst="line">
                <a:avLst/>
              </a:prstGeom>
              <a:noFill/>
              <a:ln w="3175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421" name="Line 37"/>
              <p:cNvSpPr>
                <a:spLocks noChangeShapeType="1"/>
              </p:cNvSpPr>
              <p:nvPr/>
            </p:nvSpPr>
            <p:spPr bwMode="auto">
              <a:xfrm>
                <a:off x="960" y="2832"/>
                <a:ext cx="3984" cy="0"/>
              </a:xfrm>
              <a:prstGeom prst="line">
                <a:avLst/>
              </a:prstGeom>
              <a:noFill/>
              <a:ln w="3175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422" name="Line 38"/>
              <p:cNvSpPr>
                <a:spLocks noChangeShapeType="1"/>
              </p:cNvSpPr>
              <p:nvPr/>
            </p:nvSpPr>
            <p:spPr bwMode="auto">
              <a:xfrm>
                <a:off x="960" y="2928"/>
                <a:ext cx="3984" cy="0"/>
              </a:xfrm>
              <a:prstGeom prst="line">
                <a:avLst/>
              </a:prstGeom>
              <a:noFill/>
              <a:ln w="3175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423" name="Line 39"/>
              <p:cNvSpPr>
                <a:spLocks noChangeShapeType="1"/>
              </p:cNvSpPr>
              <p:nvPr/>
            </p:nvSpPr>
            <p:spPr bwMode="auto">
              <a:xfrm>
                <a:off x="960" y="3024"/>
                <a:ext cx="3984" cy="0"/>
              </a:xfrm>
              <a:prstGeom prst="line">
                <a:avLst/>
              </a:prstGeom>
              <a:noFill/>
              <a:ln w="3175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424" name="Line 40"/>
              <p:cNvSpPr>
                <a:spLocks noChangeShapeType="1"/>
              </p:cNvSpPr>
              <p:nvPr/>
            </p:nvSpPr>
            <p:spPr bwMode="auto">
              <a:xfrm>
                <a:off x="960" y="3120"/>
                <a:ext cx="3984" cy="0"/>
              </a:xfrm>
              <a:prstGeom prst="line">
                <a:avLst/>
              </a:prstGeom>
              <a:noFill/>
              <a:ln w="3175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425" name="Line 41"/>
              <p:cNvSpPr>
                <a:spLocks noChangeShapeType="1"/>
              </p:cNvSpPr>
              <p:nvPr/>
            </p:nvSpPr>
            <p:spPr bwMode="auto">
              <a:xfrm>
                <a:off x="960" y="3216"/>
                <a:ext cx="3984" cy="0"/>
              </a:xfrm>
              <a:prstGeom prst="line">
                <a:avLst/>
              </a:prstGeom>
              <a:noFill/>
              <a:ln w="3175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87158" name="Group 123"/>
            <p:cNvGrpSpPr>
              <a:grpSpLocks/>
            </p:cNvGrpSpPr>
            <p:nvPr/>
          </p:nvGrpSpPr>
          <p:grpSpPr bwMode="auto">
            <a:xfrm>
              <a:off x="2928" y="1464"/>
              <a:ext cx="960" cy="1344"/>
              <a:chOff x="2928" y="1464"/>
              <a:chExt cx="960" cy="1344"/>
            </a:xfrm>
          </p:grpSpPr>
          <p:sp>
            <p:nvSpPr>
              <p:cNvPr id="144431" name="Line 47"/>
              <p:cNvSpPr>
                <a:spLocks noChangeShapeType="1"/>
              </p:cNvSpPr>
              <p:nvPr/>
            </p:nvSpPr>
            <p:spPr bwMode="auto">
              <a:xfrm>
                <a:off x="2928" y="1464"/>
                <a:ext cx="912" cy="792"/>
              </a:xfrm>
              <a:prstGeom prst="line">
                <a:avLst/>
              </a:prstGeom>
              <a:noFill/>
              <a:ln w="3175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432" name="Line 48"/>
              <p:cNvSpPr>
                <a:spLocks noChangeShapeType="1"/>
              </p:cNvSpPr>
              <p:nvPr/>
            </p:nvSpPr>
            <p:spPr bwMode="auto">
              <a:xfrm>
                <a:off x="2928" y="1598"/>
                <a:ext cx="960" cy="658"/>
              </a:xfrm>
              <a:prstGeom prst="line">
                <a:avLst/>
              </a:prstGeom>
              <a:noFill/>
              <a:ln w="3175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433" name="Line 49"/>
              <p:cNvSpPr>
                <a:spLocks noChangeShapeType="1"/>
              </p:cNvSpPr>
              <p:nvPr/>
            </p:nvSpPr>
            <p:spPr bwMode="auto">
              <a:xfrm>
                <a:off x="2928" y="1733"/>
                <a:ext cx="912" cy="475"/>
              </a:xfrm>
              <a:prstGeom prst="line">
                <a:avLst/>
              </a:prstGeom>
              <a:noFill/>
              <a:ln w="3175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434" name="Line 50"/>
              <p:cNvSpPr>
                <a:spLocks noChangeShapeType="1"/>
              </p:cNvSpPr>
              <p:nvPr/>
            </p:nvSpPr>
            <p:spPr bwMode="auto">
              <a:xfrm>
                <a:off x="2928" y="1867"/>
                <a:ext cx="960" cy="341"/>
              </a:xfrm>
              <a:prstGeom prst="line">
                <a:avLst/>
              </a:prstGeom>
              <a:noFill/>
              <a:ln w="3175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435" name="Line 51"/>
              <p:cNvSpPr>
                <a:spLocks noChangeShapeType="1"/>
              </p:cNvSpPr>
              <p:nvPr/>
            </p:nvSpPr>
            <p:spPr bwMode="auto">
              <a:xfrm>
                <a:off x="2928" y="2002"/>
                <a:ext cx="960" cy="158"/>
              </a:xfrm>
              <a:prstGeom prst="line">
                <a:avLst/>
              </a:prstGeom>
              <a:noFill/>
              <a:ln w="3175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grpSp>
            <p:nvGrpSpPr>
              <p:cNvPr id="87164" name="Group 59"/>
              <p:cNvGrpSpPr>
                <a:grpSpLocks/>
              </p:cNvGrpSpPr>
              <p:nvPr/>
            </p:nvGrpSpPr>
            <p:grpSpPr bwMode="auto">
              <a:xfrm flipV="1">
                <a:off x="2928" y="2016"/>
                <a:ext cx="960" cy="792"/>
                <a:chOff x="2928" y="1464"/>
                <a:chExt cx="960" cy="792"/>
              </a:xfrm>
            </p:grpSpPr>
            <p:sp>
              <p:nvSpPr>
                <p:cNvPr id="144444" name="Line 60"/>
                <p:cNvSpPr>
                  <a:spLocks noChangeShapeType="1"/>
                </p:cNvSpPr>
                <p:nvPr/>
              </p:nvSpPr>
              <p:spPr bwMode="auto">
                <a:xfrm>
                  <a:off x="2928" y="1464"/>
                  <a:ext cx="912" cy="792"/>
                </a:xfrm>
                <a:prstGeom prst="line">
                  <a:avLst/>
                </a:prstGeom>
                <a:noFill/>
                <a:ln w="3175" cap="rnd">
                  <a:solidFill>
                    <a:srgbClr val="FFFF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4445" name="Line 61"/>
                <p:cNvSpPr>
                  <a:spLocks noChangeShapeType="1"/>
                </p:cNvSpPr>
                <p:nvPr/>
              </p:nvSpPr>
              <p:spPr bwMode="auto">
                <a:xfrm>
                  <a:off x="2928" y="1598"/>
                  <a:ext cx="960" cy="658"/>
                </a:xfrm>
                <a:prstGeom prst="line">
                  <a:avLst/>
                </a:prstGeom>
                <a:noFill/>
                <a:ln w="3175" cap="rnd">
                  <a:solidFill>
                    <a:srgbClr val="FFFF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4446" name="Line 62"/>
                <p:cNvSpPr>
                  <a:spLocks noChangeShapeType="1"/>
                </p:cNvSpPr>
                <p:nvPr/>
              </p:nvSpPr>
              <p:spPr bwMode="auto">
                <a:xfrm>
                  <a:off x="2928" y="1733"/>
                  <a:ext cx="912" cy="475"/>
                </a:xfrm>
                <a:prstGeom prst="line">
                  <a:avLst/>
                </a:prstGeom>
                <a:noFill/>
                <a:ln w="3175" cap="rnd">
                  <a:solidFill>
                    <a:srgbClr val="FFFF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4447" name="Line 63"/>
                <p:cNvSpPr>
                  <a:spLocks noChangeShapeType="1"/>
                </p:cNvSpPr>
                <p:nvPr/>
              </p:nvSpPr>
              <p:spPr bwMode="auto">
                <a:xfrm>
                  <a:off x="2928" y="1867"/>
                  <a:ext cx="960" cy="341"/>
                </a:xfrm>
                <a:prstGeom prst="line">
                  <a:avLst/>
                </a:prstGeom>
                <a:noFill/>
                <a:ln w="3175" cap="rnd">
                  <a:solidFill>
                    <a:srgbClr val="FFFF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4448" name="Line 64"/>
                <p:cNvSpPr>
                  <a:spLocks noChangeShapeType="1"/>
                </p:cNvSpPr>
                <p:nvPr/>
              </p:nvSpPr>
              <p:spPr bwMode="auto">
                <a:xfrm>
                  <a:off x="2928" y="2002"/>
                  <a:ext cx="960" cy="158"/>
                </a:xfrm>
                <a:prstGeom prst="line">
                  <a:avLst/>
                </a:prstGeom>
                <a:noFill/>
                <a:ln w="3175" cap="rnd">
                  <a:solidFill>
                    <a:srgbClr val="FFFF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4449" name="Line 65"/>
                <p:cNvSpPr>
                  <a:spLocks noChangeShapeType="1"/>
                </p:cNvSpPr>
                <p:nvPr/>
              </p:nvSpPr>
              <p:spPr bwMode="auto">
                <a:xfrm>
                  <a:off x="2928" y="2136"/>
                  <a:ext cx="768" cy="0"/>
                </a:xfrm>
                <a:prstGeom prst="line">
                  <a:avLst/>
                </a:prstGeom>
                <a:noFill/>
                <a:ln w="3175" cap="rnd">
                  <a:solidFill>
                    <a:srgbClr val="FFFF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</p:grpSp>
      </p:grpSp>
      <p:grpSp>
        <p:nvGrpSpPr>
          <p:cNvPr id="144524" name="Group 140"/>
          <p:cNvGrpSpPr>
            <a:grpSpLocks/>
          </p:cNvGrpSpPr>
          <p:nvPr/>
        </p:nvGrpSpPr>
        <p:grpSpPr bwMode="auto">
          <a:xfrm>
            <a:off x="0" y="2209800"/>
            <a:ext cx="5867400" cy="2133600"/>
            <a:chOff x="192" y="1464"/>
            <a:chExt cx="3696" cy="1344"/>
          </a:xfrm>
        </p:grpSpPr>
        <p:grpSp>
          <p:nvGrpSpPr>
            <p:cNvPr id="87132" name="Group 141"/>
            <p:cNvGrpSpPr>
              <a:grpSpLocks/>
            </p:cNvGrpSpPr>
            <p:nvPr/>
          </p:nvGrpSpPr>
          <p:grpSpPr bwMode="auto">
            <a:xfrm>
              <a:off x="192" y="1464"/>
              <a:ext cx="2688" cy="1344"/>
              <a:chOff x="960" y="2256"/>
              <a:chExt cx="3984" cy="960"/>
            </a:xfrm>
          </p:grpSpPr>
          <p:sp>
            <p:nvSpPr>
              <p:cNvPr id="144526" name="Line 142"/>
              <p:cNvSpPr>
                <a:spLocks noChangeShapeType="1"/>
              </p:cNvSpPr>
              <p:nvPr/>
            </p:nvSpPr>
            <p:spPr bwMode="auto">
              <a:xfrm>
                <a:off x="960" y="2256"/>
                <a:ext cx="3984" cy="0"/>
              </a:xfrm>
              <a:prstGeom prst="line">
                <a:avLst/>
              </a:prstGeom>
              <a:noFill/>
              <a:ln w="3175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527" name="Line 143"/>
              <p:cNvSpPr>
                <a:spLocks noChangeShapeType="1"/>
              </p:cNvSpPr>
              <p:nvPr/>
            </p:nvSpPr>
            <p:spPr bwMode="auto">
              <a:xfrm>
                <a:off x="960" y="2352"/>
                <a:ext cx="3984" cy="0"/>
              </a:xfrm>
              <a:prstGeom prst="line">
                <a:avLst/>
              </a:prstGeom>
              <a:noFill/>
              <a:ln w="3175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528" name="Line 144"/>
              <p:cNvSpPr>
                <a:spLocks noChangeShapeType="1"/>
              </p:cNvSpPr>
              <p:nvPr/>
            </p:nvSpPr>
            <p:spPr bwMode="auto">
              <a:xfrm>
                <a:off x="960" y="2448"/>
                <a:ext cx="3984" cy="0"/>
              </a:xfrm>
              <a:prstGeom prst="line">
                <a:avLst/>
              </a:prstGeom>
              <a:noFill/>
              <a:ln w="3175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529" name="Line 145"/>
              <p:cNvSpPr>
                <a:spLocks noChangeShapeType="1"/>
              </p:cNvSpPr>
              <p:nvPr/>
            </p:nvSpPr>
            <p:spPr bwMode="auto">
              <a:xfrm>
                <a:off x="960" y="2544"/>
                <a:ext cx="3984" cy="0"/>
              </a:xfrm>
              <a:prstGeom prst="line">
                <a:avLst/>
              </a:prstGeom>
              <a:noFill/>
              <a:ln w="3175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530" name="Line 146"/>
              <p:cNvSpPr>
                <a:spLocks noChangeShapeType="1"/>
              </p:cNvSpPr>
              <p:nvPr/>
            </p:nvSpPr>
            <p:spPr bwMode="auto">
              <a:xfrm>
                <a:off x="960" y="2640"/>
                <a:ext cx="3984" cy="0"/>
              </a:xfrm>
              <a:prstGeom prst="line">
                <a:avLst/>
              </a:prstGeom>
              <a:noFill/>
              <a:ln w="3175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531" name="Line 147"/>
              <p:cNvSpPr>
                <a:spLocks noChangeShapeType="1"/>
              </p:cNvSpPr>
              <p:nvPr/>
            </p:nvSpPr>
            <p:spPr bwMode="auto">
              <a:xfrm>
                <a:off x="960" y="2736"/>
                <a:ext cx="3984" cy="0"/>
              </a:xfrm>
              <a:prstGeom prst="line">
                <a:avLst/>
              </a:prstGeom>
              <a:noFill/>
              <a:ln w="3175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532" name="Line 148"/>
              <p:cNvSpPr>
                <a:spLocks noChangeShapeType="1"/>
              </p:cNvSpPr>
              <p:nvPr/>
            </p:nvSpPr>
            <p:spPr bwMode="auto">
              <a:xfrm>
                <a:off x="960" y="2832"/>
                <a:ext cx="3984" cy="0"/>
              </a:xfrm>
              <a:prstGeom prst="line">
                <a:avLst/>
              </a:prstGeom>
              <a:noFill/>
              <a:ln w="3175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533" name="Line 149"/>
              <p:cNvSpPr>
                <a:spLocks noChangeShapeType="1"/>
              </p:cNvSpPr>
              <p:nvPr/>
            </p:nvSpPr>
            <p:spPr bwMode="auto">
              <a:xfrm>
                <a:off x="960" y="2928"/>
                <a:ext cx="3984" cy="0"/>
              </a:xfrm>
              <a:prstGeom prst="line">
                <a:avLst/>
              </a:prstGeom>
              <a:noFill/>
              <a:ln w="3175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534" name="Line 150"/>
              <p:cNvSpPr>
                <a:spLocks noChangeShapeType="1"/>
              </p:cNvSpPr>
              <p:nvPr/>
            </p:nvSpPr>
            <p:spPr bwMode="auto">
              <a:xfrm>
                <a:off x="960" y="3024"/>
                <a:ext cx="3984" cy="0"/>
              </a:xfrm>
              <a:prstGeom prst="line">
                <a:avLst/>
              </a:prstGeom>
              <a:noFill/>
              <a:ln w="3175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535" name="Line 151"/>
              <p:cNvSpPr>
                <a:spLocks noChangeShapeType="1"/>
              </p:cNvSpPr>
              <p:nvPr/>
            </p:nvSpPr>
            <p:spPr bwMode="auto">
              <a:xfrm>
                <a:off x="960" y="3120"/>
                <a:ext cx="3984" cy="0"/>
              </a:xfrm>
              <a:prstGeom prst="line">
                <a:avLst/>
              </a:prstGeom>
              <a:noFill/>
              <a:ln w="3175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536" name="Line 152"/>
              <p:cNvSpPr>
                <a:spLocks noChangeShapeType="1"/>
              </p:cNvSpPr>
              <p:nvPr/>
            </p:nvSpPr>
            <p:spPr bwMode="auto">
              <a:xfrm>
                <a:off x="960" y="3216"/>
                <a:ext cx="3984" cy="0"/>
              </a:xfrm>
              <a:prstGeom prst="line">
                <a:avLst/>
              </a:prstGeom>
              <a:noFill/>
              <a:ln w="3175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87133" name="Group 153"/>
            <p:cNvGrpSpPr>
              <a:grpSpLocks/>
            </p:cNvGrpSpPr>
            <p:nvPr/>
          </p:nvGrpSpPr>
          <p:grpSpPr bwMode="auto">
            <a:xfrm>
              <a:off x="2928" y="1464"/>
              <a:ext cx="960" cy="1344"/>
              <a:chOff x="2928" y="1464"/>
              <a:chExt cx="960" cy="1344"/>
            </a:xfrm>
          </p:grpSpPr>
          <p:sp>
            <p:nvSpPr>
              <p:cNvPr id="144538" name="Line 154"/>
              <p:cNvSpPr>
                <a:spLocks noChangeShapeType="1"/>
              </p:cNvSpPr>
              <p:nvPr/>
            </p:nvSpPr>
            <p:spPr bwMode="auto">
              <a:xfrm>
                <a:off x="2928" y="1464"/>
                <a:ext cx="912" cy="792"/>
              </a:xfrm>
              <a:prstGeom prst="line">
                <a:avLst/>
              </a:prstGeom>
              <a:noFill/>
              <a:ln w="3175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539" name="Line 155"/>
              <p:cNvSpPr>
                <a:spLocks noChangeShapeType="1"/>
              </p:cNvSpPr>
              <p:nvPr/>
            </p:nvSpPr>
            <p:spPr bwMode="auto">
              <a:xfrm>
                <a:off x="2928" y="1598"/>
                <a:ext cx="960" cy="658"/>
              </a:xfrm>
              <a:prstGeom prst="line">
                <a:avLst/>
              </a:prstGeom>
              <a:noFill/>
              <a:ln w="3175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540" name="Line 156"/>
              <p:cNvSpPr>
                <a:spLocks noChangeShapeType="1"/>
              </p:cNvSpPr>
              <p:nvPr/>
            </p:nvSpPr>
            <p:spPr bwMode="auto">
              <a:xfrm>
                <a:off x="2928" y="1733"/>
                <a:ext cx="912" cy="475"/>
              </a:xfrm>
              <a:prstGeom prst="line">
                <a:avLst/>
              </a:prstGeom>
              <a:noFill/>
              <a:ln w="3175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541" name="Line 157"/>
              <p:cNvSpPr>
                <a:spLocks noChangeShapeType="1"/>
              </p:cNvSpPr>
              <p:nvPr/>
            </p:nvSpPr>
            <p:spPr bwMode="auto">
              <a:xfrm>
                <a:off x="2928" y="1867"/>
                <a:ext cx="960" cy="341"/>
              </a:xfrm>
              <a:prstGeom prst="line">
                <a:avLst/>
              </a:prstGeom>
              <a:noFill/>
              <a:ln w="3175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542" name="Line 158"/>
              <p:cNvSpPr>
                <a:spLocks noChangeShapeType="1"/>
              </p:cNvSpPr>
              <p:nvPr/>
            </p:nvSpPr>
            <p:spPr bwMode="auto">
              <a:xfrm>
                <a:off x="2928" y="2002"/>
                <a:ext cx="960" cy="158"/>
              </a:xfrm>
              <a:prstGeom prst="line">
                <a:avLst/>
              </a:prstGeom>
              <a:noFill/>
              <a:ln w="3175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grpSp>
            <p:nvGrpSpPr>
              <p:cNvPr id="87139" name="Group 159"/>
              <p:cNvGrpSpPr>
                <a:grpSpLocks/>
              </p:cNvGrpSpPr>
              <p:nvPr/>
            </p:nvGrpSpPr>
            <p:grpSpPr bwMode="auto">
              <a:xfrm flipV="1">
                <a:off x="2928" y="2016"/>
                <a:ext cx="960" cy="792"/>
                <a:chOff x="2928" y="1464"/>
                <a:chExt cx="960" cy="792"/>
              </a:xfrm>
            </p:grpSpPr>
            <p:sp>
              <p:nvSpPr>
                <p:cNvPr id="144544" name="Line 160"/>
                <p:cNvSpPr>
                  <a:spLocks noChangeShapeType="1"/>
                </p:cNvSpPr>
                <p:nvPr/>
              </p:nvSpPr>
              <p:spPr bwMode="auto">
                <a:xfrm>
                  <a:off x="2928" y="1464"/>
                  <a:ext cx="912" cy="792"/>
                </a:xfrm>
                <a:prstGeom prst="line">
                  <a:avLst/>
                </a:prstGeom>
                <a:noFill/>
                <a:ln w="3175" cap="rnd">
                  <a:solidFill>
                    <a:srgbClr val="FFFF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4545" name="Line 161"/>
                <p:cNvSpPr>
                  <a:spLocks noChangeShapeType="1"/>
                </p:cNvSpPr>
                <p:nvPr/>
              </p:nvSpPr>
              <p:spPr bwMode="auto">
                <a:xfrm>
                  <a:off x="2928" y="1598"/>
                  <a:ext cx="960" cy="658"/>
                </a:xfrm>
                <a:prstGeom prst="line">
                  <a:avLst/>
                </a:prstGeom>
                <a:noFill/>
                <a:ln w="3175" cap="rnd">
                  <a:solidFill>
                    <a:srgbClr val="FFFF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4546" name="Line 162"/>
                <p:cNvSpPr>
                  <a:spLocks noChangeShapeType="1"/>
                </p:cNvSpPr>
                <p:nvPr/>
              </p:nvSpPr>
              <p:spPr bwMode="auto">
                <a:xfrm>
                  <a:off x="2928" y="1733"/>
                  <a:ext cx="912" cy="475"/>
                </a:xfrm>
                <a:prstGeom prst="line">
                  <a:avLst/>
                </a:prstGeom>
                <a:noFill/>
                <a:ln w="3175" cap="rnd">
                  <a:solidFill>
                    <a:srgbClr val="FFFF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4547" name="Line 163"/>
                <p:cNvSpPr>
                  <a:spLocks noChangeShapeType="1"/>
                </p:cNvSpPr>
                <p:nvPr/>
              </p:nvSpPr>
              <p:spPr bwMode="auto">
                <a:xfrm>
                  <a:off x="2928" y="1867"/>
                  <a:ext cx="960" cy="341"/>
                </a:xfrm>
                <a:prstGeom prst="line">
                  <a:avLst/>
                </a:prstGeom>
                <a:noFill/>
                <a:ln w="3175" cap="rnd">
                  <a:solidFill>
                    <a:srgbClr val="FFFF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4548" name="Line 164"/>
                <p:cNvSpPr>
                  <a:spLocks noChangeShapeType="1"/>
                </p:cNvSpPr>
                <p:nvPr/>
              </p:nvSpPr>
              <p:spPr bwMode="auto">
                <a:xfrm>
                  <a:off x="2928" y="2002"/>
                  <a:ext cx="960" cy="158"/>
                </a:xfrm>
                <a:prstGeom prst="line">
                  <a:avLst/>
                </a:prstGeom>
                <a:noFill/>
                <a:ln w="3175" cap="rnd">
                  <a:solidFill>
                    <a:srgbClr val="FFFF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4549" name="Line 165"/>
                <p:cNvSpPr>
                  <a:spLocks noChangeShapeType="1"/>
                </p:cNvSpPr>
                <p:nvPr/>
              </p:nvSpPr>
              <p:spPr bwMode="auto">
                <a:xfrm>
                  <a:off x="2928" y="2136"/>
                  <a:ext cx="768" cy="0"/>
                </a:xfrm>
                <a:prstGeom prst="line">
                  <a:avLst/>
                </a:prstGeom>
                <a:noFill/>
                <a:ln w="3175" cap="rnd">
                  <a:solidFill>
                    <a:srgbClr val="FFFF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</p:grpSp>
      </p:grpSp>
      <p:pic>
        <p:nvPicPr>
          <p:cNvPr id="144592" name="Picture 2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213" y="2112963"/>
            <a:ext cx="1068387" cy="230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4656" name="Group 272"/>
          <p:cNvGrpSpPr>
            <a:grpSpLocks/>
          </p:cNvGrpSpPr>
          <p:nvPr/>
        </p:nvGrpSpPr>
        <p:grpSpPr bwMode="auto">
          <a:xfrm>
            <a:off x="4267200" y="2276475"/>
            <a:ext cx="2667000" cy="1981200"/>
            <a:chOff x="2928" y="144"/>
            <a:chExt cx="1680" cy="1248"/>
          </a:xfrm>
        </p:grpSpPr>
        <p:sp>
          <p:nvSpPr>
            <p:cNvPr id="144611" name="Line 227"/>
            <p:cNvSpPr>
              <a:spLocks noChangeShapeType="1"/>
            </p:cNvSpPr>
            <p:nvPr/>
          </p:nvSpPr>
          <p:spPr bwMode="auto">
            <a:xfrm>
              <a:off x="2928" y="683"/>
              <a:ext cx="1680" cy="86"/>
            </a:xfrm>
            <a:prstGeom prst="line">
              <a:avLst/>
            </a:prstGeom>
            <a:noFill/>
            <a:ln w="3175" cap="rnd">
              <a:solidFill>
                <a:srgbClr val="00FF0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4607" name="Line 223"/>
            <p:cNvSpPr>
              <a:spLocks noChangeShapeType="1"/>
            </p:cNvSpPr>
            <p:nvPr/>
          </p:nvSpPr>
          <p:spPr bwMode="auto">
            <a:xfrm>
              <a:off x="2928" y="144"/>
              <a:ext cx="1680" cy="480"/>
            </a:xfrm>
            <a:prstGeom prst="line">
              <a:avLst/>
            </a:prstGeom>
            <a:noFill/>
            <a:ln w="3175" cap="rnd">
              <a:solidFill>
                <a:srgbClr val="00FF0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4608" name="Line 224"/>
            <p:cNvSpPr>
              <a:spLocks noChangeShapeType="1"/>
            </p:cNvSpPr>
            <p:nvPr/>
          </p:nvSpPr>
          <p:spPr bwMode="auto">
            <a:xfrm>
              <a:off x="2928" y="278"/>
              <a:ext cx="1680" cy="394"/>
            </a:xfrm>
            <a:prstGeom prst="line">
              <a:avLst/>
            </a:prstGeom>
            <a:noFill/>
            <a:ln w="3175" cap="rnd">
              <a:solidFill>
                <a:srgbClr val="00FF0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4609" name="Line 225"/>
            <p:cNvSpPr>
              <a:spLocks noChangeShapeType="1"/>
            </p:cNvSpPr>
            <p:nvPr/>
          </p:nvSpPr>
          <p:spPr bwMode="auto">
            <a:xfrm rot="-68860">
              <a:off x="2928" y="413"/>
              <a:ext cx="1680" cy="307"/>
            </a:xfrm>
            <a:prstGeom prst="line">
              <a:avLst/>
            </a:prstGeom>
            <a:noFill/>
            <a:ln w="3175" cap="rnd">
              <a:solidFill>
                <a:srgbClr val="00FF0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4610" name="Line 226"/>
            <p:cNvSpPr>
              <a:spLocks noChangeShapeType="1"/>
            </p:cNvSpPr>
            <p:nvPr/>
          </p:nvSpPr>
          <p:spPr bwMode="auto">
            <a:xfrm rot="-81991">
              <a:off x="2928" y="528"/>
              <a:ext cx="1680" cy="221"/>
            </a:xfrm>
            <a:prstGeom prst="line">
              <a:avLst/>
            </a:prstGeom>
            <a:noFill/>
            <a:ln w="3175" cap="rnd">
              <a:solidFill>
                <a:srgbClr val="00FF0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87126" name="Group 240"/>
            <p:cNvGrpSpPr>
              <a:grpSpLocks/>
            </p:cNvGrpSpPr>
            <p:nvPr/>
          </p:nvGrpSpPr>
          <p:grpSpPr bwMode="auto">
            <a:xfrm flipV="1">
              <a:off x="2928" y="768"/>
              <a:ext cx="1680" cy="624"/>
              <a:chOff x="2928" y="48"/>
              <a:chExt cx="1680" cy="624"/>
            </a:xfrm>
          </p:grpSpPr>
          <p:sp>
            <p:nvSpPr>
              <p:cNvPr id="144619" name="Line 235"/>
              <p:cNvSpPr>
                <a:spLocks noChangeShapeType="1"/>
              </p:cNvSpPr>
              <p:nvPr/>
            </p:nvSpPr>
            <p:spPr bwMode="auto">
              <a:xfrm>
                <a:off x="2928" y="48"/>
                <a:ext cx="1680" cy="480"/>
              </a:xfrm>
              <a:prstGeom prst="line">
                <a:avLst/>
              </a:prstGeom>
              <a:noFill/>
              <a:ln w="3175" cap="rnd">
                <a:solidFill>
                  <a:srgbClr val="00FF00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620" name="Line 236"/>
              <p:cNvSpPr>
                <a:spLocks noChangeShapeType="1"/>
              </p:cNvSpPr>
              <p:nvPr/>
            </p:nvSpPr>
            <p:spPr bwMode="auto">
              <a:xfrm>
                <a:off x="2928" y="182"/>
                <a:ext cx="1680" cy="394"/>
              </a:xfrm>
              <a:prstGeom prst="line">
                <a:avLst/>
              </a:prstGeom>
              <a:noFill/>
              <a:ln w="3175" cap="rnd">
                <a:solidFill>
                  <a:srgbClr val="00FF00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621" name="Line 237"/>
              <p:cNvSpPr>
                <a:spLocks noChangeShapeType="1"/>
              </p:cNvSpPr>
              <p:nvPr/>
            </p:nvSpPr>
            <p:spPr bwMode="auto">
              <a:xfrm rot="-68860">
                <a:off x="2928" y="317"/>
                <a:ext cx="1680" cy="307"/>
              </a:xfrm>
              <a:prstGeom prst="line">
                <a:avLst/>
              </a:prstGeom>
              <a:noFill/>
              <a:ln w="3175" cap="rnd">
                <a:solidFill>
                  <a:srgbClr val="00FF00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622" name="Line 238"/>
              <p:cNvSpPr>
                <a:spLocks noChangeShapeType="1"/>
              </p:cNvSpPr>
              <p:nvPr/>
            </p:nvSpPr>
            <p:spPr bwMode="auto">
              <a:xfrm rot="-81991">
                <a:off x="2928" y="432"/>
                <a:ext cx="1680" cy="221"/>
              </a:xfrm>
              <a:prstGeom prst="line">
                <a:avLst/>
              </a:prstGeom>
              <a:noFill/>
              <a:ln w="3175" cap="rnd">
                <a:solidFill>
                  <a:srgbClr val="00FF00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623" name="Line 239"/>
              <p:cNvSpPr>
                <a:spLocks noChangeShapeType="1"/>
              </p:cNvSpPr>
              <p:nvPr/>
            </p:nvSpPr>
            <p:spPr bwMode="auto">
              <a:xfrm>
                <a:off x="2928" y="586"/>
                <a:ext cx="1680" cy="86"/>
              </a:xfrm>
              <a:prstGeom prst="line">
                <a:avLst/>
              </a:prstGeom>
              <a:noFill/>
              <a:ln w="3175" cap="rnd">
                <a:solidFill>
                  <a:srgbClr val="00FF00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sp>
        <p:nvSpPr>
          <p:cNvPr id="144626" name="Oval 242"/>
          <p:cNvSpPr>
            <a:spLocks noChangeArrowheads="1"/>
          </p:cNvSpPr>
          <p:nvPr/>
        </p:nvSpPr>
        <p:spPr bwMode="auto">
          <a:xfrm>
            <a:off x="6858000" y="3000375"/>
            <a:ext cx="152400" cy="533400"/>
          </a:xfrm>
          <a:prstGeom prst="ellipse">
            <a:avLst/>
          </a:prstGeom>
          <a:solidFill>
            <a:srgbClr val="C8FFC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44655" name="Oval 271"/>
          <p:cNvSpPr>
            <a:spLocks noChangeArrowheads="1"/>
          </p:cNvSpPr>
          <p:nvPr/>
        </p:nvSpPr>
        <p:spPr bwMode="auto">
          <a:xfrm>
            <a:off x="6896100" y="322897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44665" name="Group 281"/>
          <p:cNvGrpSpPr>
            <a:grpSpLocks/>
          </p:cNvGrpSpPr>
          <p:nvPr/>
        </p:nvGrpSpPr>
        <p:grpSpPr bwMode="auto">
          <a:xfrm>
            <a:off x="4419600" y="2227263"/>
            <a:ext cx="2514600" cy="2095500"/>
            <a:chOff x="3024" y="72"/>
            <a:chExt cx="1584" cy="1320"/>
          </a:xfrm>
        </p:grpSpPr>
        <p:sp>
          <p:nvSpPr>
            <p:cNvPr id="144643" name="Line 259"/>
            <p:cNvSpPr>
              <a:spLocks noChangeShapeType="1"/>
            </p:cNvSpPr>
            <p:nvPr/>
          </p:nvSpPr>
          <p:spPr bwMode="auto">
            <a:xfrm>
              <a:off x="3024" y="72"/>
              <a:ext cx="1584" cy="648"/>
            </a:xfrm>
            <a:prstGeom prst="line">
              <a:avLst/>
            </a:prstGeom>
            <a:noFill/>
            <a:ln w="3175" cap="rnd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4644" name="Line 260"/>
            <p:cNvSpPr>
              <a:spLocks noChangeShapeType="1"/>
            </p:cNvSpPr>
            <p:nvPr/>
          </p:nvSpPr>
          <p:spPr bwMode="auto">
            <a:xfrm>
              <a:off x="3024" y="230"/>
              <a:ext cx="1584" cy="490"/>
            </a:xfrm>
            <a:prstGeom prst="line">
              <a:avLst/>
            </a:prstGeom>
            <a:noFill/>
            <a:ln w="3175" cap="rnd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4645" name="Line 261"/>
            <p:cNvSpPr>
              <a:spLocks noChangeShapeType="1"/>
            </p:cNvSpPr>
            <p:nvPr/>
          </p:nvSpPr>
          <p:spPr bwMode="auto">
            <a:xfrm>
              <a:off x="3024" y="365"/>
              <a:ext cx="1584" cy="355"/>
            </a:xfrm>
            <a:prstGeom prst="line">
              <a:avLst/>
            </a:prstGeom>
            <a:noFill/>
            <a:ln w="3175" cap="rnd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4646" name="Line 262"/>
            <p:cNvSpPr>
              <a:spLocks noChangeShapeType="1"/>
            </p:cNvSpPr>
            <p:nvPr/>
          </p:nvSpPr>
          <p:spPr bwMode="auto">
            <a:xfrm>
              <a:off x="3024" y="499"/>
              <a:ext cx="1584" cy="245"/>
            </a:xfrm>
            <a:prstGeom prst="line">
              <a:avLst/>
            </a:prstGeom>
            <a:noFill/>
            <a:ln w="3175" cap="rnd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4647" name="Line 263"/>
            <p:cNvSpPr>
              <a:spLocks noChangeShapeType="1"/>
            </p:cNvSpPr>
            <p:nvPr/>
          </p:nvSpPr>
          <p:spPr bwMode="auto">
            <a:xfrm>
              <a:off x="3024" y="634"/>
              <a:ext cx="1584" cy="86"/>
            </a:xfrm>
            <a:prstGeom prst="line">
              <a:avLst/>
            </a:prstGeom>
            <a:noFill/>
            <a:ln w="3175" cap="rnd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4659" name="Line 275"/>
            <p:cNvSpPr>
              <a:spLocks noChangeShapeType="1"/>
            </p:cNvSpPr>
            <p:nvPr/>
          </p:nvSpPr>
          <p:spPr bwMode="auto">
            <a:xfrm flipV="1">
              <a:off x="3024" y="720"/>
              <a:ext cx="1584" cy="672"/>
            </a:xfrm>
            <a:prstGeom prst="line">
              <a:avLst/>
            </a:prstGeom>
            <a:noFill/>
            <a:ln w="3175" cap="rnd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4660" name="Line 276"/>
            <p:cNvSpPr>
              <a:spLocks noChangeShapeType="1"/>
            </p:cNvSpPr>
            <p:nvPr/>
          </p:nvSpPr>
          <p:spPr bwMode="auto">
            <a:xfrm flipV="1">
              <a:off x="3024" y="720"/>
              <a:ext cx="1584" cy="514"/>
            </a:xfrm>
            <a:prstGeom prst="line">
              <a:avLst/>
            </a:prstGeom>
            <a:noFill/>
            <a:ln w="3175" cap="rnd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4661" name="Line 277"/>
            <p:cNvSpPr>
              <a:spLocks noChangeShapeType="1"/>
            </p:cNvSpPr>
            <p:nvPr/>
          </p:nvSpPr>
          <p:spPr bwMode="auto">
            <a:xfrm flipV="1">
              <a:off x="3024" y="720"/>
              <a:ext cx="1584" cy="379"/>
            </a:xfrm>
            <a:prstGeom prst="line">
              <a:avLst/>
            </a:prstGeom>
            <a:noFill/>
            <a:ln w="3175" cap="rnd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4662" name="Line 278"/>
            <p:cNvSpPr>
              <a:spLocks noChangeShapeType="1"/>
            </p:cNvSpPr>
            <p:nvPr/>
          </p:nvSpPr>
          <p:spPr bwMode="auto">
            <a:xfrm flipV="1">
              <a:off x="3024" y="720"/>
              <a:ext cx="1584" cy="245"/>
            </a:xfrm>
            <a:prstGeom prst="line">
              <a:avLst/>
            </a:prstGeom>
            <a:noFill/>
            <a:ln w="3175" cap="rnd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4663" name="Line 279"/>
            <p:cNvSpPr>
              <a:spLocks noChangeShapeType="1"/>
            </p:cNvSpPr>
            <p:nvPr/>
          </p:nvSpPr>
          <p:spPr bwMode="auto">
            <a:xfrm flipV="1">
              <a:off x="3024" y="720"/>
              <a:ext cx="1584" cy="110"/>
            </a:xfrm>
            <a:prstGeom prst="line">
              <a:avLst/>
            </a:prstGeom>
            <a:noFill/>
            <a:ln w="3175" cap="rnd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44567" name="Group 183"/>
          <p:cNvGrpSpPr>
            <a:grpSpLocks/>
          </p:cNvGrpSpPr>
          <p:nvPr/>
        </p:nvGrpSpPr>
        <p:grpSpPr bwMode="auto">
          <a:xfrm>
            <a:off x="4343400" y="2209800"/>
            <a:ext cx="4495800" cy="2133600"/>
            <a:chOff x="2928" y="1464"/>
            <a:chExt cx="960" cy="1344"/>
          </a:xfrm>
        </p:grpSpPr>
        <p:sp>
          <p:nvSpPr>
            <p:cNvPr id="144568" name="Line 184"/>
            <p:cNvSpPr>
              <a:spLocks noChangeShapeType="1"/>
            </p:cNvSpPr>
            <p:nvPr/>
          </p:nvSpPr>
          <p:spPr bwMode="auto">
            <a:xfrm>
              <a:off x="2928" y="1464"/>
              <a:ext cx="912" cy="792"/>
            </a:xfrm>
            <a:prstGeom prst="line">
              <a:avLst/>
            </a:prstGeom>
            <a:noFill/>
            <a:ln w="3175" cap="rnd">
              <a:solidFill>
                <a:srgbClr val="00FF0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4569" name="Line 185"/>
            <p:cNvSpPr>
              <a:spLocks noChangeShapeType="1"/>
            </p:cNvSpPr>
            <p:nvPr/>
          </p:nvSpPr>
          <p:spPr bwMode="auto">
            <a:xfrm>
              <a:off x="2928" y="1598"/>
              <a:ext cx="960" cy="658"/>
            </a:xfrm>
            <a:prstGeom prst="line">
              <a:avLst/>
            </a:prstGeom>
            <a:noFill/>
            <a:ln w="3175" cap="rnd">
              <a:solidFill>
                <a:srgbClr val="00FF0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4570" name="Line 186"/>
            <p:cNvSpPr>
              <a:spLocks noChangeShapeType="1"/>
            </p:cNvSpPr>
            <p:nvPr/>
          </p:nvSpPr>
          <p:spPr bwMode="auto">
            <a:xfrm>
              <a:off x="2928" y="1733"/>
              <a:ext cx="912" cy="475"/>
            </a:xfrm>
            <a:prstGeom prst="line">
              <a:avLst/>
            </a:prstGeom>
            <a:noFill/>
            <a:ln w="3175" cap="rnd">
              <a:solidFill>
                <a:srgbClr val="00FF0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4571" name="Line 187"/>
            <p:cNvSpPr>
              <a:spLocks noChangeShapeType="1"/>
            </p:cNvSpPr>
            <p:nvPr/>
          </p:nvSpPr>
          <p:spPr bwMode="auto">
            <a:xfrm>
              <a:off x="2928" y="1867"/>
              <a:ext cx="960" cy="341"/>
            </a:xfrm>
            <a:prstGeom prst="line">
              <a:avLst/>
            </a:prstGeom>
            <a:noFill/>
            <a:ln w="3175" cap="rnd">
              <a:solidFill>
                <a:srgbClr val="00FF0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4572" name="Line 188"/>
            <p:cNvSpPr>
              <a:spLocks noChangeShapeType="1"/>
            </p:cNvSpPr>
            <p:nvPr/>
          </p:nvSpPr>
          <p:spPr bwMode="auto">
            <a:xfrm>
              <a:off x="2928" y="2002"/>
              <a:ext cx="960" cy="158"/>
            </a:xfrm>
            <a:prstGeom prst="line">
              <a:avLst/>
            </a:prstGeom>
            <a:noFill/>
            <a:ln w="3175" cap="rnd">
              <a:solidFill>
                <a:srgbClr val="00FF0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87104" name="Group 189"/>
            <p:cNvGrpSpPr>
              <a:grpSpLocks/>
            </p:cNvGrpSpPr>
            <p:nvPr/>
          </p:nvGrpSpPr>
          <p:grpSpPr bwMode="auto">
            <a:xfrm flipV="1">
              <a:off x="2928" y="2016"/>
              <a:ext cx="960" cy="792"/>
              <a:chOff x="2928" y="1464"/>
              <a:chExt cx="960" cy="792"/>
            </a:xfrm>
          </p:grpSpPr>
          <p:sp>
            <p:nvSpPr>
              <p:cNvPr id="144574" name="Line 190"/>
              <p:cNvSpPr>
                <a:spLocks noChangeShapeType="1"/>
              </p:cNvSpPr>
              <p:nvPr/>
            </p:nvSpPr>
            <p:spPr bwMode="auto">
              <a:xfrm>
                <a:off x="2928" y="1464"/>
                <a:ext cx="912" cy="792"/>
              </a:xfrm>
              <a:prstGeom prst="line">
                <a:avLst/>
              </a:prstGeom>
              <a:noFill/>
              <a:ln w="3175" cap="rnd">
                <a:solidFill>
                  <a:srgbClr val="00FF00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575" name="Line 191"/>
              <p:cNvSpPr>
                <a:spLocks noChangeShapeType="1"/>
              </p:cNvSpPr>
              <p:nvPr/>
            </p:nvSpPr>
            <p:spPr bwMode="auto">
              <a:xfrm>
                <a:off x="2928" y="1598"/>
                <a:ext cx="960" cy="658"/>
              </a:xfrm>
              <a:prstGeom prst="line">
                <a:avLst/>
              </a:prstGeom>
              <a:noFill/>
              <a:ln w="3175" cap="rnd">
                <a:solidFill>
                  <a:srgbClr val="00FF00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576" name="Line 192"/>
              <p:cNvSpPr>
                <a:spLocks noChangeShapeType="1"/>
              </p:cNvSpPr>
              <p:nvPr/>
            </p:nvSpPr>
            <p:spPr bwMode="auto">
              <a:xfrm>
                <a:off x="2928" y="1733"/>
                <a:ext cx="912" cy="475"/>
              </a:xfrm>
              <a:prstGeom prst="line">
                <a:avLst/>
              </a:prstGeom>
              <a:noFill/>
              <a:ln w="3175" cap="rnd">
                <a:solidFill>
                  <a:srgbClr val="00FF00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577" name="Line 193"/>
              <p:cNvSpPr>
                <a:spLocks noChangeShapeType="1"/>
              </p:cNvSpPr>
              <p:nvPr/>
            </p:nvSpPr>
            <p:spPr bwMode="auto">
              <a:xfrm>
                <a:off x="2928" y="1867"/>
                <a:ext cx="960" cy="341"/>
              </a:xfrm>
              <a:prstGeom prst="line">
                <a:avLst/>
              </a:prstGeom>
              <a:noFill/>
              <a:ln w="3175" cap="rnd">
                <a:solidFill>
                  <a:srgbClr val="00FF00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578" name="Line 194"/>
              <p:cNvSpPr>
                <a:spLocks noChangeShapeType="1"/>
              </p:cNvSpPr>
              <p:nvPr/>
            </p:nvSpPr>
            <p:spPr bwMode="auto">
              <a:xfrm>
                <a:off x="2928" y="2002"/>
                <a:ext cx="960" cy="158"/>
              </a:xfrm>
              <a:prstGeom prst="line">
                <a:avLst/>
              </a:prstGeom>
              <a:noFill/>
              <a:ln w="3175" cap="rnd">
                <a:solidFill>
                  <a:srgbClr val="00FF00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579" name="Line 195"/>
              <p:cNvSpPr>
                <a:spLocks noChangeShapeType="1"/>
              </p:cNvSpPr>
              <p:nvPr/>
            </p:nvSpPr>
            <p:spPr bwMode="auto">
              <a:xfrm>
                <a:off x="2928" y="2136"/>
                <a:ext cx="768" cy="0"/>
              </a:xfrm>
              <a:prstGeom prst="line">
                <a:avLst/>
              </a:prstGeom>
              <a:noFill/>
              <a:ln w="3175" cap="rnd">
                <a:solidFill>
                  <a:srgbClr val="00FF00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144581" name="Group 197"/>
          <p:cNvGrpSpPr>
            <a:grpSpLocks/>
          </p:cNvGrpSpPr>
          <p:nvPr/>
        </p:nvGrpSpPr>
        <p:grpSpPr bwMode="auto">
          <a:xfrm>
            <a:off x="1676400" y="2209800"/>
            <a:ext cx="2667000" cy="2133600"/>
            <a:chOff x="624" y="2784"/>
            <a:chExt cx="2304" cy="1344"/>
          </a:xfrm>
        </p:grpSpPr>
        <p:grpSp>
          <p:nvGrpSpPr>
            <p:cNvPr id="87084" name="Group 169"/>
            <p:cNvGrpSpPr>
              <a:grpSpLocks/>
            </p:cNvGrpSpPr>
            <p:nvPr/>
          </p:nvGrpSpPr>
          <p:grpSpPr bwMode="auto">
            <a:xfrm>
              <a:off x="624" y="2784"/>
              <a:ext cx="2304" cy="1344"/>
              <a:chOff x="2208" y="2928"/>
              <a:chExt cx="768" cy="1344"/>
            </a:xfrm>
          </p:grpSpPr>
          <p:grpSp>
            <p:nvGrpSpPr>
              <p:cNvPr id="87086" name="Group 170"/>
              <p:cNvGrpSpPr>
                <a:grpSpLocks/>
              </p:cNvGrpSpPr>
              <p:nvPr/>
            </p:nvGrpSpPr>
            <p:grpSpPr bwMode="auto">
              <a:xfrm>
                <a:off x="2208" y="2928"/>
                <a:ext cx="768" cy="672"/>
                <a:chOff x="2208" y="2928"/>
                <a:chExt cx="768" cy="672"/>
              </a:xfrm>
            </p:grpSpPr>
            <p:sp>
              <p:nvSpPr>
                <p:cNvPr id="144555" name="Line 171"/>
                <p:cNvSpPr>
                  <a:spLocks noChangeShapeType="1"/>
                </p:cNvSpPr>
                <p:nvPr/>
              </p:nvSpPr>
              <p:spPr bwMode="auto">
                <a:xfrm flipH="1">
                  <a:off x="2208" y="2928"/>
                  <a:ext cx="768" cy="672"/>
                </a:xfrm>
                <a:prstGeom prst="line">
                  <a:avLst/>
                </a:prstGeom>
                <a:noFill/>
                <a:ln w="3175" cap="rnd">
                  <a:solidFill>
                    <a:srgbClr val="00FF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4556" name="Line 172"/>
                <p:cNvSpPr>
                  <a:spLocks noChangeShapeType="1"/>
                </p:cNvSpPr>
                <p:nvPr/>
              </p:nvSpPr>
              <p:spPr bwMode="auto">
                <a:xfrm flipH="1">
                  <a:off x="2208" y="3062"/>
                  <a:ext cx="768" cy="538"/>
                </a:xfrm>
                <a:prstGeom prst="line">
                  <a:avLst/>
                </a:prstGeom>
                <a:noFill/>
                <a:ln w="3175" cap="rnd">
                  <a:solidFill>
                    <a:srgbClr val="00FF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4557" name="Line 173"/>
                <p:cNvSpPr>
                  <a:spLocks noChangeShapeType="1"/>
                </p:cNvSpPr>
                <p:nvPr/>
              </p:nvSpPr>
              <p:spPr bwMode="auto">
                <a:xfrm flipH="1">
                  <a:off x="2208" y="3197"/>
                  <a:ext cx="768" cy="403"/>
                </a:xfrm>
                <a:prstGeom prst="line">
                  <a:avLst/>
                </a:prstGeom>
                <a:noFill/>
                <a:ln w="3175" cap="rnd">
                  <a:solidFill>
                    <a:srgbClr val="00FF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4558" name="Line 174"/>
                <p:cNvSpPr>
                  <a:spLocks noChangeShapeType="1"/>
                </p:cNvSpPr>
                <p:nvPr/>
              </p:nvSpPr>
              <p:spPr bwMode="auto">
                <a:xfrm flipH="1">
                  <a:off x="2208" y="3331"/>
                  <a:ext cx="768" cy="269"/>
                </a:xfrm>
                <a:prstGeom prst="line">
                  <a:avLst/>
                </a:prstGeom>
                <a:noFill/>
                <a:ln w="3175" cap="rnd">
                  <a:solidFill>
                    <a:srgbClr val="00FF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4559" name="Line 175"/>
                <p:cNvSpPr>
                  <a:spLocks noChangeShapeType="1"/>
                </p:cNvSpPr>
                <p:nvPr/>
              </p:nvSpPr>
              <p:spPr bwMode="auto">
                <a:xfrm flipH="1">
                  <a:off x="2208" y="3466"/>
                  <a:ext cx="768" cy="134"/>
                </a:xfrm>
                <a:prstGeom prst="line">
                  <a:avLst/>
                </a:prstGeom>
                <a:noFill/>
                <a:ln w="3175" cap="rnd">
                  <a:solidFill>
                    <a:srgbClr val="00FF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4560" name="Line 176"/>
                <p:cNvSpPr>
                  <a:spLocks noChangeShapeType="1"/>
                </p:cNvSpPr>
                <p:nvPr/>
              </p:nvSpPr>
              <p:spPr bwMode="auto">
                <a:xfrm flipH="1">
                  <a:off x="2208" y="3600"/>
                  <a:ext cx="768" cy="0"/>
                </a:xfrm>
                <a:prstGeom prst="line">
                  <a:avLst/>
                </a:prstGeom>
                <a:noFill/>
                <a:ln w="3175" cap="rnd">
                  <a:solidFill>
                    <a:srgbClr val="00FF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grpSp>
            <p:nvGrpSpPr>
              <p:cNvPr id="87087" name="Group 177"/>
              <p:cNvGrpSpPr>
                <a:grpSpLocks/>
              </p:cNvGrpSpPr>
              <p:nvPr/>
            </p:nvGrpSpPr>
            <p:grpSpPr bwMode="auto">
              <a:xfrm>
                <a:off x="2208" y="3600"/>
                <a:ext cx="768" cy="672"/>
                <a:chOff x="2208" y="3648"/>
                <a:chExt cx="768" cy="672"/>
              </a:xfrm>
            </p:grpSpPr>
            <p:sp>
              <p:nvSpPr>
                <p:cNvPr id="144562" name="Line 178"/>
                <p:cNvSpPr>
                  <a:spLocks noChangeShapeType="1"/>
                </p:cNvSpPr>
                <p:nvPr/>
              </p:nvSpPr>
              <p:spPr bwMode="auto">
                <a:xfrm flipH="1" flipV="1">
                  <a:off x="2208" y="3648"/>
                  <a:ext cx="768" cy="672"/>
                </a:xfrm>
                <a:prstGeom prst="line">
                  <a:avLst/>
                </a:prstGeom>
                <a:noFill/>
                <a:ln w="3175" cap="rnd">
                  <a:solidFill>
                    <a:srgbClr val="00FF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4563" name="Line 179"/>
                <p:cNvSpPr>
                  <a:spLocks noChangeShapeType="1"/>
                </p:cNvSpPr>
                <p:nvPr/>
              </p:nvSpPr>
              <p:spPr bwMode="auto">
                <a:xfrm flipH="1" flipV="1">
                  <a:off x="2208" y="3648"/>
                  <a:ext cx="768" cy="538"/>
                </a:xfrm>
                <a:prstGeom prst="line">
                  <a:avLst/>
                </a:prstGeom>
                <a:noFill/>
                <a:ln w="3175" cap="rnd">
                  <a:solidFill>
                    <a:srgbClr val="00FF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4564" name="Line 180"/>
                <p:cNvSpPr>
                  <a:spLocks noChangeShapeType="1"/>
                </p:cNvSpPr>
                <p:nvPr/>
              </p:nvSpPr>
              <p:spPr bwMode="auto">
                <a:xfrm flipH="1" flipV="1">
                  <a:off x="2208" y="3648"/>
                  <a:ext cx="768" cy="403"/>
                </a:xfrm>
                <a:prstGeom prst="line">
                  <a:avLst/>
                </a:prstGeom>
                <a:noFill/>
                <a:ln w="3175" cap="rnd">
                  <a:solidFill>
                    <a:srgbClr val="00FF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4565" name="Line 181"/>
                <p:cNvSpPr>
                  <a:spLocks noChangeShapeType="1"/>
                </p:cNvSpPr>
                <p:nvPr/>
              </p:nvSpPr>
              <p:spPr bwMode="auto">
                <a:xfrm flipH="1" flipV="1">
                  <a:off x="2208" y="3648"/>
                  <a:ext cx="768" cy="269"/>
                </a:xfrm>
                <a:prstGeom prst="line">
                  <a:avLst/>
                </a:prstGeom>
                <a:noFill/>
                <a:ln w="3175" cap="rnd">
                  <a:solidFill>
                    <a:srgbClr val="00FF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4566" name="Line 182"/>
                <p:cNvSpPr>
                  <a:spLocks noChangeShapeType="1"/>
                </p:cNvSpPr>
                <p:nvPr/>
              </p:nvSpPr>
              <p:spPr bwMode="auto">
                <a:xfrm flipH="1" flipV="1">
                  <a:off x="2208" y="3648"/>
                  <a:ext cx="768" cy="134"/>
                </a:xfrm>
                <a:prstGeom prst="line">
                  <a:avLst/>
                </a:prstGeom>
                <a:noFill/>
                <a:ln w="3175" cap="rnd">
                  <a:solidFill>
                    <a:srgbClr val="00FF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</p:grpSp>
        <p:sp>
          <p:nvSpPr>
            <p:cNvPr id="144580" name="Oval 196"/>
            <p:cNvSpPr>
              <a:spLocks noChangeArrowheads="1"/>
            </p:cNvSpPr>
            <p:nvPr/>
          </p:nvSpPr>
          <p:spPr bwMode="auto">
            <a:xfrm>
              <a:off x="624" y="3432"/>
              <a:ext cx="48" cy="4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44509" name="Group 125"/>
          <p:cNvGrpSpPr>
            <a:grpSpLocks/>
          </p:cNvGrpSpPr>
          <p:nvPr/>
        </p:nvGrpSpPr>
        <p:grpSpPr bwMode="auto">
          <a:xfrm>
            <a:off x="4343400" y="2209800"/>
            <a:ext cx="3200400" cy="2133600"/>
            <a:chOff x="2928" y="1464"/>
            <a:chExt cx="960" cy="1344"/>
          </a:xfrm>
        </p:grpSpPr>
        <p:sp>
          <p:nvSpPr>
            <p:cNvPr id="144510" name="Line 126"/>
            <p:cNvSpPr>
              <a:spLocks noChangeShapeType="1"/>
            </p:cNvSpPr>
            <p:nvPr/>
          </p:nvSpPr>
          <p:spPr bwMode="auto">
            <a:xfrm>
              <a:off x="2928" y="1464"/>
              <a:ext cx="912" cy="792"/>
            </a:xfrm>
            <a:prstGeom prst="line">
              <a:avLst/>
            </a:prstGeom>
            <a:noFill/>
            <a:ln w="3175" cap="rnd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4511" name="Line 127"/>
            <p:cNvSpPr>
              <a:spLocks noChangeShapeType="1"/>
            </p:cNvSpPr>
            <p:nvPr/>
          </p:nvSpPr>
          <p:spPr bwMode="auto">
            <a:xfrm>
              <a:off x="2928" y="1598"/>
              <a:ext cx="960" cy="658"/>
            </a:xfrm>
            <a:prstGeom prst="line">
              <a:avLst/>
            </a:prstGeom>
            <a:noFill/>
            <a:ln w="3175" cap="rnd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4512" name="Line 128"/>
            <p:cNvSpPr>
              <a:spLocks noChangeShapeType="1"/>
            </p:cNvSpPr>
            <p:nvPr/>
          </p:nvSpPr>
          <p:spPr bwMode="auto">
            <a:xfrm>
              <a:off x="2928" y="1733"/>
              <a:ext cx="912" cy="475"/>
            </a:xfrm>
            <a:prstGeom prst="line">
              <a:avLst/>
            </a:prstGeom>
            <a:noFill/>
            <a:ln w="3175" cap="rnd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4513" name="Line 129"/>
            <p:cNvSpPr>
              <a:spLocks noChangeShapeType="1"/>
            </p:cNvSpPr>
            <p:nvPr/>
          </p:nvSpPr>
          <p:spPr bwMode="auto">
            <a:xfrm>
              <a:off x="2928" y="1867"/>
              <a:ext cx="960" cy="341"/>
            </a:xfrm>
            <a:prstGeom prst="line">
              <a:avLst/>
            </a:prstGeom>
            <a:noFill/>
            <a:ln w="3175" cap="rnd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4514" name="Line 130"/>
            <p:cNvSpPr>
              <a:spLocks noChangeShapeType="1"/>
            </p:cNvSpPr>
            <p:nvPr/>
          </p:nvSpPr>
          <p:spPr bwMode="auto">
            <a:xfrm>
              <a:off x="2928" y="2002"/>
              <a:ext cx="960" cy="158"/>
            </a:xfrm>
            <a:prstGeom prst="line">
              <a:avLst/>
            </a:prstGeom>
            <a:noFill/>
            <a:ln w="3175" cap="rnd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87077" name="Group 131"/>
            <p:cNvGrpSpPr>
              <a:grpSpLocks/>
            </p:cNvGrpSpPr>
            <p:nvPr/>
          </p:nvGrpSpPr>
          <p:grpSpPr bwMode="auto">
            <a:xfrm flipV="1">
              <a:off x="2928" y="2016"/>
              <a:ext cx="960" cy="792"/>
              <a:chOff x="2928" y="1464"/>
              <a:chExt cx="960" cy="792"/>
            </a:xfrm>
          </p:grpSpPr>
          <p:sp>
            <p:nvSpPr>
              <p:cNvPr id="144516" name="Line 132"/>
              <p:cNvSpPr>
                <a:spLocks noChangeShapeType="1"/>
              </p:cNvSpPr>
              <p:nvPr/>
            </p:nvSpPr>
            <p:spPr bwMode="auto">
              <a:xfrm>
                <a:off x="2928" y="1464"/>
                <a:ext cx="912" cy="792"/>
              </a:xfrm>
              <a:prstGeom prst="line">
                <a:avLst/>
              </a:prstGeom>
              <a:noFill/>
              <a:ln w="3175" cap="rnd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517" name="Line 133"/>
              <p:cNvSpPr>
                <a:spLocks noChangeShapeType="1"/>
              </p:cNvSpPr>
              <p:nvPr/>
            </p:nvSpPr>
            <p:spPr bwMode="auto">
              <a:xfrm>
                <a:off x="2928" y="1598"/>
                <a:ext cx="960" cy="658"/>
              </a:xfrm>
              <a:prstGeom prst="line">
                <a:avLst/>
              </a:prstGeom>
              <a:noFill/>
              <a:ln w="3175" cap="rnd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518" name="Line 134"/>
              <p:cNvSpPr>
                <a:spLocks noChangeShapeType="1"/>
              </p:cNvSpPr>
              <p:nvPr/>
            </p:nvSpPr>
            <p:spPr bwMode="auto">
              <a:xfrm>
                <a:off x="2928" y="1733"/>
                <a:ext cx="912" cy="475"/>
              </a:xfrm>
              <a:prstGeom prst="line">
                <a:avLst/>
              </a:prstGeom>
              <a:noFill/>
              <a:ln w="3175" cap="rnd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519" name="Line 135"/>
              <p:cNvSpPr>
                <a:spLocks noChangeShapeType="1"/>
              </p:cNvSpPr>
              <p:nvPr/>
            </p:nvSpPr>
            <p:spPr bwMode="auto">
              <a:xfrm>
                <a:off x="2928" y="1867"/>
                <a:ext cx="960" cy="341"/>
              </a:xfrm>
              <a:prstGeom prst="line">
                <a:avLst/>
              </a:prstGeom>
              <a:noFill/>
              <a:ln w="3175" cap="rnd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520" name="Line 136"/>
              <p:cNvSpPr>
                <a:spLocks noChangeShapeType="1"/>
              </p:cNvSpPr>
              <p:nvPr/>
            </p:nvSpPr>
            <p:spPr bwMode="auto">
              <a:xfrm>
                <a:off x="2928" y="2002"/>
                <a:ext cx="960" cy="158"/>
              </a:xfrm>
              <a:prstGeom prst="line">
                <a:avLst/>
              </a:prstGeom>
              <a:noFill/>
              <a:ln w="3175" cap="rnd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521" name="Line 137"/>
              <p:cNvSpPr>
                <a:spLocks noChangeShapeType="1"/>
              </p:cNvSpPr>
              <p:nvPr/>
            </p:nvSpPr>
            <p:spPr bwMode="auto">
              <a:xfrm>
                <a:off x="2928" y="2136"/>
                <a:ext cx="768" cy="0"/>
              </a:xfrm>
              <a:prstGeom prst="line">
                <a:avLst/>
              </a:prstGeom>
              <a:noFill/>
              <a:ln w="3175" cap="rnd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144698" name="Group 314"/>
          <p:cNvGrpSpPr>
            <a:grpSpLocks/>
          </p:cNvGrpSpPr>
          <p:nvPr/>
        </p:nvGrpSpPr>
        <p:grpSpPr bwMode="auto">
          <a:xfrm>
            <a:off x="685800" y="2209800"/>
            <a:ext cx="3657600" cy="2133600"/>
            <a:chOff x="624" y="2112"/>
            <a:chExt cx="2304" cy="1344"/>
          </a:xfrm>
        </p:grpSpPr>
        <p:grpSp>
          <p:nvGrpSpPr>
            <p:cNvPr id="87057" name="Group 138"/>
            <p:cNvGrpSpPr>
              <a:grpSpLocks/>
            </p:cNvGrpSpPr>
            <p:nvPr/>
          </p:nvGrpSpPr>
          <p:grpSpPr bwMode="auto">
            <a:xfrm>
              <a:off x="624" y="2112"/>
              <a:ext cx="2304" cy="1344"/>
              <a:chOff x="2208" y="2928"/>
              <a:chExt cx="768" cy="1344"/>
            </a:xfrm>
          </p:grpSpPr>
          <p:grpSp>
            <p:nvGrpSpPr>
              <p:cNvPr id="87059" name="Group 100"/>
              <p:cNvGrpSpPr>
                <a:grpSpLocks/>
              </p:cNvGrpSpPr>
              <p:nvPr/>
            </p:nvGrpSpPr>
            <p:grpSpPr bwMode="auto">
              <a:xfrm>
                <a:off x="2208" y="2928"/>
                <a:ext cx="768" cy="672"/>
                <a:chOff x="2208" y="2928"/>
                <a:chExt cx="768" cy="672"/>
              </a:xfrm>
            </p:grpSpPr>
            <p:sp>
              <p:nvSpPr>
                <p:cNvPr id="144471" name="Line 87"/>
                <p:cNvSpPr>
                  <a:spLocks noChangeShapeType="1"/>
                </p:cNvSpPr>
                <p:nvPr/>
              </p:nvSpPr>
              <p:spPr bwMode="auto">
                <a:xfrm flipH="1">
                  <a:off x="2208" y="2928"/>
                  <a:ext cx="768" cy="672"/>
                </a:xfrm>
                <a:prstGeom prst="line">
                  <a:avLst/>
                </a:prstGeom>
                <a:noFill/>
                <a:ln w="3175" cap="rnd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4472" name="Line 88"/>
                <p:cNvSpPr>
                  <a:spLocks noChangeShapeType="1"/>
                </p:cNvSpPr>
                <p:nvPr/>
              </p:nvSpPr>
              <p:spPr bwMode="auto">
                <a:xfrm flipH="1">
                  <a:off x="2208" y="3062"/>
                  <a:ext cx="768" cy="538"/>
                </a:xfrm>
                <a:prstGeom prst="line">
                  <a:avLst/>
                </a:prstGeom>
                <a:noFill/>
                <a:ln w="3175" cap="rnd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4473" name="Line 89"/>
                <p:cNvSpPr>
                  <a:spLocks noChangeShapeType="1"/>
                </p:cNvSpPr>
                <p:nvPr/>
              </p:nvSpPr>
              <p:spPr bwMode="auto">
                <a:xfrm flipH="1">
                  <a:off x="2208" y="3197"/>
                  <a:ext cx="768" cy="403"/>
                </a:xfrm>
                <a:prstGeom prst="line">
                  <a:avLst/>
                </a:prstGeom>
                <a:noFill/>
                <a:ln w="3175" cap="rnd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4474" name="Line 90"/>
                <p:cNvSpPr>
                  <a:spLocks noChangeShapeType="1"/>
                </p:cNvSpPr>
                <p:nvPr/>
              </p:nvSpPr>
              <p:spPr bwMode="auto">
                <a:xfrm flipH="1">
                  <a:off x="2208" y="3331"/>
                  <a:ext cx="768" cy="269"/>
                </a:xfrm>
                <a:prstGeom prst="line">
                  <a:avLst/>
                </a:prstGeom>
                <a:noFill/>
                <a:ln w="3175" cap="rnd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4475" name="Line 91"/>
                <p:cNvSpPr>
                  <a:spLocks noChangeShapeType="1"/>
                </p:cNvSpPr>
                <p:nvPr/>
              </p:nvSpPr>
              <p:spPr bwMode="auto">
                <a:xfrm flipH="1">
                  <a:off x="2208" y="3466"/>
                  <a:ext cx="768" cy="134"/>
                </a:xfrm>
                <a:prstGeom prst="line">
                  <a:avLst/>
                </a:prstGeom>
                <a:noFill/>
                <a:ln w="3175" cap="rnd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4476" name="Line 92"/>
                <p:cNvSpPr>
                  <a:spLocks noChangeShapeType="1"/>
                </p:cNvSpPr>
                <p:nvPr/>
              </p:nvSpPr>
              <p:spPr bwMode="auto">
                <a:xfrm flipH="1">
                  <a:off x="2208" y="3600"/>
                  <a:ext cx="768" cy="0"/>
                </a:xfrm>
                <a:prstGeom prst="line">
                  <a:avLst/>
                </a:prstGeom>
                <a:noFill/>
                <a:ln w="3175" cap="rnd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grpSp>
            <p:nvGrpSpPr>
              <p:cNvPr id="87060" name="Group 122"/>
              <p:cNvGrpSpPr>
                <a:grpSpLocks/>
              </p:cNvGrpSpPr>
              <p:nvPr/>
            </p:nvGrpSpPr>
            <p:grpSpPr bwMode="auto">
              <a:xfrm>
                <a:off x="2208" y="3600"/>
                <a:ext cx="768" cy="672"/>
                <a:chOff x="2208" y="3648"/>
                <a:chExt cx="768" cy="672"/>
              </a:xfrm>
            </p:grpSpPr>
            <p:sp>
              <p:nvSpPr>
                <p:cNvPr id="144486" name="Line 102"/>
                <p:cNvSpPr>
                  <a:spLocks noChangeShapeType="1"/>
                </p:cNvSpPr>
                <p:nvPr/>
              </p:nvSpPr>
              <p:spPr bwMode="auto">
                <a:xfrm flipH="1" flipV="1">
                  <a:off x="2208" y="3648"/>
                  <a:ext cx="768" cy="672"/>
                </a:xfrm>
                <a:prstGeom prst="line">
                  <a:avLst/>
                </a:prstGeom>
                <a:noFill/>
                <a:ln w="3175" cap="rnd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4487" name="Line 103"/>
                <p:cNvSpPr>
                  <a:spLocks noChangeShapeType="1"/>
                </p:cNvSpPr>
                <p:nvPr/>
              </p:nvSpPr>
              <p:spPr bwMode="auto">
                <a:xfrm flipH="1" flipV="1">
                  <a:off x="2208" y="3648"/>
                  <a:ext cx="768" cy="538"/>
                </a:xfrm>
                <a:prstGeom prst="line">
                  <a:avLst/>
                </a:prstGeom>
                <a:noFill/>
                <a:ln w="3175" cap="rnd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4488" name="Line 104"/>
                <p:cNvSpPr>
                  <a:spLocks noChangeShapeType="1"/>
                </p:cNvSpPr>
                <p:nvPr/>
              </p:nvSpPr>
              <p:spPr bwMode="auto">
                <a:xfrm flipH="1" flipV="1">
                  <a:off x="2208" y="3648"/>
                  <a:ext cx="768" cy="403"/>
                </a:xfrm>
                <a:prstGeom prst="line">
                  <a:avLst/>
                </a:prstGeom>
                <a:noFill/>
                <a:ln w="3175" cap="rnd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4489" name="Line 105"/>
                <p:cNvSpPr>
                  <a:spLocks noChangeShapeType="1"/>
                </p:cNvSpPr>
                <p:nvPr/>
              </p:nvSpPr>
              <p:spPr bwMode="auto">
                <a:xfrm flipH="1" flipV="1">
                  <a:off x="2208" y="3648"/>
                  <a:ext cx="768" cy="269"/>
                </a:xfrm>
                <a:prstGeom prst="line">
                  <a:avLst/>
                </a:prstGeom>
                <a:noFill/>
                <a:ln w="3175" cap="rnd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4490" name="Line 106"/>
                <p:cNvSpPr>
                  <a:spLocks noChangeShapeType="1"/>
                </p:cNvSpPr>
                <p:nvPr/>
              </p:nvSpPr>
              <p:spPr bwMode="auto">
                <a:xfrm flipH="1" flipV="1">
                  <a:off x="2208" y="3648"/>
                  <a:ext cx="768" cy="134"/>
                </a:xfrm>
                <a:prstGeom prst="line">
                  <a:avLst/>
                </a:prstGeom>
                <a:noFill/>
                <a:ln w="3175" cap="rnd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</p:grpSp>
        <p:sp>
          <p:nvSpPr>
            <p:cNvPr id="144550" name="Oval 166"/>
            <p:cNvSpPr>
              <a:spLocks noChangeArrowheads="1"/>
            </p:cNvSpPr>
            <p:nvPr/>
          </p:nvSpPr>
          <p:spPr bwMode="auto">
            <a:xfrm>
              <a:off x="624" y="2760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44392" name="Oval 8"/>
          <p:cNvSpPr>
            <a:spLocks noChangeArrowheads="1"/>
          </p:cNvSpPr>
          <p:nvPr/>
        </p:nvSpPr>
        <p:spPr bwMode="auto">
          <a:xfrm>
            <a:off x="4191000" y="2057400"/>
            <a:ext cx="228600" cy="2438400"/>
          </a:xfrm>
          <a:prstGeom prst="ellipse">
            <a:avLst/>
          </a:prstGeom>
          <a:gradFill rotWithShape="0">
            <a:gsLst>
              <a:gs pos="0">
                <a:srgbClr val="5E9EFF"/>
              </a:gs>
              <a:gs pos="20000">
                <a:srgbClr val="85C2FF"/>
              </a:gs>
              <a:gs pos="35000">
                <a:srgbClr val="C4D6EB"/>
              </a:gs>
              <a:gs pos="50000">
                <a:srgbClr val="FFEBFA"/>
              </a:gs>
              <a:gs pos="65000">
                <a:srgbClr val="C4D6EB"/>
              </a:gs>
              <a:gs pos="80001">
                <a:srgbClr val="85C2FF"/>
              </a:gs>
              <a:gs pos="100000">
                <a:srgbClr val="5E9EFF"/>
              </a:gs>
            </a:gsLst>
            <a:lin ang="5400000" scaled="1"/>
          </a:gradFill>
          <a:ln w="317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44666" name="Oval 282"/>
          <p:cNvSpPr>
            <a:spLocks noChangeArrowheads="1"/>
          </p:cNvSpPr>
          <p:nvPr/>
        </p:nvSpPr>
        <p:spPr bwMode="auto">
          <a:xfrm>
            <a:off x="6858000" y="3190875"/>
            <a:ext cx="152400" cy="152400"/>
          </a:xfrm>
          <a:prstGeom prst="ellipse">
            <a:avLst/>
          </a:prstGeom>
          <a:solidFill>
            <a:schemeClr val="tx2"/>
          </a:solidFill>
          <a:ln w="317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4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4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4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4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626" grpId="0" animBg="1"/>
      <p:bldP spid="144655" grpId="0" animBg="1"/>
      <p:bldP spid="14466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876" name="Freeform 468"/>
          <p:cNvSpPr>
            <a:spLocks/>
          </p:cNvSpPr>
          <p:nvPr/>
        </p:nvSpPr>
        <p:spPr bwMode="auto">
          <a:xfrm>
            <a:off x="1676400" y="2209800"/>
            <a:ext cx="5257800" cy="2133600"/>
          </a:xfrm>
          <a:custGeom>
            <a:avLst/>
            <a:gdLst>
              <a:gd name="T0" fmla="*/ 0 w 3312"/>
              <a:gd name="T1" fmla="*/ 672 h 1344"/>
              <a:gd name="T2" fmla="*/ 1680 w 3312"/>
              <a:gd name="T3" fmla="*/ 0 h 1344"/>
              <a:gd name="T4" fmla="*/ 3312 w 3312"/>
              <a:gd name="T5" fmla="*/ 528 h 1344"/>
              <a:gd name="T6" fmla="*/ 3312 w 3312"/>
              <a:gd name="T7" fmla="*/ 816 h 1344"/>
              <a:gd name="T8" fmla="*/ 1632 w 3312"/>
              <a:gd name="T9" fmla="*/ 1344 h 1344"/>
              <a:gd name="T10" fmla="*/ 0 w 3312"/>
              <a:gd name="T11" fmla="*/ 672 h 13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312" h="1344">
                <a:moveTo>
                  <a:pt x="0" y="672"/>
                </a:moveTo>
                <a:lnTo>
                  <a:pt x="1680" y="0"/>
                </a:lnTo>
                <a:lnTo>
                  <a:pt x="3312" y="528"/>
                </a:lnTo>
                <a:lnTo>
                  <a:pt x="3312" y="816"/>
                </a:lnTo>
                <a:lnTo>
                  <a:pt x="1632" y="1344"/>
                </a:lnTo>
                <a:lnTo>
                  <a:pt x="0" y="672"/>
                </a:lnTo>
                <a:close/>
              </a:path>
            </a:pathLst>
          </a:cu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145564" name="Picture 1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419600"/>
            <a:ext cx="1438275" cy="22098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45565" name="Text Box 157"/>
          <p:cNvSpPr txBox="1">
            <a:spLocks noChangeArrowheads="1"/>
          </p:cNvSpPr>
          <p:nvPr/>
        </p:nvSpPr>
        <p:spPr bwMode="auto">
          <a:xfrm>
            <a:off x="3822700" y="5156200"/>
            <a:ext cx="34877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>
                <a:solidFill>
                  <a:srgbClr val="FFFF00"/>
                </a:solidFill>
                <a:latin typeface="New York" charset="0"/>
                <a:cs typeface="+mn-cs"/>
              </a:rPr>
              <a:t>Dr. Marvin Minsky</a:t>
            </a:r>
          </a:p>
          <a:p>
            <a:pPr algn="ctr">
              <a:defRPr/>
            </a:pPr>
            <a:r>
              <a:rPr lang="en-US" sz="2000" b="1">
                <a:solidFill>
                  <a:srgbClr val="FFFF00"/>
                </a:solidFill>
                <a:latin typeface="New York" charset="0"/>
                <a:cs typeface="+mn-cs"/>
              </a:rPr>
              <a:t>Confocal microscope: 1957</a:t>
            </a:r>
          </a:p>
        </p:txBody>
      </p:sp>
      <p:grpSp>
        <p:nvGrpSpPr>
          <p:cNvPr id="145891" name="Group 483"/>
          <p:cNvGrpSpPr>
            <a:grpSpLocks/>
          </p:cNvGrpSpPr>
          <p:nvPr/>
        </p:nvGrpSpPr>
        <p:grpSpPr bwMode="auto">
          <a:xfrm>
            <a:off x="685800" y="2209800"/>
            <a:ext cx="6781800" cy="2133600"/>
            <a:chOff x="624" y="1392"/>
            <a:chExt cx="4272" cy="1344"/>
          </a:xfrm>
        </p:grpSpPr>
        <p:sp>
          <p:nvSpPr>
            <p:cNvPr id="145878" name="Freeform 470"/>
            <p:cNvSpPr>
              <a:spLocks/>
            </p:cNvSpPr>
            <p:nvPr/>
          </p:nvSpPr>
          <p:spPr bwMode="auto">
            <a:xfrm>
              <a:off x="624" y="1392"/>
              <a:ext cx="3936" cy="1344"/>
            </a:xfrm>
            <a:custGeom>
              <a:avLst/>
              <a:gdLst>
                <a:gd name="T0" fmla="*/ 0 w 3936"/>
                <a:gd name="T1" fmla="*/ 672 h 1344"/>
                <a:gd name="T2" fmla="*/ 2304 w 3936"/>
                <a:gd name="T3" fmla="*/ 0 h 1344"/>
                <a:gd name="T4" fmla="*/ 3936 w 3936"/>
                <a:gd name="T5" fmla="*/ 672 h 1344"/>
                <a:gd name="T6" fmla="*/ 2304 w 3936"/>
                <a:gd name="T7" fmla="*/ 1344 h 1344"/>
                <a:gd name="T8" fmla="*/ 0 w 3936"/>
                <a:gd name="T9" fmla="*/ 672 h 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36" h="1344">
                  <a:moveTo>
                    <a:pt x="0" y="672"/>
                  </a:moveTo>
                  <a:lnTo>
                    <a:pt x="2304" y="0"/>
                  </a:lnTo>
                  <a:lnTo>
                    <a:pt x="3936" y="672"/>
                  </a:lnTo>
                  <a:lnTo>
                    <a:pt x="2304" y="1344"/>
                  </a:lnTo>
                  <a:lnTo>
                    <a:pt x="0" y="672"/>
                  </a:lnTo>
                  <a:close/>
                </a:path>
              </a:pathLst>
            </a:custGeom>
            <a:gradFill rotWithShape="0">
              <a:gsLst>
                <a:gs pos="0">
                  <a:srgbClr val="FF0000"/>
                </a:gs>
                <a:gs pos="50000">
                  <a:srgbClr val="FF0000">
                    <a:gamma/>
                    <a:tint val="26667"/>
                    <a:invGamma/>
                  </a:srgbClr>
                </a:gs>
                <a:gs pos="100000">
                  <a:srgbClr val="FF00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5880" name="Freeform 472"/>
            <p:cNvSpPr>
              <a:spLocks/>
            </p:cNvSpPr>
            <p:nvPr/>
          </p:nvSpPr>
          <p:spPr bwMode="auto">
            <a:xfrm>
              <a:off x="4560" y="1920"/>
              <a:ext cx="336" cy="288"/>
            </a:xfrm>
            <a:custGeom>
              <a:avLst/>
              <a:gdLst>
                <a:gd name="T0" fmla="*/ 0 w 336"/>
                <a:gd name="T1" fmla="*/ 144 h 288"/>
                <a:gd name="T2" fmla="*/ 336 w 336"/>
                <a:gd name="T3" fmla="*/ 0 h 288"/>
                <a:gd name="T4" fmla="*/ 336 w 336"/>
                <a:gd name="T5" fmla="*/ 288 h 288"/>
                <a:gd name="T6" fmla="*/ 0 w 336"/>
                <a:gd name="T7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6" h="288">
                  <a:moveTo>
                    <a:pt x="0" y="144"/>
                  </a:moveTo>
                  <a:lnTo>
                    <a:pt x="336" y="0"/>
                  </a:lnTo>
                  <a:lnTo>
                    <a:pt x="336" y="288"/>
                  </a:lnTo>
                  <a:lnTo>
                    <a:pt x="0" y="144"/>
                  </a:lnTo>
                  <a:close/>
                </a:path>
              </a:pathLst>
            </a:custGeom>
            <a:gradFill rotWithShape="0">
              <a:gsLst>
                <a:gs pos="0">
                  <a:srgbClr val="FF0000">
                    <a:gamma/>
                    <a:tint val="16471"/>
                    <a:invGamma/>
                  </a:srgbClr>
                </a:gs>
                <a:gs pos="100000">
                  <a:srgbClr val="FF00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45871" name="Oval 463"/>
          <p:cNvSpPr>
            <a:spLocks noChangeArrowheads="1"/>
          </p:cNvSpPr>
          <p:nvPr/>
        </p:nvSpPr>
        <p:spPr bwMode="auto">
          <a:xfrm>
            <a:off x="685800" y="32385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45893" name="Group 485"/>
          <p:cNvGrpSpPr>
            <a:grpSpLocks/>
          </p:cNvGrpSpPr>
          <p:nvPr/>
        </p:nvGrpSpPr>
        <p:grpSpPr bwMode="auto">
          <a:xfrm>
            <a:off x="7315200" y="2819400"/>
            <a:ext cx="736600" cy="1371600"/>
            <a:chOff x="4800" y="1776"/>
            <a:chExt cx="464" cy="864"/>
          </a:xfrm>
        </p:grpSpPr>
        <p:sp>
          <p:nvSpPr>
            <p:cNvPr id="145885" name="Rectangle 477"/>
            <p:cNvSpPr>
              <a:spLocks noChangeArrowheads="1"/>
            </p:cNvSpPr>
            <p:nvPr/>
          </p:nvSpPr>
          <p:spPr bwMode="auto">
            <a:xfrm flipV="1">
              <a:off x="4912" y="1968"/>
              <a:ext cx="192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5886" name="AutoShape 478"/>
            <p:cNvSpPr>
              <a:spLocks noChangeArrowheads="1"/>
            </p:cNvSpPr>
            <p:nvPr/>
          </p:nvSpPr>
          <p:spPr bwMode="auto">
            <a:xfrm flipH="1" flipV="1">
              <a:off x="4816" y="1776"/>
              <a:ext cx="144" cy="576"/>
            </a:xfrm>
            <a:prstGeom prst="moon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5887" name="Freeform 479"/>
            <p:cNvSpPr>
              <a:spLocks/>
            </p:cNvSpPr>
            <p:nvPr/>
          </p:nvSpPr>
          <p:spPr bwMode="auto">
            <a:xfrm flipV="1">
              <a:off x="4816" y="2112"/>
              <a:ext cx="448" cy="528"/>
            </a:xfrm>
            <a:custGeom>
              <a:avLst/>
              <a:gdLst>
                <a:gd name="T0" fmla="*/ 296 w 448"/>
                <a:gd name="T1" fmla="*/ 528 h 528"/>
                <a:gd name="T2" fmla="*/ 440 w 448"/>
                <a:gd name="T3" fmla="*/ 480 h 528"/>
                <a:gd name="T4" fmla="*/ 248 w 448"/>
                <a:gd name="T5" fmla="*/ 288 h 528"/>
                <a:gd name="T6" fmla="*/ 8 w 448"/>
                <a:gd name="T7" fmla="*/ 144 h 528"/>
                <a:gd name="T8" fmla="*/ 200 w 448"/>
                <a:gd name="T9" fmla="*/ 48 h 528"/>
                <a:gd name="T10" fmla="*/ 200 w 448"/>
                <a:gd name="T11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8" h="528">
                  <a:moveTo>
                    <a:pt x="296" y="528"/>
                  </a:moveTo>
                  <a:cubicBezTo>
                    <a:pt x="372" y="524"/>
                    <a:pt x="448" y="520"/>
                    <a:pt x="440" y="480"/>
                  </a:cubicBezTo>
                  <a:cubicBezTo>
                    <a:pt x="432" y="440"/>
                    <a:pt x="320" y="344"/>
                    <a:pt x="248" y="288"/>
                  </a:cubicBezTo>
                  <a:cubicBezTo>
                    <a:pt x="176" y="232"/>
                    <a:pt x="16" y="184"/>
                    <a:pt x="8" y="144"/>
                  </a:cubicBezTo>
                  <a:cubicBezTo>
                    <a:pt x="0" y="104"/>
                    <a:pt x="168" y="72"/>
                    <a:pt x="200" y="48"/>
                  </a:cubicBezTo>
                  <a:cubicBezTo>
                    <a:pt x="232" y="24"/>
                    <a:pt x="200" y="8"/>
                    <a:pt x="200" y="0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5890" name="Freeform 482"/>
            <p:cNvSpPr>
              <a:spLocks/>
            </p:cNvSpPr>
            <p:nvPr/>
          </p:nvSpPr>
          <p:spPr bwMode="auto">
            <a:xfrm flipV="1">
              <a:off x="4800" y="2064"/>
              <a:ext cx="448" cy="528"/>
            </a:xfrm>
            <a:custGeom>
              <a:avLst/>
              <a:gdLst>
                <a:gd name="T0" fmla="*/ 296 w 448"/>
                <a:gd name="T1" fmla="*/ 528 h 528"/>
                <a:gd name="T2" fmla="*/ 440 w 448"/>
                <a:gd name="T3" fmla="*/ 480 h 528"/>
                <a:gd name="T4" fmla="*/ 248 w 448"/>
                <a:gd name="T5" fmla="*/ 288 h 528"/>
                <a:gd name="T6" fmla="*/ 8 w 448"/>
                <a:gd name="T7" fmla="*/ 144 h 528"/>
                <a:gd name="T8" fmla="*/ 200 w 448"/>
                <a:gd name="T9" fmla="*/ 48 h 528"/>
                <a:gd name="T10" fmla="*/ 200 w 448"/>
                <a:gd name="T11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8" h="528">
                  <a:moveTo>
                    <a:pt x="296" y="528"/>
                  </a:moveTo>
                  <a:cubicBezTo>
                    <a:pt x="372" y="524"/>
                    <a:pt x="448" y="520"/>
                    <a:pt x="440" y="480"/>
                  </a:cubicBezTo>
                  <a:cubicBezTo>
                    <a:pt x="432" y="440"/>
                    <a:pt x="320" y="344"/>
                    <a:pt x="248" y="288"/>
                  </a:cubicBezTo>
                  <a:cubicBezTo>
                    <a:pt x="176" y="232"/>
                    <a:pt x="16" y="184"/>
                    <a:pt x="8" y="144"/>
                  </a:cubicBezTo>
                  <a:cubicBezTo>
                    <a:pt x="0" y="104"/>
                    <a:pt x="168" y="72"/>
                    <a:pt x="200" y="48"/>
                  </a:cubicBezTo>
                  <a:cubicBezTo>
                    <a:pt x="232" y="24"/>
                    <a:pt x="200" y="8"/>
                    <a:pt x="200" y="0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45892" name="Group 484"/>
          <p:cNvGrpSpPr>
            <a:grpSpLocks/>
          </p:cNvGrpSpPr>
          <p:nvPr/>
        </p:nvGrpSpPr>
        <p:grpSpPr bwMode="auto">
          <a:xfrm>
            <a:off x="1676400" y="2209800"/>
            <a:ext cx="5257800" cy="2133600"/>
            <a:chOff x="1248" y="1392"/>
            <a:chExt cx="3312" cy="1344"/>
          </a:xfrm>
        </p:grpSpPr>
        <p:sp>
          <p:nvSpPr>
            <p:cNvPr id="145879" name="Freeform 471"/>
            <p:cNvSpPr>
              <a:spLocks/>
            </p:cNvSpPr>
            <p:nvPr/>
          </p:nvSpPr>
          <p:spPr bwMode="auto">
            <a:xfrm>
              <a:off x="1248" y="1392"/>
              <a:ext cx="3312" cy="1344"/>
            </a:xfrm>
            <a:custGeom>
              <a:avLst/>
              <a:gdLst>
                <a:gd name="T0" fmla="*/ 0 w 3312"/>
                <a:gd name="T1" fmla="*/ 672 h 1344"/>
                <a:gd name="T2" fmla="*/ 1680 w 3312"/>
                <a:gd name="T3" fmla="*/ 0 h 1344"/>
                <a:gd name="T4" fmla="*/ 3312 w 3312"/>
                <a:gd name="T5" fmla="*/ 528 h 1344"/>
                <a:gd name="T6" fmla="*/ 3312 w 3312"/>
                <a:gd name="T7" fmla="*/ 816 h 1344"/>
                <a:gd name="T8" fmla="*/ 1632 w 3312"/>
                <a:gd name="T9" fmla="*/ 1344 h 1344"/>
                <a:gd name="T10" fmla="*/ 0 w 3312"/>
                <a:gd name="T11" fmla="*/ 672 h 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12" h="1344">
                  <a:moveTo>
                    <a:pt x="0" y="672"/>
                  </a:moveTo>
                  <a:lnTo>
                    <a:pt x="1680" y="0"/>
                  </a:lnTo>
                  <a:lnTo>
                    <a:pt x="3312" y="528"/>
                  </a:lnTo>
                  <a:lnTo>
                    <a:pt x="3312" y="816"/>
                  </a:lnTo>
                  <a:lnTo>
                    <a:pt x="1632" y="1344"/>
                  </a:lnTo>
                  <a:lnTo>
                    <a:pt x="0" y="672"/>
                  </a:lnTo>
                  <a:close/>
                </a:path>
              </a:pathLst>
            </a:custGeom>
            <a:solidFill>
              <a:srgbClr val="00FF00">
                <a:alpha val="72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FF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5842" name="Oval 434"/>
            <p:cNvSpPr>
              <a:spLocks noChangeArrowheads="1"/>
            </p:cNvSpPr>
            <p:nvPr/>
          </p:nvSpPr>
          <p:spPr bwMode="auto">
            <a:xfrm>
              <a:off x="1248" y="2040"/>
              <a:ext cx="35" cy="48"/>
            </a:xfrm>
            <a:prstGeom prst="ellipse">
              <a:avLst/>
            </a:prstGeom>
            <a:solidFill>
              <a:srgbClr val="00FF00">
                <a:alpha val="72000"/>
              </a:srgbClr>
            </a:solidFill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45872" name="Oval 464"/>
          <p:cNvSpPr>
            <a:spLocks noChangeArrowheads="1"/>
          </p:cNvSpPr>
          <p:nvPr/>
        </p:nvSpPr>
        <p:spPr bwMode="auto">
          <a:xfrm>
            <a:off x="4191000" y="2057400"/>
            <a:ext cx="228600" cy="2438400"/>
          </a:xfrm>
          <a:prstGeom prst="ellipse">
            <a:avLst/>
          </a:prstGeom>
          <a:gradFill rotWithShape="0">
            <a:gsLst>
              <a:gs pos="0">
                <a:srgbClr val="5E9EFF"/>
              </a:gs>
              <a:gs pos="20000">
                <a:srgbClr val="85C2FF"/>
              </a:gs>
              <a:gs pos="35000">
                <a:srgbClr val="C4D6EB"/>
              </a:gs>
              <a:gs pos="50000">
                <a:srgbClr val="FFEBFA"/>
              </a:gs>
              <a:gs pos="65000">
                <a:srgbClr val="C4D6EB"/>
              </a:gs>
              <a:gs pos="80001">
                <a:srgbClr val="85C2FF"/>
              </a:gs>
              <a:gs pos="100000">
                <a:srgbClr val="5E9EFF"/>
              </a:gs>
            </a:gsLst>
            <a:lin ang="5400000" scaled="1"/>
          </a:gradFill>
          <a:ln w="317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89097" name="Group 476"/>
          <p:cNvGrpSpPr>
            <a:grpSpLocks/>
          </p:cNvGrpSpPr>
          <p:nvPr/>
        </p:nvGrpSpPr>
        <p:grpSpPr bwMode="auto">
          <a:xfrm>
            <a:off x="6934200" y="2681288"/>
            <a:ext cx="1588" cy="1192212"/>
            <a:chOff x="4560" y="1745"/>
            <a:chExt cx="0" cy="751"/>
          </a:xfrm>
        </p:grpSpPr>
        <p:sp>
          <p:nvSpPr>
            <p:cNvPr id="145881" name="Line 473"/>
            <p:cNvSpPr>
              <a:spLocks noChangeShapeType="1"/>
            </p:cNvSpPr>
            <p:nvPr/>
          </p:nvSpPr>
          <p:spPr bwMode="auto">
            <a:xfrm>
              <a:off x="4560" y="1745"/>
              <a:ext cx="0" cy="36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5882" name="Line 474"/>
            <p:cNvSpPr>
              <a:spLocks noChangeShapeType="1"/>
            </p:cNvSpPr>
            <p:nvPr/>
          </p:nvSpPr>
          <p:spPr bwMode="auto">
            <a:xfrm rot="-10800000">
              <a:off x="4560" y="2129"/>
              <a:ext cx="0" cy="36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45923" name="Rectangle 515"/>
          <p:cNvSpPr>
            <a:spLocks noChangeArrowheads="1"/>
          </p:cNvSpPr>
          <p:nvPr/>
        </p:nvSpPr>
        <p:spPr bwMode="auto">
          <a:xfrm>
            <a:off x="647700" y="0"/>
            <a:ext cx="7848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>
                <a:solidFill>
                  <a:srgbClr val="FFFF00"/>
                </a:solidFill>
                <a:latin typeface="Georgia" charset="0"/>
                <a:cs typeface="+mn-cs"/>
              </a:rPr>
              <a:t>Confocal microscope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5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5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539" name="Group 83"/>
          <p:cNvGrpSpPr>
            <a:grpSpLocks/>
          </p:cNvGrpSpPr>
          <p:nvPr/>
        </p:nvGrpSpPr>
        <p:grpSpPr bwMode="auto">
          <a:xfrm>
            <a:off x="76200" y="3919538"/>
            <a:ext cx="1168400" cy="619125"/>
            <a:chOff x="47" y="2687"/>
            <a:chExt cx="576" cy="336"/>
          </a:xfrm>
        </p:grpSpPr>
        <p:sp>
          <p:nvSpPr>
            <p:cNvPr id="147540" name="AutoShape 84"/>
            <p:cNvSpPr>
              <a:spLocks noChangeArrowheads="1"/>
            </p:cNvSpPr>
            <p:nvPr/>
          </p:nvSpPr>
          <p:spPr bwMode="auto">
            <a:xfrm rot="10800000" flipH="1">
              <a:off x="47" y="2687"/>
              <a:ext cx="576" cy="336"/>
            </a:xfrm>
            <a:prstGeom prst="flowChartMagneticDrum">
              <a:avLst/>
            </a:prstGeom>
            <a:gradFill rotWithShape="0">
              <a:gsLst>
                <a:gs pos="0">
                  <a:schemeClr val="tx2"/>
                </a:gs>
                <a:gs pos="50000">
                  <a:srgbClr val="CC66FF"/>
                </a:gs>
                <a:gs pos="100000">
                  <a:schemeClr val="tx2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7541" name="Oval 85"/>
            <p:cNvSpPr>
              <a:spLocks noChangeArrowheads="1"/>
            </p:cNvSpPr>
            <p:nvPr/>
          </p:nvSpPr>
          <p:spPr bwMode="auto">
            <a:xfrm rot="10800000" flipH="1">
              <a:off x="431" y="2687"/>
              <a:ext cx="192" cy="336"/>
            </a:xfrm>
            <a:prstGeom prst="ellipse">
              <a:avLst/>
            </a:prstGeom>
            <a:gradFill rotWithShape="0">
              <a:gsLst>
                <a:gs pos="0">
                  <a:srgbClr val="CB65FE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7542" name="Oval 86"/>
            <p:cNvSpPr>
              <a:spLocks noChangeArrowheads="1"/>
            </p:cNvSpPr>
            <p:nvPr/>
          </p:nvSpPr>
          <p:spPr bwMode="auto">
            <a:xfrm rot="10800000" flipH="1">
              <a:off x="503" y="2807"/>
              <a:ext cx="48" cy="96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47479" name="Text Box 23"/>
          <p:cNvSpPr txBox="1">
            <a:spLocks noChangeArrowheads="1"/>
          </p:cNvSpPr>
          <p:nvPr/>
        </p:nvSpPr>
        <p:spPr bwMode="auto">
          <a:xfrm>
            <a:off x="1447800" y="4876800"/>
            <a:ext cx="9191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>
                <a:solidFill>
                  <a:srgbClr val="FFFF00"/>
                </a:solidFill>
                <a:latin typeface="Georgia" charset="0"/>
                <a:cs typeface="+mn-cs"/>
              </a:rPr>
              <a:t>LASER</a:t>
            </a:r>
          </a:p>
        </p:txBody>
      </p:sp>
      <p:sp>
        <p:nvSpPr>
          <p:cNvPr id="147486" name="Rectangle 30"/>
          <p:cNvSpPr>
            <a:spLocks noChangeArrowheads="1"/>
          </p:cNvSpPr>
          <p:nvPr/>
        </p:nvSpPr>
        <p:spPr bwMode="auto">
          <a:xfrm>
            <a:off x="152400" y="5334000"/>
            <a:ext cx="2097088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defTabSz="1316038">
              <a:defRPr/>
            </a:pPr>
            <a:r>
              <a:rPr lang="en-US" b="1" i="1">
                <a:solidFill>
                  <a:srgbClr val="FFFF00"/>
                </a:solidFill>
                <a:latin typeface="Georgia" charset="0"/>
                <a:cs typeface="+mn-cs"/>
              </a:rPr>
              <a:t>L</a:t>
            </a:r>
            <a:r>
              <a:rPr lang="en-US" sz="1400" b="1" i="1">
                <a:solidFill>
                  <a:schemeClr val="bg1"/>
                </a:solidFill>
                <a:latin typeface="Georgia" charset="0"/>
                <a:cs typeface="+mn-cs"/>
              </a:rPr>
              <a:t>ight</a:t>
            </a:r>
          </a:p>
          <a:p>
            <a:pPr defTabSz="1316038">
              <a:defRPr/>
            </a:pPr>
            <a:r>
              <a:rPr lang="en-US" b="1" i="1">
                <a:solidFill>
                  <a:srgbClr val="FFFF00"/>
                </a:solidFill>
                <a:latin typeface="Georgia" charset="0"/>
                <a:cs typeface="+mn-cs"/>
              </a:rPr>
              <a:t>A</a:t>
            </a:r>
            <a:r>
              <a:rPr lang="en-US" sz="1400" b="1" i="1">
                <a:solidFill>
                  <a:schemeClr val="bg1"/>
                </a:solidFill>
                <a:latin typeface="Georgia" charset="0"/>
                <a:cs typeface="+mn-cs"/>
              </a:rPr>
              <a:t>mplification by the</a:t>
            </a:r>
          </a:p>
          <a:p>
            <a:pPr defTabSz="1316038">
              <a:defRPr/>
            </a:pPr>
            <a:r>
              <a:rPr lang="en-US" b="1" i="1">
                <a:solidFill>
                  <a:srgbClr val="FFFF00"/>
                </a:solidFill>
                <a:latin typeface="Georgia" charset="0"/>
                <a:cs typeface="+mn-cs"/>
              </a:rPr>
              <a:t>S</a:t>
            </a:r>
            <a:r>
              <a:rPr lang="en-US" sz="1400" b="1" i="1">
                <a:solidFill>
                  <a:schemeClr val="bg1"/>
                </a:solidFill>
                <a:latin typeface="Georgia" charset="0"/>
                <a:cs typeface="+mn-cs"/>
              </a:rPr>
              <a:t>timulated</a:t>
            </a:r>
          </a:p>
          <a:p>
            <a:pPr defTabSz="1316038">
              <a:defRPr/>
            </a:pPr>
            <a:r>
              <a:rPr lang="en-US" b="1" i="1">
                <a:solidFill>
                  <a:srgbClr val="FFFF00"/>
                </a:solidFill>
                <a:latin typeface="Georgia" charset="0"/>
                <a:cs typeface="+mn-cs"/>
              </a:rPr>
              <a:t>E</a:t>
            </a:r>
            <a:r>
              <a:rPr lang="en-US" sz="1400" b="1" i="1">
                <a:solidFill>
                  <a:schemeClr val="bg1"/>
                </a:solidFill>
                <a:latin typeface="Georgia" charset="0"/>
                <a:cs typeface="+mn-cs"/>
              </a:rPr>
              <a:t>mission of</a:t>
            </a:r>
          </a:p>
          <a:p>
            <a:pPr defTabSz="1316038">
              <a:defRPr/>
            </a:pPr>
            <a:r>
              <a:rPr lang="en-US" b="1" i="1">
                <a:solidFill>
                  <a:srgbClr val="FFFF00"/>
                </a:solidFill>
                <a:latin typeface="Georgia" charset="0"/>
                <a:cs typeface="+mn-cs"/>
              </a:rPr>
              <a:t>R</a:t>
            </a:r>
            <a:r>
              <a:rPr lang="en-US" sz="1400" b="1" i="1">
                <a:solidFill>
                  <a:schemeClr val="bg1"/>
                </a:solidFill>
                <a:latin typeface="Georgia" charset="0"/>
                <a:cs typeface="+mn-cs"/>
              </a:rPr>
              <a:t>adiation</a:t>
            </a:r>
          </a:p>
        </p:txBody>
      </p:sp>
      <p:sp>
        <p:nvSpPr>
          <p:cNvPr id="147488" name="Text Box 32"/>
          <p:cNvSpPr txBox="1">
            <a:spLocks noChangeArrowheads="1"/>
          </p:cNvSpPr>
          <p:nvPr/>
        </p:nvSpPr>
        <p:spPr bwMode="auto">
          <a:xfrm>
            <a:off x="6324600" y="1171575"/>
            <a:ext cx="1555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>
                <a:solidFill>
                  <a:srgbClr val="FFFF00"/>
                </a:solidFill>
                <a:latin typeface="New York" charset="0"/>
                <a:cs typeface="+mn-cs"/>
              </a:rPr>
              <a:t>S</a:t>
            </a:r>
            <a:r>
              <a:rPr lang="en-US" sz="2400" b="1" i="1">
                <a:solidFill>
                  <a:srgbClr val="FFFF00"/>
                </a:solidFill>
                <a:latin typeface="New York" charset="0"/>
                <a:cs typeface="+mn-cs"/>
              </a:rPr>
              <a:t>canning</a:t>
            </a:r>
            <a:endParaRPr lang="en-US" sz="2400" b="1">
              <a:solidFill>
                <a:srgbClr val="FFFF00"/>
              </a:solidFill>
              <a:latin typeface="New York" charset="0"/>
              <a:cs typeface="+mn-cs"/>
            </a:endParaRPr>
          </a:p>
        </p:txBody>
      </p:sp>
      <p:grpSp>
        <p:nvGrpSpPr>
          <p:cNvPr id="147496" name="Group 40"/>
          <p:cNvGrpSpPr>
            <a:grpSpLocks/>
          </p:cNvGrpSpPr>
          <p:nvPr/>
        </p:nvGrpSpPr>
        <p:grpSpPr bwMode="auto">
          <a:xfrm rot="10800000" flipV="1">
            <a:off x="2574925" y="1866900"/>
            <a:ext cx="396875" cy="1028700"/>
            <a:chOff x="308" y="2060"/>
            <a:chExt cx="196" cy="386"/>
          </a:xfrm>
        </p:grpSpPr>
        <p:sp>
          <p:nvSpPr>
            <p:cNvPr id="147497" name="Oval 41"/>
            <p:cNvSpPr>
              <a:spLocks noChangeArrowheads="1"/>
            </p:cNvSpPr>
            <p:nvPr/>
          </p:nvSpPr>
          <p:spPr bwMode="auto">
            <a:xfrm rot="2398380">
              <a:off x="310" y="2058"/>
              <a:ext cx="191" cy="384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7498" name="Oval 42"/>
            <p:cNvSpPr>
              <a:spLocks noChangeArrowheads="1"/>
            </p:cNvSpPr>
            <p:nvPr/>
          </p:nvSpPr>
          <p:spPr bwMode="auto">
            <a:xfrm rot="2248002">
              <a:off x="316" y="2061"/>
              <a:ext cx="192" cy="384"/>
            </a:xfrm>
            <a:prstGeom prst="ellipse">
              <a:avLst/>
            </a:prstGeom>
            <a:gradFill rotWithShape="0">
              <a:gsLst>
                <a:gs pos="0">
                  <a:srgbClr val="C1DAFF"/>
                </a:gs>
                <a:gs pos="100000">
                  <a:srgbClr val="C1DAFF">
                    <a:gamma/>
                    <a:shade val="63137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7499" name="Oval 43"/>
            <p:cNvSpPr>
              <a:spLocks noChangeArrowheads="1"/>
            </p:cNvSpPr>
            <p:nvPr/>
          </p:nvSpPr>
          <p:spPr bwMode="auto">
            <a:xfrm rot="2248002">
              <a:off x="316" y="2061"/>
              <a:ext cx="192" cy="38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65490"/>
                    <a:invGamma/>
                  </a:schemeClr>
                </a:gs>
              </a:gsLst>
              <a:path path="rect">
                <a:fillToRect l="100000" b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47517" name="AutoShape 61"/>
          <p:cNvSpPr>
            <a:spLocks noChangeArrowheads="1"/>
          </p:cNvSpPr>
          <p:nvPr/>
        </p:nvSpPr>
        <p:spPr bwMode="auto">
          <a:xfrm rot="-2318731">
            <a:off x="2895600" y="2819400"/>
            <a:ext cx="485775" cy="127000"/>
          </a:xfrm>
          <a:prstGeom prst="leftRightArrow">
            <a:avLst>
              <a:gd name="adj1" fmla="val 50000"/>
              <a:gd name="adj2" fmla="val 119531"/>
            </a:avLst>
          </a:prstGeom>
          <a:solidFill>
            <a:schemeClr val="tx2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47544" name="Group 88"/>
          <p:cNvGrpSpPr>
            <a:grpSpLocks/>
          </p:cNvGrpSpPr>
          <p:nvPr/>
        </p:nvGrpSpPr>
        <p:grpSpPr bwMode="auto">
          <a:xfrm>
            <a:off x="609600" y="3714750"/>
            <a:ext cx="685800" cy="1028700"/>
            <a:chOff x="384" y="2340"/>
            <a:chExt cx="432" cy="648"/>
          </a:xfrm>
        </p:grpSpPr>
        <p:sp>
          <p:nvSpPr>
            <p:cNvPr id="147522" name="AutoShape 66"/>
            <p:cNvSpPr>
              <a:spLocks noChangeArrowheads="1"/>
            </p:cNvSpPr>
            <p:nvPr/>
          </p:nvSpPr>
          <p:spPr bwMode="auto">
            <a:xfrm>
              <a:off x="384" y="2448"/>
              <a:ext cx="432" cy="480"/>
            </a:xfrm>
            <a:prstGeom prst="rtTriangle">
              <a:avLst/>
            </a:prstGeom>
            <a:solidFill>
              <a:srgbClr val="2C2C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91191" name="Group 39"/>
            <p:cNvGrpSpPr>
              <a:grpSpLocks/>
            </p:cNvGrpSpPr>
            <p:nvPr/>
          </p:nvGrpSpPr>
          <p:grpSpPr bwMode="auto">
            <a:xfrm flipV="1">
              <a:off x="526" y="2340"/>
              <a:ext cx="250" cy="648"/>
              <a:chOff x="308" y="2060"/>
              <a:chExt cx="196" cy="386"/>
            </a:xfrm>
          </p:grpSpPr>
          <p:sp>
            <p:nvSpPr>
              <p:cNvPr id="147493" name="Oval 37"/>
              <p:cNvSpPr>
                <a:spLocks noChangeArrowheads="1"/>
              </p:cNvSpPr>
              <p:nvPr/>
            </p:nvSpPr>
            <p:spPr bwMode="auto">
              <a:xfrm rot="2398380">
                <a:off x="308" y="2060"/>
                <a:ext cx="192" cy="384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7489" name="Oval 33"/>
              <p:cNvSpPr>
                <a:spLocks noChangeArrowheads="1"/>
              </p:cNvSpPr>
              <p:nvPr/>
            </p:nvSpPr>
            <p:spPr bwMode="auto">
              <a:xfrm rot="2248002">
                <a:off x="312" y="2062"/>
                <a:ext cx="192" cy="384"/>
              </a:xfrm>
              <a:prstGeom prst="ellipse">
                <a:avLst/>
              </a:prstGeom>
              <a:gradFill rotWithShape="0">
                <a:gsLst>
                  <a:gs pos="0">
                    <a:srgbClr val="C1DAFF"/>
                  </a:gs>
                  <a:gs pos="100000">
                    <a:srgbClr val="C1DAFF">
                      <a:gamma/>
                      <a:shade val="63137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7491" name="Oval 35"/>
              <p:cNvSpPr>
                <a:spLocks noChangeArrowheads="1"/>
              </p:cNvSpPr>
              <p:nvPr/>
            </p:nvSpPr>
            <p:spPr bwMode="auto">
              <a:xfrm rot="2248002">
                <a:off x="312" y="2062"/>
                <a:ext cx="192" cy="38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65490"/>
                      <a:invGamma/>
                    </a:schemeClr>
                  </a:gs>
                </a:gsLst>
                <a:path path="rect">
                  <a:fillToRect l="100000" b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sp>
        <p:nvSpPr>
          <p:cNvPr id="147515" name="AutoShape 59"/>
          <p:cNvSpPr>
            <a:spLocks noChangeArrowheads="1"/>
          </p:cNvSpPr>
          <p:nvPr/>
        </p:nvSpPr>
        <p:spPr bwMode="auto">
          <a:xfrm rot="2852456">
            <a:off x="1563688" y="2154238"/>
            <a:ext cx="760412" cy="2570162"/>
          </a:xfrm>
          <a:prstGeom prst="triangle">
            <a:avLst>
              <a:gd name="adj" fmla="val 15218"/>
            </a:avLst>
          </a:prstGeom>
          <a:gradFill rotWithShape="0">
            <a:gsLst>
              <a:gs pos="0">
                <a:srgbClr val="FFFF00">
                  <a:gamma/>
                  <a:shade val="50980"/>
                  <a:invGamma/>
                </a:srgbClr>
              </a:gs>
              <a:gs pos="100000">
                <a:srgbClr val="FFFF00">
                  <a:alpha val="6700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47546" name="Group 90"/>
          <p:cNvGrpSpPr>
            <a:grpSpLocks/>
          </p:cNvGrpSpPr>
          <p:nvPr/>
        </p:nvGrpSpPr>
        <p:grpSpPr bwMode="auto">
          <a:xfrm>
            <a:off x="150813" y="2047875"/>
            <a:ext cx="2592387" cy="2159000"/>
            <a:chOff x="95" y="1290"/>
            <a:chExt cx="1633" cy="1360"/>
          </a:xfrm>
        </p:grpSpPr>
        <p:grpSp>
          <p:nvGrpSpPr>
            <p:cNvPr id="91183" name="Group 44"/>
            <p:cNvGrpSpPr>
              <a:grpSpLocks/>
            </p:cNvGrpSpPr>
            <p:nvPr/>
          </p:nvGrpSpPr>
          <p:grpSpPr bwMode="auto">
            <a:xfrm>
              <a:off x="95" y="1290"/>
              <a:ext cx="736" cy="390"/>
              <a:chOff x="47" y="2687"/>
              <a:chExt cx="576" cy="336"/>
            </a:xfrm>
          </p:grpSpPr>
          <p:sp>
            <p:nvSpPr>
              <p:cNvPr id="147482" name="AutoShape 26"/>
              <p:cNvSpPr>
                <a:spLocks noChangeArrowheads="1"/>
              </p:cNvSpPr>
              <p:nvPr/>
            </p:nvSpPr>
            <p:spPr bwMode="auto">
              <a:xfrm rot="10800000" flipH="1">
                <a:off x="47" y="2687"/>
                <a:ext cx="576" cy="336"/>
              </a:xfrm>
              <a:prstGeom prst="flowChartMagneticDrum">
                <a:avLst/>
              </a:prstGeom>
              <a:gradFill rotWithShape="0">
                <a:gsLst>
                  <a:gs pos="0">
                    <a:schemeClr val="tx2"/>
                  </a:gs>
                  <a:gs pos="50000">
                    <a:srgbClr val="CC66FF"/>
                  </a:gs>
                  <a:gs pos="100000">
                    <a:schemeClr val="tx2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7483" name="Oval 27"/>
              <p:cNvSpPr>
                <a:spLocks noChangeArrowheads="1"/>
              </p:cNvSpPr>
              <p:nvPr/>
            </p:nvSpPr>
            <p:spPr bwMode="auto">
              <a:xfrm rot="10800000" flipH="1">
                <a:off x="431" y="2687"/>
                <a:ext cx="192" cy="336"/>
              </a:xfrm>
              <a:prstGeom prst="ellipse">
                <a:avLst/>
              </a:prstGeom>
              <a:gradFill rotWithShape="0">
                <a:gsLst>
                  <a:gs pos="0">
                    <a:srgbClr val="CB65FE"/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7484" name="Oval 28"/>
              <p:cNvSpPr>
                <a:spLocks noChangeArrowheads="1"/>
              </p:cNvSpPr>
              <p:nvPr/>
            </p:nvSpPr>
            <p:spPr bwMode="auto">
              <a:xfrm rot="10800000" flipH="1">
                <a:off x="503" y="2807"/>
                <a:ext cx="48" cy="96"/>
              </a:xfrm>
              <a:prstGeom prst="ellipse">
                <a:avLst/>
              </a:prstGeom>
              <a:gradFill rotWithShape="0">
                <a:gsLst>
                  <a:gs pos="0">
                    <a:srgbClr val="FFFF00"/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91184" name="Group 87"/>
            <p:cNvGrpSpPr>
              <a:grpSpLocks/>
            </p:cNvGrpSpPr>
            <p:nvPr/>
          </p:nvGrpSpPr>
          <p:grpSpPr bwMode="auto">
            <a:xfrm>
              <a:off x="648" y="1488"/>
              <a:ext cx="1080" cy="1162"/>
              <a:chOff x="648" y="1488"/>
              <a:chExt cx="1080" cy="1162"/>
            </a:xfrm>
          </p:grpSpPr>
          <p:sp>
            <p:nvSpPr>
              <p:cNvPr id="147485" name="Line 29"/>
              <p:cNvSpPr>
                <a:spLocks noChangeShapeType="1"/>
              </p:cNvSpPr>
              <p:nvPr/>
            </p:nvSpPr>
            <p:spPr bwMode="auto">
              <a:xfrm rot="10800000" flipH="1">
                <a:off x="720" y="1488"/>
                <a:ext cx="1008" cy="0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7501" name="Line 45"/>
              <p:cNvSpPr>
                <a:spLocks noChangeShapeType="1"/>
              </p:cNvSpPr>
              <p:nvPr/>
            </p:nvSpPr>
            <p:spPr bwMode="auto">
              <a:xfrm rot="5400000" flipH="1" flipV="1">
                <a:off x="607" y="1529"/>
                <a:ext cx="1162" cy="1080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sp>
        <p:nvSpPr>
          <p:cNvPr id="147502" name="Line 46"/>
          <p:cNvSpPr>
            <a:spLocks noChangeShapeType="1"/>
          </p:cNvSpPr>
          <p:nvPr/>
        </p:nvSpPr>
        <p:spPr bwMode="auto">
          <a:xfrm rot="10800000" flipH="1" flipV="1">
            <a:off x="1066800" y="4229100"/>
            <a:ext cx="17526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47534" name="AutoShape 78"/>
          <p:cNvSpPr>
            <a:spLocks noChangeArrowheads="1"/>
          </p:cNvSpPr>
          <p:nvPr/>
        </p:nvSpPr>
        <p:spPr bwMode="auto">
          <a:xfrm rot="5400000" flipH="1">
            <a:off x="2514600" y="4114800"/>
            <a:ext cx="685800" cy="228600"/>
          </a:xfrm>
          <a:prstGeom prst="parallelogram">
            <a:avLst>
              <a:gd name="adj" fmla="val 62500"/>
            </a:avLst>
          </a:prstGeom>
          <a:noFill/>
          <a:ln w="3175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>
                        <a:gamma/>
                        <a:shade val="46275"/>
                        <a:invGamma/>
                      </a:srgbClr>
                    </a:gs>
                    <a:gs pos="100000">
                      <a:srgbClr val="FFFF00">
                        <a:alpha val="28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47538" name="AutoShape 82"/>
          <p:cNvSpPr>
            <a:spLocks noChangeArrowheads="1"/>
          </p:cNvSpPr>
          <p:nvPr/>
        </p:nvSpPr>
        <p:spPr bwMode="auto">
          <a:xfrm rot="-2318731">
            <a:off x="381000" y="3657600"/>
            <a:ext cx="485775" cy="127000"/>
          </a:xfrm>
          <a:prstGeom prst="leftRightArrow">
            <a:avLst>
              <a:gd name="adj1" fmla="val 50000"/>
              <a:gd name="adj2" fmla="val 119531"/>
            </a:avLst>
          </a:prstGeom>
          <a:solidFill>
            <a:schemeClr val="tx2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47547" name="Text Box 91"/>
          <p:cNvSpPr txBox="1">
            <a:spLocks noChangeArrowheads="1"/>
          </p:cNvSpPr>
          <p:nvPr/>
        </p:nvSpPr>
        <p:spPr bwMode="auto">
          <a:xfrm>
            <a:off x="6324600" y="1584325"/>
            <a:ext cx="18780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>
                <a:solidFill>
                  <a:srgbClr val="FFFF00"/>
                </a:solidFill>
                <a:latin typeface="New York" charset="0"/>
                <a:cs typeface="+mn-cs"/>
              </a:rPr>
              <a:t>C</a:t>
            </a:r>
            <a:r>
              <a:rPr lang="en-US" sz="2400" b="1" i="1">
                <a:solidFill>
                  <a:srgbClr val="FFFF00"/>
                </a:solidFill>
                <a:latin typeface="New York" charset="0"/>
                <a:cs typeface="+mn-cs"/>
              </a:rPr>
              <a:t>onfocal</a:t>
            </a:r>
            <a:endParaRPr lang="en-US" sz="2400" b="1">
              <a:solidFill>
                <a:srgbClr val="FFFF00"/>
              </a:solidFill>
              <a:latin typeface="New York" charset="0"/>
              <a:cs typeface="+mn-cs"/>
            </a:endParaRPr>
          </a:p>
          <a:p>
            <a:pPr>
              <a:defRPr/>
            </a:pPr>
            <a:r>
              <a:rPr lang="en-US" sz="2400" b="1">
                <a:solidFill>
                  <a:srgbClr val="FFFF00"/>
                </a:solidFill>
                <a:latin typeface="New York" charset="0"/>
                <a:cs typeface="+mn-cs"/>
              </a:rPr>
              <a:t>M</a:t>
            </a:r>
            <a:r>
              <a:rPr lang="en-US" sz="2400" b="1" i="1">
                <a:solidFill>
                  <a:srgbClr val="FFFF00"/>
                </a:solidFill>
                <a:latin typeface="New York" charset="0"/>
                <a:cs typeface="+mn-cs"/>
              </a:rPr>
              <a:t>icroscope</a:t>
            </a:r>
            <a:endParaRPr lang="en-US" sz="2400" b="1">
              <a:solidFill>
                <a:srgbClr val="FFFF00"/>
              </a:solidFill>
              <a:latin typeface="New York" charset="0"/>
              <a:cs typeface="+mn-cs"/>
            </a:endParaRPr>
          </a:p>
        </p:txBody>
      </p:sp>
      <p:sp>
        <p:nvSpPr>
          <p:cNvPr id="147548" name="Text Box 92"/>
          <p:cNvSpPr txBox="1">
            <a:spLocks noChangeArrowheads="1"/>
          </p:cNvSpPr>
          <p:nvPr/>
        </p:nvSpPr>
        <p:spPr bwMode="auto">
          <a:xfrm>
            <a:off x="6324600" y="762000"/>
            <a:ext cx="996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>
                <a:solidFill>
                  <a:srgbClr val="FFFF00"/>
                </a:solidFill>
                <a:latin typeface="New York" charset="0"/>
                <a:cs typeface="+mn-cs"/>
              </a:rPr>
              <a:t>L</a:t>
            </a:r>
            <a:r>
              <a:rPr lang="en-US" sz="2400" b="1" i="1">
                <a:solidFill>
                  <a:srgbClr val="FFFF00"/>
                </a:solidFill>
                <a:latin typeface="New York" charset="0"/>
                <a:cs typeface="+mn-cs"/>
              </a:rPr>
              <a:t>aser</a:t>
            </a:r>
            <a:endParaRPr lang="en-US" sz="2400" b="1">
              <a:solidFill>
                <a:srgbClr val="FFFF00"/>
              </a:solidFill>
              <a:latin typeface="New York" charset="0"/>
              <a:cs typeface="+mn-cs"/>
            </a:endParaRPr>
          </a:p>
        </p:txBody>
      </p:sp>
      <p:grpSp>
        <p:nvGrpSpPr>
          <p:cNvPr id="147639" name="Group 183"/>
          <p:cNvGrpSpPr>
            <a:grpSpLocks/>
          </p:cNvGrpSpPr>
          <p:nvPr/>
        </p:nvGrpSpPr>
        <p:grpSpPr bwMode="auto">
          <a:xfrm>
            <a:off x="7315200" y="4940300"/>
            <a:ext cx="1295400" cy="850900"/>
            <a:chOff x="4608" y="3112"/>
            <a:chExt cx="816" cy="536"/>
          </a:xfrm>
        </p:grpSpPr>
        <p:sp>
          <p:nvSpPr>
            <p:cNvPr id="147636" name="Freeform 180"/>
            <p:cNvSpPr>
              <a:spLocks/>
            </p:cNvSpPr>
            <p:nvPr/>
          </p:nvSpPr>
          <p:spPr bwMode="auto">
            <a:xfrm>
              <a:off x="4992" y="3152"/>
              <a:ext cx="432" cy="304"/>
            </a:xfrm>
            <a:custGeom>
              <a:avLst/>
              <a:gdLst>
                <a:gd name="T0" fmla="*/ 432 w 432"/>
                <a:gd name="T1" fmla="*/ 8 h 304"/>
                <a:gd name="T2" fmla="*/ 384 w 432"/>
                <a:gd name="T3" fmla="*/ 56 h 304"/>
                <a:gd name="T4" fmla="*/ 336 w 432"/>
                <a:gd name="T5" fmla="*/ 56 h 304"/>
                <a:gd name="T6" fmla="*/ 240 w 432"/>
                <a:gd name="T7" fmla="*/ 8 h 304"/>
                <a:gd name="T8" fmla="*/ 144 w 432"/>
                <a:gd name="T9" fmla="*/ 104 h 304"/>
                <a:gd name="T10" fmla="*/ 144 w 432"/>
                <a:gd name="T11" fmla="*/ 200 h 304"/>
                <a:gd name="T12" fmla="*/ 144 w 432"/>
                <a:gd name="T13" fmla="*/ 296 h 304"/>
                <a:gd name="T14" fmla="*/ 48 w 432"/>
                <a:gd name="T15" fmla="*/ 248 h 304"/>
                <a:gd name="T16" fmla="*/ 0 w 432"/>
                <a:gd name="T17" fmla="*/ 248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2" h="304">
                  <a:moveTo>
                    <a:pt x="432" y="8"/>
                  </a:moveTo>
                  <a:cubicBezTo>
                    <a:pt x="416" y="28"/>
                    <a:pt x="400" y="48"/>
                    <a:pt x="384" y="56"/>
                  </a:cubicBezTo>
                  <a:cubicBezTo>
                    <a:pt x="368" y="64"/>
                    <a:pt x="360" y="64"/>
                    <a:pt x="336" y="56"/>
                  </a:cubicBezTo>
                  <a:cubicBezTo>
                    <a:pt x="312" y="48"/>
                    <a:pt x="272" y="0"/>
                    <a:pt x="240" y="8"/>
                  </a:cubicBezTo>
                  <a:cubicBezTo>
                    <a:pt x="208" y="16"/>
                    <a:pt x="160" y="72"/>
                    <a:pt x="144" y="104"/>
                  </a:cubicBezTo>
                  <a:cubicBezTo>
                    <a:pt x="128" y="136"/>
                    <a:pt x="144" y="168"/>
                    <a:pt x="144" y="200"/>
                  </a:cubicBezTo>
                  <a:cubicBezTo>
                    <a:pt x="144" y="232"/>
                    <a:pt x="160" y="288"/>
                    <a:pt x="144" y="296"/>
                  </a:cubicBezTo>
                  <a:cubicBezTo>
                    <a:pt x="128" y="304"/>
                    <a:pt x="72" y="256"/>
                    <a:pt x="48" y="248"/>
                  </a:cubicBezTo>
                  <a:cubicBezTo>
                    <a:pt x="24" y="240"/>
                    <a:pt x="12" y="244"/>
                    <a:pt x="0" y="248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91178" name="Group 182"/>
            <p:cNvGrpSpPr>
              <a:grpSpLocks/>
            </p:cNvGrpSpPr>
            <p:nvPr/>
          </p:nvGrpSpPr>
          <p:grpSpPr bwMode="auto">
            <a:xfrm>
              <a:off x="4608" y="3112"/>
              <a:ext cx="816" cy="536"/>
              <a:chOff x="4608" y="3112"/>
              <a:chExt cx="816" cy="536"/>
            </a:xfrm>
          </p:grpSpPr>
          <p:grpSp>
            <p:nvGrpSpPr>
              <p:cNvPr id="91179" name="Group 162"/>
              <p:cNvGrpSpPr>
                <a:grpSpLocks/>
              </p:cNvGrpSpPr>
              <p:nvPr/>
            </p:nvGrpSpPr>
            <p:grpSpPr bwMode="auto">
              <a:xfrm>
                <a:off x="4608" y="3264"/>
                <a:ext cx="384" cy="384"/>
                <a:chOff x="4752" y="3264"/>
                <a:chExt cx="384" cy="384"/>
              </a:xfrm>
            </p:grpSpPr>
            <p:sp>
              <p:nvSpPr>
                <p:cNvPr id="147603" name="Rectangle 147"/>
                <p:cNvSpPr>
                  <a:spLocks noChangeArrowheads="1"/>
                </p:cNvSpPr>
                <p:nvPr/>
              </p:nvSpPr>
              <p:spPr bwMode="auto">
                <a:xfrm>
                  <a:off x="4752" y="3264"/>
                  <a:ext cx="384" cy="384"/>
                </a:xfrm>
                <a:prstGeom prst="rect">
                  <a:avLst/>
                </a:prstGeom>
                <a:noFill/>
                <a:ln w="317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7611" name="Oval 155"/>
                <p:cNvSpPr>
                  <a:spLocks noChangeArrowheads="1"/>
                </p:cNvSpPr>
                <p:nvPr/>
              </p:nvSpPr>
              <p:spPr bwMode="auto">
                <a:xfrm>
                  <a:off x="4924" y="3436"/>
                  <a:ext cx="40" cy="4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147637" name="Freeform 181"/>
              <p:cNvSpPr>
                <a:spLocks/>
              </p:cNvSpPr>
              <p:nvPr/>
            </p:nvSpPr>
            <p:spPr bwMode="auto">
              <a:xfrm>
                <a:off x="4992" y="3112"/>
                <a:ext cx="432" cy="304"/>
              </a:xfrm>
              <a:custGeom>
                <a:avLst/>
                <a:gdLst>
                  <a:gd name="T0" fmla="*/ 432 w 432"/>
                  <a:gd name="T1" fmla="*/ 8 h 304"/>
                  <a:gd name="T2" fmla="*/ 384 w 432"/>
                  <a:gd name="T3" fmla="*/ 56 h 304"/>
                  <a:gd name="T4" fmla="*/ 336 w 432"/>
                  <a:gd name="T5" fmla="*/ 56 h 304"/>
                  <a:gd name="T6" fmla="*/ 240 w 432"/>
                  <a:gd name="T7" fmla="*/ 8 h 304"/>
                  <a:gd name="T8" fmla="*/ 144 w 432"/>
                  <a:gd name="T9" fmla="*/ 104 h 304"/>
                  <a:gd name="T10" fmla="*/ 144 w 432"/>
                  <a:gd name="T11" fmla="*/ 200 h 304"/>
                  <a:gd name="T12" fmla="*/ 144 w 432"/>
                  <a:gd name="T13" fmla="*/ 296 h 304"/>
                  <a:gd name="T14" fmla="*/ 48 w 432"/>
                  <a:gd name="T15" fmla="*/ 248 h 304"/>
                  <a:gd name="T16" fmla="*/ 0 w 432"/>
                  <a:gd name="T17" fmla="*/ 248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2" h="304">
                    <a:moveTo>
                      <a:pt x="432" y="8"/>
                    </a:moveTo>
                    <a:cubicBezTo>
                      <a:pt x="416" y="28"/>
                      <a:pt x="400" y="48"/>
                      <a:pt x="384" y="56"/>
                    </a:cubicBezTo>
                    <a:cubicBezTo>
                      <a:pt x="368" y="64"/>
                      <a:pt x="360" y="64"/>
                      <a:pt x="336" y="56"/>
                    </a:cubicBezTo>
                    <a:cubicBezTo>
                      <a:pt x="312" y="48"/>
                      <a:pt x="272" y="0"/>
                      <a:pt x="240" y="8"/>
                    </a:cubicBezTo>
                    <a:cubicBezTo>
                      <a:pt x="208" y="16"/>
                      <a:pt x="160" y="72"/>
                      <a:pt x="144" y="104"/>
                    </a:cubicBezTo>
                    <a:cubicBezTo>
                      <a:pt x="128" y="136"/>
                      <a:pt x="144" y="168"/>
                      <a:pt x="144" y="200"/>
                    </a:cubicBezTo>
                    <a:cubicBezTo>
                      <a:pt x="144" y="232"/>
                      <a:pt x="160" y="288"/>
                      <a:pt x="144" y="296"/>
                    </a:cubicBezTo>
                    <a:cubicBezTo>
                      <a:pt x="128" y="304"/>
                      <a:pt x="72" y="256"/>
                      <a:pt x="48" y="248"/>
                    </a:cubicBezTo>
                    <a:cubicBezTo>
                      <a:pt x="24" y="240"/>
                      <a:pt x="12" y="244"/>
                      <a:pt x="0" y="248"/>
                    </a:cubicBez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pic>
        <p:nvPicPr>
          <p:cNvPr id="147602" name="Picture 1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0" y="4876800"/>
            <a:ext cx="1727200" cy="119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147641" name="Group 185"/>
          <p:cNvGrpSpPr>
            <a:grpSpLocks/>
          </p:cNvGrpSpPr>
          <p:nvPr/>
        </p:nvGrpSpPr>
        <p:grpSpPr bwMode="auto">
          <a:xfrm>
            <a:off x="762000" y="3886200"/>
            <a:ext cx="2209800" cy="685800"/>
            <a:chOff x="480" y="2448"/>
            <a:chExt cx="1392" cy="432"/>
          </a:xfrm>
        </p:grpSpPr>
        <p:grpSp>
          <p:nvGrpSpPr>
            <p:cNvPr id="91169" name="Group 73"/>
            <p:cNvGrpSpPr>
              <a:grpSpLocks/>
            </p:cNvGrpSpPr>
            <p:nvPr/>
          </p:nvGrpSpPr>
          <p:grpSpPr bwMode="auto">
            <a:xfrm>
              <a:off x="480" y="2448"/>
              <a:ext cx="1392" cy="432"/>
              <a:chOff x="432" y="2448"/>
              <a:chExt cx="1392" cy="432"/>
            </a:xfrm>
          </p:grpSpPr>
          <p:sp>
            <p:nvSpPr>
              <p:cNvPr id="147525" name="AutoShape 69"/>
              <p:cNvSpPr>
                <a:spLocks noChangeArrowheads="1"/>
              </p:cNvSpPr>
              <p:nvPr/>
            </p:nvSpPr>
            <p:spPr bwMode="auto">
              <a:xfrm>
                <a:off x="672" y="2784"/>
                <a:ext cx="1152" cy="96"/>
              </a:xfrm>
              <a:prstGeom prst="parallelogram">
                <a:avLst>
                  <a:gd name="adj" fmla="val 127611"/>
                </a:avLst>
              </a:prstGeom>
              <a:solidFill>
                <a:schemeClr val="accent1">
                  <a:alpha val="8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grpSp>
            <p:nvGrpSpPr>
              <p:cNvPr id="91172" name="Group 72"/>
              <p:cNvGrpSpPr>
                <a:grpSpLocks/>
              </p:cNvGrpSpPr>
              <p:nvPr/>
            </p:nvGrpSpPr>
            <p:grpSpPr bwMode="auto">
              <a:xfrm>
                <a:off x="432" y="2448"/>
                <a:ext cx="1392" cy="432"/>
                <a:chOff x="432" y="2448"/>
                <a:chExt cx="1392" cy="432"/>
              </a:xfrm>
            </p:grpSpPr>
            <p:sp>
              <p:nvSpPr>
                <p:cNvPr id="147523" name="AutoShape 67"/>
                <p:cNvSpPr>
                  <a:spLocks noChangeArrowheads="1"/>
                </p:cNvSpPr>
                <p:nvPr/>
              </p:nvSpPr>
              <p:spPr bwMode="auto">
                <a:xfrm>
                  <a:off x="432" y="2448"/>
                  <a:ext cx="1392" cy="96"/>
                </a:xfrm>
                <a:prstGeom prst="parallelogram">
                  <a:avLst>
                    <a:gd name="adj" fmla="val 154197"/>
                  </a:avLst>
                </a:prstGeom>
                <a:gradFill rotWithShape="0">
                  <a:gsLst>
                    <a:gs pos="0">
                      <a:srgbClr val="FFFF00">
                        <a:alpha val="80000"/>
                      </a:srgbClr>
                    </a:gs>
                    <a:gs pos="50000">
                      <a:srgbClr val="FFFF00">
                        <a:gamma/>
                        <a:shade val="46275"/>
                        <a:invGamma/>
                      </a:srgbClr>
                    </a:gs>
                    <a:gs pos="100000">
                      <a:srgbClr val="FFFF00">
                        <a:alpha val="80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7524" name="AutoShape 68"/>
                <p:cNvSpPr>
                  <a:spLocks noChangeArrowheads="1"/>
                </p:cNvSpPr>
                <p:nvPr/>
              </p:nvSpPr>
              <p:spPr bwMode="auto">
                <a:xfrm rot="5400000" flipH="1">
                  <a:off x="1536" y="2592"/>
                  <a:ext cx="432" cy="144"/>
                </a:xfrm>
                <a:prstGeom prst="parallelogram">
                  <a:avLst>
                    <a:gd name="adj" fmla="val 62500"/>
                  </a:avLst>
                </a:prstGeom>
                <a:gradFill rotWithShape="0">
                  <a:gsLst>
                    <a:gs pos="0">
                      <a:srgbClr val="FFFF00">
                        <a:gamma/>
                        <a:shade val="46275"/>
                        <a:invGamma/>
                      </a:srgbClr>
                    </a:gs>
                    <a:gs pos="100000">
                      <a:srgbClr val="FFFF00">
                        <a:alpha val="80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7526" name="AutoShape 70"/>
                <p:cNvSpPr>
                  <a:spLocks noChangeArrowheads="1"/>
                </p:cNvSpPr>
                <p:nvPr/>
              </p:nvSpPr>
              <p:spPr bwMode="auto">
                <a:xfrm flipH="1" flipV="1">
                  <a:off x="432" y="2544"/>
                  <a:ext cx="288" cy="336"/>
                </a:xfrm>
                <a:prstGeom prst="rtTriangle">
                  <a:avLst/>
                </a:prstGeom>
                <a:gradFill rotWithShape="0">
                  <a:gsLst>
                    <a:gs pos="0">
                      <a:srgbClr val="FFFF00">
                        <a:alpha val="80000"/>
                      </a:srgbClr>
                    </a:gs>
                    <a:gs pos="50000">
                      <a:srgbClr val="FFFF00">
                        <a:gamma/>
                        <a:shade val="42745"/>
                        <a:invGamma/>
                      </a:srgbClr>
                    </a:gs>
                    <a:gs pos="100000">
                      <a:srgbClr val="FFFF00">
                        <a:alpha val="80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7527" name="Rectangle 71"/>
                <p:cNvSpPr>
                  <a:spLocks noChangeArrowheads="1"/>
                </p:cNvSpPr>
                <p:nvPr/>
              </p:nvSpPr>
              <p:spPr bwMode="auto">
                <a:xfrm>
                  <a:off x="720" y="2544"/>
                  <a:ext cx="960" cy="336"/>
                </a:xfrm>
                <a:prstGeom prst="rect">
                  <a:avLst/>
                </a:prstGeom>
                <a:gradFill rotWithShape="0">
                  <a:gsLst>
                    <a:gs pos="0">
                      <a:srgbClr val="FFFF00">
                        <a:alpha val="80000"/>
                      </a:srgbClr>
                    </a:gs>
                    <a:gs pos="50000">
                      <a:srgbClr val="FFFF00">
                        <a:gamma/>
                        <a:shade val="42745"/>
                        <a:invGamma/>
                      </a:srgbClr>
                    </a:gs>
                    <a:gs pos="100000">
                      <a:srgbClr val="FFFF00">
                        <a:alpha val="80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</p:grpSp>
        <p:sp>
          <p:nvSpPr>
            <p:cNvPr id="147640" name="Line 184"/>
            <p:cNvSpPr>
              <a:spLocks noChangeShapeType="1"/>
            </p:cNvSpPr>
            <p:nvPr/>
          </p:nvSpPr>
          <p:spPr bwMode="auto">
            <a:xfrm flipH="1">
              <a:off x="553" y="2496"/>
              <a:ext cx="494" cy="0"/>
            </a:xfrm>
            <a:prstGeom prst="line">
              <a:avLst/>
            </a:prstGeom>
            <a:noFill/>
            <a:ln w="3175">
              <a:solidFill>
                <a:srgbClr val="E8E800">
                  <a:alpha val="42999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91154" name="Group 21"/>
          <p:cNvGrpSpPr>
            <a:grpSpLocks/>
          </p:cNvGrpSpPr>
          <p:nvPr/>
        </p:nvGrpSpPr>
        <p:grpSpPr bwMode="auto">
          <a:xfrm>
            <a:off x="2819400" y="3200400"/>
            <a:ext cx="6146800" cy="2057400"/>
            <a:chOff x="432" y="1296"/>
            <a:chExt cx="4640" cy="1536"/>
          </a:xfrm>
        </p:grpSpPr>
        <p:grpSp>
          <p:nvGrpSpPr>
            <p:cNvPr id="91156" name="Group 5"/>
            <p:cNvGrpSpPr>
              <a:grpSpLocks/>
            </p:cNvGrpSpPr>
            <p:nvPr/>
          </p:nvGrpSpPr>
          <p:grpSpPr bwMode="auto">
            <a:xfrm>
              <a:off x="432" y="1392"/>
              <a:ext cx="4272" cy="1344"/>
              <a:chOff x="624" y="1392"/>
              <a:chExt cx="4272" cy="1344"/>
            </a:xfrm>
          </p:grpSpPr>
          <p:sp>
            <p:nvSpPr>
              <p:cNvPr id="147462" name="Freeform 6"/>
              <p:cNvSpPr>
                <a:spLocks/>
              </p:cNvSpPr>
              <p:nvPr/>
            </p:nvSpPr>
            <p:spPr bwMode="auto">
              <a:xfrm>
                <a:off x="624" y="1392"/>
                <a:ext cx="3937" cy="1344"/>
              </a:xfrm>
              <a:custGeom>
                <a:avLst/>
                <a:gdLst>
                  <a:gd name="T0" fmla="*/ 0 w 3936"/>
                  <a:gd name="T1" fmla="*/ 672 h 1344"/>
                  <a:gd name="T2" fmla="*/ 2304 w 3936"/>
                  <a:gd name="T3" fmla="*/ 0 h 1344"/>
                  <a:gd name="T4" fmla="*/ 3936 w 3936"/>
                  <a:gd name="T5" fmla="*/ 672 h 1344"/>
                  <a:gd name="T6" fmla="*/ 2304 w 3936"/>
                  <a:gd name="T7" fmla="*/ 1344 h 1344"/>
                  <a:gd name="T8" fmla="*/ 0 w 3936"/>
                  <a:gd name="T9" fmla="*/ 672 h 1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36" h="1344">
                    <a:moveTo>
                      <a:pt x="0" y="672"/>
                    </a:moveTo>
                    <a:lnTo>
                      <a:pt x="2304" y="0"/>
                    </a:lnTo>
                    <a:lnTo>
                      <a:pt x="3936" y="672"/>
                    </a:lnTo>
                    <a:lnTo>
                      <a:pt x="2304" y="1344"/>
                    </a:lnTo>
                    <a:lnTo>
                      <a:pt x="0" y="67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0000"/>
                  </a:gs>
                  <a:gs pos="50000">
                    <a:srgbClr val="FF0000">
                      <a:gamma/>
                      <a:tint val="26667"/>
                      <a:invGamma/>
                    </a:srgbClr>
                  </a:gs>
                  <a:gs pos="100000">
                    <a:srgbClr val="FF00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7463" name="Freeform 7"/>
              <p:cNvSpPr>
                <a:spLocks/>
              </p:cNvSpPr>
              <p:nvPr/>
            </p:nvSpPr>
            <p:spPr bwMode="auto">
              <a:xfrm>
                <a:off x="4561" y="1921"/>
                <a:ext cx="338" cy="288"/>
              </a:xfrm>
              <a:custGeom>
                <a:avLst/>
                <a:gdLst>
                  <a:gd name="T0" fmla="*/ 0 w 336"/>
                  <a:gd name="T1" fmla="*/ 144 h 288"/>
                  <a:gd name="T2" fmla="*/ 336 w 336"/>
                  <a:gd name="T3" fmla="*/ 0 h 288"/>
                  <a:gd name="T4" fmla="*/ 336 w 336"/>
                  <a:gd name="T5" fmla="*/ 288 h 288"/>
                  <a:gd name="T6" fmla="*/ 0 w 336"/>
                  <a:gd name="T7" fmla="*/ 144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6" h="288">
                    <a:moveTo>
                      <a:pt x="0" y="144"/>
                    </a:moveTo>
                    <a:lnTo>
                      <a:pt x="336" y="0"/>
                    </a:lnTo>
                    <a:lnTo>
                      <a:pt x="336" y="288"/>
                    </a:lnTo>
                    <a:lnTo>
                      <a:pt x="0" y="14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0000">
                      <a:gamma/>
                      <a:tint val="16471"/>
                      <a:invGamma/>
                    </a:srgbClr>
                  </a:gs>
                  <a:gs pos="100000">
                    <a:srgbClr val="FF00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91157" name="Group 8"/>
            <p:cNvGrpSpPr>
              <a:grpSpLocks/>
            </p:cNvGrpSpPr>
            <p:nvPr/>
          </p:nvGrpSpPr>
          <p:grpSpPr bwMode="auto">
            <a:xfrm>
              <a:off x="4368" y="1689"/>
              <a:ext cx="0" cy="751"/>
              <a:chOff x="4560" y="1745"/>
              <a:chExt cx="0" cy="751"/>
            </a:xfrm>
          </p:grpSpPr>
          <p:sp>
            <p:nvSpPr>
              <p:cNvPr id="147465" name="Line 9"/>
              <p:cNvSpPr>
                <a:spLocks noChangeShapeType="1"/>
              </p:cNvSpPr>
              <p:nvPr/>
            </p:nvSpPr>
            <p:spPr bwMode="auto">
              <a:xfrm>
                <a:off x="1906443591" y="1745"/>
                <a:ext cx="0" cy="365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7466" name="Line 10"/>
              <p:cNvSpPr>
                <a:spLocks noChangeShapeType="1"/>
              </p:cNvSpPr>
              <p:nvPr/>
            </p:nvSpPr>
            <p:spPr bwMode="auto">
              <a:xfrm rot="-10800000">
                <a:off x="1906443591" y="2129"/>
                <a:ext cx="0" cy="364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147467" name="Oval 11"/>
            <p:cNvSpPr>
              <a:spLocks noChangeArrowheads="1"/>
            </p:cNvSpPr>
            <p:nvPr/>
          </p:nvSpPr>
          <p:spPr bwMode="auto">
            <a:xfrm>
              <a:off x="432" y="2040"/>
              <a:ext cx="48" cy="4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91159" name="Group 12"/>
            <p:cNvGrpSpPr>
              <a:grpSpLocks/>
            </p:cNvGrpSpPr>
            <p:nvPr/>
          </p:nvGrpSpPr>
          <p:grpSpPr bwMode="auto">
            <a:xfrm>
              <a:off x="4608" y="1776"/>
              <a:ext cx="464" cy="864"/>
              <a:chOff x="4800" y="1776"/>
              <a:chExt cx="464" cy="864"/>
            </a:xfrm>
          </p:grpSpPr>
          <p:sp>
            <p:nvSpPr>
              <p:cNvPr id="147469" name="Rectangle 13"/>
              <p:cNvSpPr>
                <a:spLocks noChangeArrowheads="1"/>
              </p:cNvSpPr>
              <p:nvPr/>
            </p:nvSpPr>
            <p:spPr bwMode="auto">
              <a:xfrm flipV="1">
                <a:off x="4912" y="1968"/>
                <a:ext cx="193" cy="19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7470" name="AutoShape 14"/>
              <p:cNvSpPr>
                <a:spLocks noChangeArrowheads="1"/>
              </p:cNvSpPr>
              <p:nvPr/>
            </p:nvSpPr>
            <p:spPr bwMode="auto">
              <a:xfrm flipH="1" flipV="1">
                <a:off x="4816" y="1776"/>
                <a:ext cx="144" cy="576"/>
              </a:xfrm>
              <a:prstGeom prst="moon">
                <a:avLst>
                  <a:gd name="adj" fmla="val 50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7471" name="Freeform 15"/>
              <p:cNvSpPr>
                <a:spLocks/>
              </p:cNvSpPr>
              <p:nvPr/>
            </p:nvSpPr>
            <p:spPr bwMode="auto">
              <a:xfrm flipV="1">
                <a:off x="4816" y="2113"/>
                <a:ext cx="448" cy="527"/>
              </a:xfrm>
              <a:custGeom>
                <a:avLst/>
                <a:gdLst>
                  <a:gd name="T0" fmla="*/ 296 w 448"/>
                  <a:gd name="T1" fmla="*/ 528 h 528"/>
                  <a:gd name="T2" fmla="*/ 440 w 448"/>
                  <a:gd name="T3" fmla="*/ 480 h 528"/>
                  <a:gd name="T4" fmla="*/ 248 w 448"/>
                  <a:gd name="T5" fmla="*/ 288 h 528"/>
                  <a:gd name="T6" fmla="*/ 8 w 448"/>
                  <a:gd name="T7" fmla="*/ 144 h 528"/>
                  <a:gd name="T8" fmla="*/ 200 w 448"/>
                  <a:gd name="T9" fmla="*/ 48 h 528"/>
                  <a:gd name="T10" fmla="*/ 200 w 448"/>
                  <a:gd name="T11" fmla="*/ 0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8" h="528">
                    <a:moveTo>
                      <a:pt x="296" y="528"/>
                    </a:moveTo>
                    <a:cubicBezTo>
                      <a:pt x="372" y="524"/>
                      <a:pt x="448" y="520"/>
                      <a:pt x="440" y="480"/>
                    </a:cubicBezTo>
                    <a:cubicBezTo>
                      <a:pt x="432" y="440"/>
                      <a:pt x="320" y="344"/>
                      <a:pt x="248" y="288"/>
                    </a:cubicBezTo>
                    <a:cubicBezTo>
                      <a:pt x="176" y="232"/>
                      <a:pt x="16" y="184"/>
                      <a:pt x="8" y="144"/>
                    </a:cubicBezTo>
                    <a:cubicBezTo>
                      <a:pt x="0" y="104"/>
                      <a:pt x="168" y="72"/>
                      <a:pt x="200" y="48"/>
                    </a:cubicBezTo>
                    <a:cubicBezTo>
                      <a:pt x="232" y="24"/>
                      <a:pt x="200" y="8"/>
                      <a:pt x="200" y="0"/>
                    </a:cubicBez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7472" name="Freeform 16"/>
              <p:cNvSpPr>
                <a:spLocks/>
              </p:cNvSpPr>
              <p:nvPr/>
            </p:nvSpPr>
            <p:spPr bwMode="auto">
              <a:xfrm flipV="1">
                <a:off x="4800" y="2064"/>
                <a:ext cx="448" cy="529"/>
              </a:xfrm>
              <a:custGeom>
                <a:avLst/>
                <a:gdLst>
                  <a:gd name="T0" fmla="*/ 296 w 448"/>
                  <a:gd name="T1" fmla="*/ 528 h 528"/>
                  <a:gd name="T2" fmla="*/ 440 w 448"/>
                  <a:gd name="T3" fmla="*/ 480 h 528"/>
                  <a:gd name="T4" fmla="*/ 248 w 448"/>
                  <a:gd name="T5" fmla="*/ 288 h 528"/>
                  <a:gd name="T6" fmla="*/ 8 w 448"/>
                  <a:gd name="T7" fmla="*/ 144 h 528"/>
                  <a:gd name="T8" fmla="*/ 200 w 448"/>
                  <a:gd name="T9" fmla="*/ 48 h 528"/>
                  <a:gd name="T10" fmla="*/ 200 w 448"/>
                  <a:gd name="T11" fmla="*/ 0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8" h="528">
                    <a:moveTo>
                      <a:pt x="296" y="528"/>
                    </a:moveTo>
                    <a:cubicBezTo>
                      <a:pt x="372" y="524"/>
                      <a:pt x="448" y="520"/>
                      <a:pt x="440" y="480"/>
                    </a:cubicBezTo>
                    <a:cubicBezTo>
                      <a:pt x="432" y="440"/>
                      <a:pt x="320" y="344"/>
                      <a:pt x="248" y="288"/>
                    </a:cubicBezTo>
                    <a:cubicBezTo>
                      <a:pt x="176" y="232"/>
                      <a:pt x="16" y="184"/>
                      <a:pt x="8" y="144"/>
                    </a:cubicBezTo>
                    <a:cubicBezTo>
                      <a:pt x="0" y="104"/>
                      <a:pt x="168" y="72"/>
                      <a:pt x="200" y="48"/>
                    </a:cubicBezTo>
                    <a:cubicBezTo>
                      <a:pt x="232" y="24"/>
                      <a:pt x="200" y="8"/>
                      <a:pt x="200" y="0"/>
                    </a:cubicBez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147476" name="Oval 20"/>
            <p:cNvSpPr>
              <a:spLocks noChangeArrowheads="1"/>
            </p:cNvSpPr>
            <p:nvPr/>
          </p:nvSpPr>
          <p:spPr bwMode="auto">
            <a:xfrm>
              <a:off x="2641" y="1296"/>
              <a:ext cx="145" cy="1536"/>
            </a:xfrm>
            <a:prstGeom prst="ellipse">
              <a:avLst/>
            </a:prstGeom>
            <a:gradFill rotWithShape="0">
              <a:gsLst>
                <a:gs pos="0">
                  <a:srgbClr val="5E9EFF"/>
                </a:gs>
                <a:gs pos="20000">
                  <a:srgbClr val="85C2FF"/>
                </a:gs>
                <a:gs pos="35000">
                  <a:srgbClr val="C4D6EB"/>
                </a:gs>
                <a:gs pos="50000">
                  <a:srgbClr val="FFEBFA"/>
                </a:gs>
                <a:gs pos="65000">
                  <a:srgbClr val="C4D6EB"/>
                </a:gs>
                <a:gs pos="80001">
                  <a:srgbClr val="85C2FF"/>
                </a:gs>
                <a:gs pos="100000">
                  <a:srgbClr val="5E9EFF"/>
                </a:gs>
              </a:gsLst>
              <a:lin ang="5400000" scaled="1"/>
            </a:gradFill>
            <a:ln w="317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47642" name="Rectangle 186"/>
          <p:cNvSpPr>
            <a:spLocks noChangeArrowheads="1"/>
          </p:cNvSpPr>
          <p:nvPr/>
        </p:nvSpPr>
        <p:spPr bwMode="auto">
          <a:xfrm>
            <a:off x="647700" y="0"/>
            <a:ext cx="7848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>
                <a:solidFill>
                  <a:srgbClr val="FFFF00"/>
                </a:solidFill>
                <a:latin typeface="Georgia" charset="0"/>
                <a:cs typeface="+mn-cs"/>
              </a:rPr>
              <a:t>Confocal microscope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79" grpId="0" autoUpdateAnimBg="0"/>
      <p:bldP spid="147486" grpId="0" autoUpdateAnimBg="0"/>
      <p:bldP spid="147488" grpId="0" autoUpdateAnimBg="0"/>
      <p:bldP spid="147517" grpId="0" animBg="1"/>
      <p:bldP spid="147515" grpId="0" animBg="1"/>
      <p:bldP spid="147534" grpId="0" animBg="1"/>
      <p:bldP spid="147538" grpId="0" animBg="1"/>
      <p:bldP spid="147548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5" descr="convexlens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238" y="3886200"/>
            <a:ext cx="4581525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506" name="Group 27"/>
          <p:cNvGrpSpPr>
            <a:grpSpLocks/>
          </p:cNvGrpSpPr>
          <p:nvPr/>
        </p:nvGrpSpPr>
        <p:grpSpPr bwMode="auto">
          <a:xfrm>
            <a:off x="1371600" y="990600"/>
            <a:ext cx="6400800" cy="3124200"/>
            <a:chOff x="1056" y="816"/>
            <a:chExt cx="4032" cy="1968"/>
          </a:xfrm>
        </p:grpSpPr>
        <p:sp>
          <p:nvSpPr>
            <p:cNvPr id="235526" name="Line 6"/>
            <p:cNvSpPr>
              <a:spLocks noChangeShapeType="1"/>
            </p:cNvSpPr>
            <p:nvPr/>
          </p:nvSpPr>
          <p:spPr bwMode="auto">
            <a:xfrm>
              <a:off x="2712" y="816"/>
              <a:ext cx="0" cy="139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 type="arrow" w="lg" len="lg"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35527" name="Line 7"/>
            <p:cNvSpPr>
              <a:spLocks noChangeShapeType="1"/>
            </p:cNvSpPr>
            <p:nvPr/>
          </p:nvSpPr>
          <p:spPr bwMode="auto">
            <a:xfrm>
              <a:off x="1056" y="1584"/>
              <a:ext cx="4032" cy="0"/>
            </a:xfrm>
            <a:prstGeom prst="line">
              <a:avLst/>
            </a:prstGeom>
            <a:noFill/>
            <a:ln w="9525" cap="rnd">
              <a:solidFill>
                <a:schemeClr val="bg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35529" name="Line 9"/>
            <p:cNvSpPr>
              <a:spLocks noChangeShapeType="1"/>
            </p:cNvSpPr>
            <p:nvPr/>
          </p:nvSpPr>
          <p:spPr bwMode="auto">
            <a:xfrm flipV="1">
              <a:off x="3408" y="1573"/>
              <a:ext cx="0" cy="29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35533" name="Line 13"/>
            <p:cNvSpPr>
              <a:spLocks noChangeShapeType="1"/>
            </p:cNvSpPr>
            <p:nvPr/>
          </p:nvSpPr>
          <p:spPr bwMode="auto">
            <a:xfrm>
              <a:off x="1632" y="1056"/>
              <a:ext cx="0" cy="528"/>
            </a:xfrm>
            <a:prstGeom prst="line">
              <a:avLst/>
            </a:prstGeom>
            <a:noFill/>
            <a:ln w="38100">
              <a:solidFill>
                <a:srgbClr val="3CFF25"/>
              </a:solidFill>
              <a:round/>
              <a:headEnd type="triangle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35534" name="Line 14"/>
            <p:cNvSpPr>
              <a:spLocks noChangeShapeType="1"/>
            </p:cNvSpPr>
            <p:nvPr/>
          </p:nvSpPr>
          <p:spPr bwMode="auto">
            <a:xfrm flipV="1">
              <a:off x="4704" y="1584"/>
              <a:ext cx="0" cy="960"/>
            </a:xfrm>
            <a:prstGeom prst="line">
              <a:avLst/>
            </a:prstGeom>
            <a:noFill/>
            <a:ln w="38100">
              <a:solidFill>
                <a:srgbClr val="3CFF25"/>
              </a:solidFill>
              <a:round/>
              <a:headEnd type="triangle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35535" name="Line 15"/>
            <p:cNvSpPr>
              <a:spLocks noChangeShapeType="1"/>
            </p:cNvSpPr>
            <p:nvPr/>
          </p:nvSpPr>
          <p:spPr bwMode="auto">
            <a:xfrm flipV="1">
              <a:off x="2016" y="1573"/>
              <a:ext cx="0" cy="29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35536" name="Line 16"/>
            <p:cNvSpPr>
              <a:spLocks noChangeShapeType="1"/>
            </p:cNvSpPr>
            <p:nvPr/>
          </p:nvSpPr>
          <p:spPr bwMode="auto">
            <a:xfrm>
              <a:off x="1632" y="1056"/>
              <a:ext cx="1079" cy="0"/>
            </a:xfrm>
            <a:prstGeom prst="line">
              <a:avLst/>
            </a:prstGeom>
            <a:noFill/>
            <a:ln w="9525" cap="rnd">
              <a:solidFill>
                <a:srgbClr val="3CFF25">
                  <a:alpha val="87000"/>
                </a:srgbClr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35537" name="Line 17"/>
            <p:cNvSpPr>
              <a:spLocks noChangeShapeType="1"/>
            </p:cNvSpPr>
            <p:nvPr/>
          </p:nvSpPr>
          <p:spPr bwMode="auto">
            <a:xfrm>
              <a:off x="1632" y="1056"/>
              <a:ext cx="3072" cy="1488"/>
            </a:xfrm>
            <a:prstGeom prst="line">
              <a:avLst/>
            </a:prstGeom>
            <a:noFill/>
            <a:ln w="9525" cap="rnd">
              <a:solidFill>
                <a:srgbClr val="3CFF25">
                  <a:alpha val="87000"/>
                </a:srgbClr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35538" name="Line 18"/>
            <p:cNvSpPr>
              <a:spLocks noChangeShapeType="1"/>
            </p:cNvSpPr>
            <p:nvPr/>
          </p:nvSpPr>
          <p:spPr bwMode="auto">
            <a:xfrm>
              <a:off x="2713" y="1056"/>
              <a:ext cx="1991" cy="1488"/>
            </a:xfrm>
            <a:prstGeom prst="line">
              <a:avLst/>
            </a:prstGeom>
            <a:noFill/>
            <a:ln w="9525" cap="rnd">
              <a:solidFill>
                <a:srgbClr val="3CFF25">
                  <a:alpha val="87000"/>
                </a:srgbClr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35540" name="Rectangle 20"/>
            <p:cNvSpPr>
              <a:spLocks noChangeArrowheads="1"/>
            </p:cNvSpPr>
            <p:nvPr/>
          </p:nvSpPr>
          <p:spPr bwMode="auto">
            <a:xfrm>
              <a:off x="2496" y="1584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b="1" i="1">
                  <a:solidFill>
                    <a:schemeClr val="bg1"/>
                  </a:solidFill>
                  <a:latin typeface="Helvetica" charset="0"/>
                  <a:cs typeface="+mn-cs"/>
                </a:rPr>
                <a:t>O</a:t>
              </a:r>
            </a:p>
          </p:txBody>
        </p:sp>
        <p:sp>
          <p:nvSpPr>
            <p:cNvPr id="235541" name="Rectangle 21"/>
            <p:cNvSpPr>
              <a:spLocks noChangeArrowheads="1"/>
            </p:cNvSpPr>
            <p:nvPr/>
          </p:nvSpPr>
          <p:spPr bwMode="auto">
            <a:xfrm>
              <a:off x="1908" y="1344"/>
              <a:ext cx="2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b="1" i="1">
                  <a:solidFill>
                    <a:schemeClr val="bg1"/>
                  </a:solidFill>
                  <a:latin typeface="Helvetica" charset="0"/>
                  <a:cs typeface="+mn-cs"/>
                </a:rPr>
                <a:t>F</a:t>
              </a:r>
            </a:p>
          </p:txBody>
        </p:sp>
        <p:sp>
          <p:nvSpPr>
            <p:cNvPr id="235542" name="Rectangle 22"/>
            <p:cNvSpPr>
              <a:spLocks noChangeArrowheads="1"/>
            </p:cNvSpPr>
            <p:nvPr/>
          </p:nvSpPr>
          <p:spPr bwMode="auto">
            <a:xfrm>
              <a:off x="3312" y="1344"/>
              <a:ext cx="2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b="1" i="1">
                  <a:solidFill>
                    <a:schemeClr val="bg1"/>
                  </a:solidFill>
                  <a:latin typeface="Helvetica" charset="0"/>
                  <a:cs typeface="+mn-cs"/>
                </a:rPr>
                <a:t>F</a:t>
              </a:r>
            </a:p>
          </p:txBody>
        </p:sp>
        <p:sp>
          <p:nvSpPr>
            <p:cNvPr id="235543" name="Rectangle 23"/>
            <p:cNvSpPr>
              <a:spLocks noChangeArrowheads="1"/>
            </p:cNvSpPr>
            <p:nvPr/>
          </p:nvSpPr>
          <p:spPr bwMode="auto">
            <a:xfrm>
              <a:off x="1516" y="1584"/>
              <a:ext cx="2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>
                  <a:solidFill>
                    <a:schemeClr val="bg1"/>
                  </a:solidFill>
                  <a:latin typeface="Helvetica" charset="0"/>
                  <a:cs typeface="+mn-cs"/>
                </a:rPr>
                <a:t>A</a:t>
              </a:r>
            </a:p>
          </p:txBody>
        </p:sp>
        <p:sp>
          <p:nvSpPr>
            <p:cNvPr id="235544" name="Rectangle 24"/>
            <p:cNvSpPr>
              <a:spLocks noChangeArrowheads="1"/>
            </p:cNvSpPr>
            <p:nvPr/>
          </p:nvSpPr>
          <p:spPr bwMode="auto">
            <a:xfrm>
              <a:off x="1516" y="864"/>
              <a:ext cx="2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>
                  <a:solidFill>
                    <a:schemeClr val="bg1"/>
                  </a:solidFill>
                  <a:latin typeface="Helvetica" charset="0"/>
                  <a:cs typeface="+mn-cs"/>
                </a:rPr>
                <a:t>B</a:t>
              </a:r>
            </a:p>
          </p:txBody>
        </p:sp>
        <p:sp>
          <p:nvSpPr>
            <p:cNvPr id="235545" name="Rectangle 25"/>
            <p:cNvSpPr>
              <a:spLocks noChangeArrowheads="1"/>
            </p:cNvSpPr>
            <p:nvPr/>
          </p:nvSpPr>
          <p:spPr bwMode="auto">
            <a:xfrm>
              <a:off x="4608" y="2553"/>
              <a:ext cx="26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>
                  <a:solidFill>
                    <a:schemeClr val="bg1"/>
                  </a:solidFill>
                  <a:latin typeface="Helvetica" charset="0"/>
                  <a:cs typeface="+mn-cs"/>
                </a:rPr>
                <a:t>B</a:t>
              </a:r>
              <a:r>
                <a:rPr lang="en-US" sz="1800" b="1" baseline="-25000">
                  <a:solidFill>
                    <a:schemeClr val="bg1"/>
                  </a:solidFill>
                  <a:latin typeface="Helvetica" charset="0"/>
                  <a:cs typeface="+mn-cs"/>
                </a:rPr>
                <a:t>1</a:t>
              </a:r>
              <a:endParaRPr lang="en-US" sz="1800">
                <a:solidFill>
                  <a:schemeClr val="bg1"/>
                </a:solidFill>
                <a:latin typeface="Helvetica" charset="0"/>
                <a:cs typeface="+mn-cs"/>
              </a:endParaRPr>
            </a:p>
          </p:txBody>
        </p:sp>
        <p:sp>
          <p:nvSpPr>
            <p:cNvPr id="235546" name="Rectangle 26"/>
            <p:cNvSpPr>
              <a:spLocks noChangeArrowheads="1"/>
            </p:cNvSpPr>
            <p:nvPr/>
          </p:nvSpPr>
          <p:spPr bwMode="auto">
            <a:xfrm>
              <a:off x="4608" y="1344"/>
              <a:ext cx="26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>
                  <a:solidFill>
                    <a:schemeClr val="bg1"/>
                  </a:solidFill>
                  <a:latin typeface="Helvetica" charset="0"/>
                  <a:cs typeface="+mn-cs"/>
                </a:rPr>
                <a:t>A</a:t>
              </a:r>
              <a:r>
                <a:rPr lang="en-US" sz="1800" b="1" baseline="-25000">
                  <a:solidFill>
                    <a:schemeClr val="bg1"/>
                  </a:solidFill>
                  <a:latin typeface="Helvetica" charset="0"/>
                  <a:cs typeface="+mn-cs"/>
                </a:rPr>
                <a:t>1</a:t>
              </a:r>
              <a:endParaRPr lang="en-US" sz="1800">
                <a:solidFill>
                  <a:schemeClr val="bg1"/>
                </a:solidFill>
                <a:latin typeface="Helvetica" charset="0"/>
                <a:cs typeface="+mn-cs"/>
              </a:endParaRPr>
            </a:p>
          </p:txBody>
        </p:sp>
      </p:grpSp>
      <p:sp>
        <p:nvSpPr>
          <p:cNvPr id="235548" name="Rectangle 28"/>
          <p:cNvSpPr>
            <a:spLocks noChangeArrowheads="1"/>
          </p:cNvSpPr>
          <p:nvPr/>
        </p:nvSpPr>
        <p:spPr bwMode="auto">
          <a:xfrm>
            <a:off x="533400" y="76200"/>
            <a:ext cx="7848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>
                <a:solidFill>
                  <a:srgbClr val="FFFF00"/>
                </a:solidFill>
                <a:latin typeface="Georgia" charset="0"/>
                <a:cs typeface="+mn-cs"/>
              </a:rPr>
              <a:t>Magnifying</a:t>
            </a:r>
            <a:endParaRPr lang="en-US" sz="2400">
              <a:latin typeface="Helvetica" charset="0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632" name="Text Box 152"/>
          <p:cNvSpPr txBox="1">
            <a:spLocks noChangeArrowheads="1"/>
          </p:cNvSpPr>
          <p:nvPr/>
        </p:nvSpPr>
        <p:spPr bwMode="auto">
          <a:xfrm>
            <a:off x="4038600" y="2133600"/>
            <a:ext cx="1098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>
                <a:solidFill>
                  <a:srgbClr val="FFFF00"/>
                </a:solidFill>
                <a:latin typeface="New York" charset="0"/>
                <a:cs typeface="+mn-cs"/>
              </a:rPr>
              <a:t>Dichroic</a:t>
            </a:r>
          </a:p>
          <a:p>
            <a:pPr>
              <a:defRPr/>
            </a:pPr>
            <a:r>
              <a:rPr lang="en-US" sz="1800" b="1">
                <a:solidFill>
                  <a:srgbClr val="FFFF00"/>
                </a:solidFill>
                <a:latin typeface="New York" charset="0"/>
                <a:cs typeface="+mn-cs"/>
              </a:rPr>
              <a:t>Mirror</a:t>
            </a:r>
          </a:p>
        </p:txBody>
      </p:sp>
      <p:grpSp>
        <p:nvGrpSpPr>
          <p:cNvPr id="93186" name="Group 162"/>
          <p:cNvGrpSpPr>
            <a:grpSpLocks/>
          </p:cNvGrpSpPr>
          <p:nvPr/>
        </p:nvGrpSpPr>
        <p:grpSpPr bwMode="auto">
          <a:xfrm>
            <a:off x="150813" y="1143000"/>
            <a:ext cx="7545387" cy="3122613"/>
            <a:chOff x="95" y="720"/>
            <a:chExt cx="4753" cy="1967"/>
          </a:xfrm>
        </p:grpSpPr>
        <p:grpSp>
          <p:nvGrpSpPr>
            <p:cNvPr id="93207" name="Group 16"/>
            <p:cNvGrpSpPr>
              <a:grpSpLocks/>
            </p:cNvGrpSpPr>
            <p:nvPr/>
          </p:nvGrpSpPr>
          <p:grpSpPr bwMode="auto">
            <a:xfrm flipV="1">
              <a:off x="526" y="1908"/>
              <a:ext cx="250" cy="648"/>
              <a:chOff x="308" y="2060"/>
              <a:chExt cx="196" cy="386"/>
            </a:xfrm>
          </p:grpSpPr>
          <p:sp>
            <p:nvSpPr>
              <p:cNvPr id="148497" name="Oval 17"/>
              <p:cNvSpPr>
                <a:spLocks noChangeArrowheads="1"/>
              </p:cNvSpPr>
              <p:nvPr/>
            </p:nvSpPr>
            <p:spPr bwMode="auto">
              <a:xfrm rot="2398380">
                <a:off x="308" y="2060"/>
                <a:ext cx="192" cy="384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8498" name="Oval 18"/>
              <p:cNvSpPr>
                <a:spLocks noChangeArrowheads="1"/>
              </p:cNvSpPr>
              <p:nvPr/>
            </p:nvSpPr>
            <p:spPr bwMode="auto">
              <a:xfrm rot="2248002">
                <a:off x="312" y="2062"/>
                <a:ext cx="192" cy="384"/>
              </a:xfrm>
              <a:prstGeom prst="ellipse">
                <a:avLst/>
              </a:prstGeom>
              <a:gradFill rotWithShape="0">
                <a:gsLst>
                  <a:gs pos="0">
                    <a:srgbClr val="C1DAFF"/>
                  </a:gs>
                  <a:gs pos="100000">
                    <a:srgbClr val="C1DAFF">
                      <a:gamma/>
                      <a:shade val="63137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8499" name="Oval 19"/>
              <p:cNvSpPr>
                <a:spLocks noChangeArrowheads="1"/>
              </p:cNvSpPr>
              <p:nvPr/>
            </p:nvSpPr>
            <p:spPr bwMode="auto">
              <a:xfrm rot="2248002">
                <a:off x="312" y="2062"/>
                <a:ext cx="192" cy="38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65490"/>
                      <a:invGamma/>
                    </a:schemeClr>
                  </a:gs>
                </a:gsLst>
                <a:path path="rect">
                  <a:fillToRect l="100000" b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148500" name="AutoShape 20"/>
            <p:cNvSpPr>
              <a:spLocks noChangeArrowheads="1"/>
            </p:cNvSpPr>
            <p:nvPr/>
          </p:nvSpPr>
          <p:spPr bwMode="auto">
            <a:xfrm rot="2852456">
              <a:off x="992" y="919"/>
              <a:ext cx="479" cy="1602"/>
            </a:xfrm>
            <a:prstGeom prst="triangle">
              <a:avLst>
                <a:gd name="adj" fmla="val 15218"/>
              </a:avLst>
            </a:prstGeom>
            <a:gradFill rotWithShape="0">
              <a:gsLst>
                <a:gs pos="0">
                  <a:srgbClr val="FFFF00">
                    <a:gamma/>
                    <a:shade val="50980"/>
                    <a:invGamma/>
                  </a:srgbClr>
                </a:gs>
                <a:gs pos="100000">
                  <a:srgbClr val="FFFF00">
                    <a:alpha val="67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93209" name="Group 9"/>
            <p:cNvGrpSpPr>
              <a:grpSpLocks/>
            </p:cNvGrpSpPr>
            <p:nvPr/>
          </p:nvGrpSpPr>
          <p:grpSpPr bwMode="auto">
            <a:xfrm rot="10800000" flipV="1">
              <a:off x="1632" y="720"/>
              <a:ext cx="250" cy="648"/>
              <a:chOff x="308" y="2060"/>
              <a:chExt cx="196" cy="386"/>
            </a:xfrm>
          </p:grpSpPr>
          <p:sp>
            <p:nvSpPr>
              <p:cNvPr id="148490" name="Oval 10"/>
              <p:cNvSpPr>
                <a:spLocks noChangeArrowheads="1"/>
              </p:cNvSpPr>
              <p:nvPr/>
            </p:nvSpPr>
            <p:spPr bwMode="auto">
              <a:xfrm rot="2398380">
                <a:off x="310" y="2058"/>
                <a:ext cx="191" cy="384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8491" name="Oval 11"/>
              <p:cNvSpPr>
                <a:spLocks noChangeArrowheads="1"/>
              </p:cNvSpPr>
              <p:nvPr/>
            </p:nvSpPr>
            <p:spPr bwMode="auto">
              <a:xfrm rot="2248002">
                <a:off x="316" y="2061"/>
                <a:ext cx="192" cy="384"/>
              </a:xfrm>
              <a:prstGeom prst="ellipse">
                <a:avLst/>
              </a:prstGeom>
              <a:gradFill rotWithShape="0">
                <a:gsLst>
                  <a:gs pos="0">
                    <a:srgbClr val="C1DAFF"/>
                  </a:gs>
                  <a:gs pos="100000">
                    <a:srgbClr val="C1DAFF">
                      <a:gamma/>
                      <a:shade val="63137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8492" name="Oval 12"/>
              <p:cNvSpPr>
                <a:spLocks noChangeArrowheads="1"/>
              </p:cNvSpPr>
              <p:nvPr/>
            </p:nvSpPr>
            <p:spPr bwMode="auto">
              <a:xfrm rot="2248002">
                <a:off x="316" y="2061"/>
                <a:ext cx="192" cy="38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65490"/>
                      <a:invGamma/>
                    </a:schemeClr>
                  </a:gs>
                </a:gsLst>
                <a:path path="rect">
                  <a:fillToRect l="100000" b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148493" name="AutoShape 13"/>
            <p:cNvSpPr>
              <a:spLocks noChangeArrowheads="1"/>
            </p:cNvSpPr>
            <p:nvPr/>
          </p:nvSpPr>
          <p:spPr bwMode="auto">
            <a:xfrm rot="-2318731">
              <a:off x="1824" y="1344"/>
              <a:ext cx="306" cy="80"/>
            </a:xfrm>
            <a:prstGeom prst="leftRightArrow">
              <a:avLst>
                <a:gd name="adj1" fmla="val 50000"/>
                <a:gd name="adj2" fmla="val 119531"/>
              </a:avLst>
            </a:prstGeom>
            <a:solidFill>
              <a:schemeClr val="tx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93211" name="Group 22"/>
            <p:cNvGrpSpPr>
              <a:grpSpLocks/>
            </p:cNvGrpSpPr>
            <p:nvPr/>
          </p:nvGrpSpPr>
          <p:grpSpPr bwMode="auto">
            <a:xfrm>
              <a:off x="95" y="858"/>
              <a:ext cx="736" cy="390"/>
              <a:chOff x="47" y="2687"/>
              <a:chExt cx="576" cy="336"/>
            </a:xfrm>
          </p:grpSpPr>
          <p:sp>
            <p:nvSpPr>
              <p:cNvPr id="148503" name="AutoShape 23"/>
              <p:cNvSpPr>
                <a:spLocks noChangeArrowheads="1"/>
              </p:cNvSpPr>
              <p:nvPr/>
            </p:nvSpPr>
            <p:spPr bwMode="auto">
              <a:xfrm rot="10800000" flipH="1">
                <a:off x="47" y="2687"/>
                <a:ext cx="576" cy="336"/>
              </a:xfrm>
              <a:prstGeom prst="flowChartMagneticDrum">
                <a:avLst/>
              </a:prstGeom>
              <a:gradFill rotWithShape="0">
                <a:gsLst>
                  <a:gs pos="0">
                    <a:schemeClr val="tx2"/>
                  </a:gs>
                  <a:gs pos="50000">
                    <a:srgbClr val="CC66FF"/>
                  </a:gs>
                  <a:gs pos="100000">
                    <a:schemeClr val="tx2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8504" name="Oval 24"/>
              <p:cNvSpPr>
                <a:spLocks noChangeArrowheads="1"/>
              </p:cNvSpPr>
              <p:nvPr/>
            </p:nvSpPr>
            <p:spPr bwMode="auto">
              <a:xfrm rot="10800000" flipH="1">
                <a:off x="431" y="2687"/>
                <a:ext cx="192" cy="336"/>
              </a:xfrm>
              <a:prstGeom prst="ellipse">
                <a:avLst/>
              </a:prstGeom>
              <a:gradFill rotWithShape="0">
                <a:gsLst>
                  <a:gs pos="0">
                    <a:srgbClr val="CB65FE"/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8505" name="Oval 25"/>
              <p:cNvSpPr>
                <a:spLocks noChangeArrowheads="1"/>
              </p:cNvSpPr>
              <p:nvPr/>
            </p:nvSpPr>
            <p:spPr bwMode="auto">
              <a:xfrm rot="10800000" flipH="1">
                <a:off x="503" y="2807"/>
                <a:ext cx="48" cy="96"/>
              </a:xfrm>
              <a:prstGeom prst="ellipse">
                <a:avLst/>
              </a:prstGeom>
              <a:gradFill rotWithShape="0">
                <a:gsLst>
                  <a:gs pos="0">
                    <a:srgbClr val="FFFF00"/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148510" name="AutoShape 30"/>
            <p:cNvSpPr>
              <a:spLocks noChangeArrowheads="1"/>
            </p:cNvSpPr>
            <p:nvPr/>
          </p:nvSpPr>
          <p:spPr bwMode="auto">
            <a:xfrm>
              <a:off x="782" y="2352"/>
              <a:ext cx="1872" cy="96"/>
            </a:xfrm>
            <a:prstGeom prst="parallelogram">
              <a:avLst>
                <a:gd name="adj" fmla="val 83326"/>
              </a:avLst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8512" name="AutoShape 32"/>
            <p:cNvSpPr>
              <a:spLocks noChangeArrowheads="1"/>
            </p:cNvSpPr>
            <p:nvPr/>
          </p:nvSpPr>
          <p:spPr bwMode="auto">
            <a:xfrm>
              <a:off x="480" y="2016"/>
              <a:ext cx="2304" cy="96"/>
            </a:xfrm>
            <a:prstGeom prst="parallelogram">
              <a:avLst>
                <a:gd name="adj" fmla="val 98889"/>
              </a:avLst>
            </a:prstGeom>
            <a:gradFill rotWithShape="0">
              <a:gsLst>
                <a:gs pos="0">
                  <a:srgbClr val="FFFF00">
                    <a:alpha val="67000"/>
                  </a:srgbClr>
                </a:gs>
                <a:gs pos="50000">
                  <a:srgbClr val="FFFF00">
                    <a:gamma/>
                    <a:shade val="46275"/>
                    <a:invGamma/>
                  </a:srgbClr>
                </a:gs>
                <a:gs pos="100000">
                  <a:srgbClr val="FFFF00">
                    <a:alpha val="67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8514" name="AutoShape 34"/>
            <p:cNvSpPr>
              <a:spLocks noChangeArrowheads="1"/>
            </p:cNvSpPr>
            <p:nvPr/>
          </p:nvSpPr>
          <p:spPr bwMode="auto">
            <a:xfrm flipH="1" flipV="1">
              <a:off x="480" y="2112"/>
              <a:ext cx="336" cy="336"/>
            </a:xfrm>
            <a:prstGeom prst="rtTriangle">
              <a:avLst/>
            </a:prstGeom>
            <a:gradFill rotWithShape="0">
              <a:gsLst>
                <a:gs pos="0">
                  <a:srgbClr val="FFFF00">
                    <a:alpha val="67000"/>
                  </a:srgbClr>
                </a:gs>
                <a:gs pos="50000">
                  <a:srgbClr val="FFFF00">
                    <a:gamma/>
                    <a:shade val="42745"/>
                    <a:invGamma/>
                  </a:srgbClr>
                </a:gs>
                <a:gs pos="100000">
                  <a:srgbClr val="FFFF00">
                    <a:alpha val="67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8515" name="Rectangle 35"/>
            <p:cNvSpPr>
              <a:spLocks noChangeArrowheads="1"/>
            </p:cNvSpPr>
            <p:nvPr/>
          </p:nvSpPr>
          <p:spPr bwMode="auto">
            <a:xfrm>
              <a:off x="816" y="2112"/>
              <a:ext cx="1824" cy="336"/>
            </a:xfrm>
            <a:prstGeom prst="rect">
              <a:avLst/>
            </a:prstGeom>
            <a:gradFill rotWithShape="0">
              <a:gsLst>
                <a:gs pos="0">
                  <a:srgbClr val="FFFF00">
                    <a:alpha val="67000"/>
                  </a:srgbClr>
                </a:gs>
                <a:gs pos="50000">
                  <a:srgbClr val="FFFF00">
                    <a:gamma/>
                    <a:shade val="42745"/>
                    <a:invGamma/>
                  </a:srgbClr>
                </a:gs>
                <a:gs pos="100000">
                  <a:srgbClr val="FFFF00">
                    <a:alpha val="67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8516" name="Line 36"/>
            <p:cNvSpPr>
              <a:spLocks noChangeShapeType="1"/>
            </p:cNvSpPr>
            <p:nvPr/>
          </p:nvSpPr>
          <p:spPr bwMode="auto">
            <a:xfrm rot="10789224" flipH="1" flipV="1">
              <a:off x="672" y="2226"/>
              <a:ext cx="1920" cy="3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8517" name="AutoShape 37"/>
            <p:cNvSpPr>
              <a:spLocks noChangeArrowheads="1"/>
            </p:cNvSpPr>
            <p:nvPr/>
          </p:nvSpPr>
          <p:spPr bwMode="auto">
            <a:xfrm rot="5400000" flipH="1">
              <a:off x="4464" y="2160"/>
              <a:ext cx="432" cy="144"/>
            </a:xfrm>
            <a:prstGeom prst="parallelogram">
              <a:avLst>
                <a:gd name="adj" fmla="val 62500"/>
              </a:avLst>
            </a:prstGeom>
            <a:noFill/>
            <a:ln w="317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FF00">
                          <a:gamma/>
                          <a:shade val="46275"/>
                          <a:invGamma/>
                        </a:srgbClr>
                      </a:gs>
                      <a:gs pos="100000">
                        <a:srgbClr val="FFFF00">
                          <a:alpha val="2800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8532" name="AutoShape 52"/>
            <p:cNvSpPr>
              <a:spLocks noChangeArrowheads="1"/>
            </p:cNvSpPr>
            <p:nvPr/>
          </p:nvSpPr>
          <p:spPr bwMode="auto">
            <a:xfrm rot="-2318731">
              <a:off x="240" y="1872"/>
              <a:ext cx="306" cy="80"/>
            </a:xfrm>
            <a:prstGeom prst="leftRightArrow">
              <a:avLst>
                <a:gd name="adj1" fmla="val 50000"/>
                <a:gd name="adj2" fmla="val 119531"/>
              </a:avLst>
            </a:prstGeom>
            <a:solidFill>
              <a:schemeClr val="tx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93219" name="Group 26"/>
            <p:cNvGrpSpPr>
              <a:grpSpLocks/>
            </p:cNvGrpSpPr>
            <p:nvPr/>
          </p:nvGrpSpPr>
          <p:grpSpPr bwMode="auto">
            <a:xfrm>
              <a:off x="648" y="1056"/>
              <a:ext cx="1080" cy="1162"/>
              <a:chOff x="648" y="1488"/>
              <a:chExt cx="1080" cy="1162"/>
            </a:xfrm>
          </p:grpSpPr>
          <p:sp>
            <p:nvSpPr>
              <p:cNvPr id="148507" name="Line 27"/>
              <p:cNvSpPr>
                <a:spLocks noChangeShapeType="1"/>
              </p:cNvSpPr>
              <p:nvPr/>
            </p:nvSpPr>
            <p:spPr bwMode="auto">
              <a:xfrm rot="10800000" flipH="1">
                <a:off x="720" y="1488"/>
                <a:ext cx="1008" cy="0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8508" name="Line 28"/>
              <p:cNvSpPr>
                <a:spLocks noChangeShapeType="1"/>
              </p:cNvSpPr>
              <p:nvPr/>
            </p:nvSpPr>
            <p:spPr bwMode="auto">
              <a:xfrm rot="5400000" flipH="1" flipV="1">
                <a:off x="607" y="1529"/>
                <a:ext cx="1162" cy="1080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93220" name="Group 130"/>
            <p:cNvGrpSpPr>
              <a:grpSpLocks/>
            </p:cNvGrpSpPr>
            <p:nvPr/>
          </p:nvGrpSpPr>
          <p:grpSpPr bwMode="auto">
            <a:xfrm>
              <a:off x="2543" y="1728"/>
              <a:ext cx="289" cy="959"/>
              <a:chOff x="2879" y="1295"/>
              <a:chExt cx="289" cy="959"/>
            </a:xfrm>
          </p:grpSpPr>
          <p:sp>
            <p:nvSpPr>
              <p:cNvPr id="148607" name="Oval 127"/>
              <p:cNvSpPr>
                <a:spLocks noChangeArrowheads="1"/>
              </p:cNvSpPr>
              <p:nvPr/>
            </p:nvSpPr>
            <p:spPr bwMode="auto">
              <a:xfrm rot="-8607966" flipH="1" flipV="1">
                <a:off x="2879" y="1295"/>
                <a:ext cx="282" cy="955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8608" name="Oval 128"/>
              <p:cNvSpPr>
                <a:spLocks noChangeArrowheads="1"/>
              </p:cNvSpPr>
              <p:nvPr/>
            </p:nvSpPr>
            <p:spPr bwMode="auto">
              <a:xfrm rot="-8758343" flipH="1" flipV="1">
                <a:off x="2886" y="1299"/>
                <a:ext cx="282" cy="955"/>
              </a:xfrm>
              <a:prstGeom prst="ellipse">
                <a:avLst/>
              </a:prstGeom>
              <a:gradFill rotWithShape="0">
                <a:gsLst>
                  <a:gs pos="0">
                    <a:srgbClr val="C1DAFF"/>
                  </a:gs>
                  <a:gs pos="100000">
                    <a:srgbClr val="C1DAFF">
                      <a:gamma/>
                      <a:shade val="63137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8609" name="Oval 129"/>
              <p:cNvSpPr>
                <a:spLocks noChangeArrowheads="1"/>
              </p:cNvSpPr>
              <p:nvPr/>
            </p:nvSpPr>
            <p:spPr bwMode="auto">
              <a:xfrm rot="-8758343" flipH="1" flipV="1">
                <a:off x="2886" y="1299"/>
                <a:ext cx="282" cy="955"/>
              </a:xfrm>
              <a:prstGeom prst="ellipse">
                <a:avLst/>
              </a:prstGeom>
              <a:gradFill rotWithShape="0">
                <a:gsLst>
                  <a:gs pos="0">
                    <a:srgbClr val="E47CBB"/>
                  </a:gs>
                  <a:gs pos="100000">
                    <a:srgbClr val="E47CBB">
                      <a:gamma/>
                      <a:shade val="42745"/>
                      <a:invGamma/>
                    </a:srgbClr>
                  </a:gs>
                </a:gsLst>
                <a:path path="rect">
                  <a:fillToRect l="100000" b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148612" name="AutoShape 132"/>
            <p:cNvSpPr>
              <a:spLocks noChangeArrowheads="1"/>
            </p:cNvSpPr>
            <p:nvPr/>
          </p:nvSpPr>
          <p:spPr bwMode="auto">
            <a:xfrm>
              <a:off x="2544" y="2352"/>
              <a:ext cx="2160" cy="96"/>
            </a:xfrm>
            <a:prstGeom prst="parallelogram">
              <a:avLst>
                <a:gd name="adj" fmla="val 105521"/>
              </a:avLst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8613" name="AutoShape 133"/>
            <p:cNvSpPr>
              <a:spLocks noChangeArrowheads="1"/>
            </p:cNvSpPr>
            <p:nvPr/>
          </p:nvSpPr>
          <p:spPr bwMode="auto">
            <a:xfrm>
              <a:off x="2769" y="2016"/>
              <a:ext cx="1983" cy="96"/>
            </a:xfrm>
            <a:prstGeom prst="parallelogram">
              <a:avLst>
                <a:gd name="adj" fmla="val 94770"/>
              </a:avLst>
            </a:prstGeom>
            <a:gradFill rotWithShape="0">
              <a:gsLst>
                <a:gs pos="0">
                  <a:srgbClr val="FFFF00">
                    <a:alpha val="67000"/>
                  </a:srgbClr>
                </a:gs>
                <a:gs pos="50000">
                  <a:srgbClr val="FFFF00">
                    <a:gamma/>
                    <a:shade val="46275"/>
                    <a:invGamma/>
                  </a:srgbClr>
                </a:gs>
                <a:gs pos="100000">
                  <a:srgbClr val="FFFF00">
                    <a:alpha val="67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8617" name="AutoShape 137"/>
            <p:cNvSpPr>
              <a:spLocks noChangeArrowheads="1"/>
            </p:cNvSpPr>
            <p:nvPr/>
          </p:nvSpPr>
          <p:spPr bwMode="auto">
            <a:xfrm>
              <a:off x="2544" y="2112"/>
              <a:ext cx="2304" cy="336"/>
            </a:xfrm>
            <a:prstGeom prst="parallelogram">
              <a:avLst>
                <a:gd name="adj" fmla="val 67079"/>
              </a:avLst>
            </a:prstGeom>
            <a:gradFill rotWithShape="0">
              <a:gsLst>
                <a:gs pos="0">
                  <a:srgbClr val="FFFF00">
                    <a:alpha val="67000"/>
                  </a:srgbClr>
                </a:gs>
                <a:gs pos="50000">
                  <a:srgbClr val="FFFF00">
                    <a:gamma/>
                    <a:shade val="46275"/>
                    <a:invGamma/>
                  </a:srgbClr>
                </a:gs>
                <a:gs pos="100000">
                  <a:srgbClr val="FFFF00">
                    <a:alpha val="67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8616" name="Line 136"/>
            <p:cNvSpPr>
              <a:spLocks noChangeShapeType="1"/>
            </p:cNvSpPr>
            <p:nvPr/>
          </p:nvSpPr>
          <p:spPr bwMode="auto">
            <a:xfrm rot="10800000" flipH="1" flipV="1">
              <a:off x="2688" y="2256"/>
              <a:ext cx="1920" cy="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8513" name="AutoShape 33"/>
            <p:cNvSpPr>
              <a:spLocks noChangeArrowheads="1"/>
            </p:cNvSpPr>
            <p:nvPr/>
          </p:nvSpPr>
          <p:spPr bwMode="auto">
            <a:xfrm rot="5400000" flipH="1">
              <a:off x="4464" y="2160"/>
              <a:ext cx="432" cy="144"/>
            </a:xfrm>
            <a:prstGeom prst="parallelogram">
              <a:avLst>
                <a:gd name="adj" fmla="val 62500"/>
              </a:avLst>
            </a:prstGeom>
            <a:gradFill rotWithShape="0">
              <a:gsLst>
                <a:gs pos="0">
                  <a:srgbClr val="FFFF00">
                    <a:gamma/>
                    <a:shade val="46275"/>
                    <a:invGamma/>
                  </a:srgbClr>
                </a:gs>
                <a:gs pos="100000">
                  <a:srgbClr val="FFFF00">
                    <a:alpha val="6700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8525" name="Oval 45"/>
            <p:cNvSpPr>
              <a:spLocks noChangeArrowheads="1"/>
            </p:cNvSpPr>
            <p:nvPr/>
          </p:nvSpPr>
          <p:spPr bwMode="auto">
            <a:xfrm>
              <a:off x="4656" y="2260"/>
              <a:ext cx="40" cy="4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8611" name="Oval 131"/>
            <p:cNvSpPr>
              <a:spLocks noChangeArrowheads="1"/>
            </p:cNvSpPr>
            <p:nvPr/>
          </p:nvSpPr>
          <p:spPr bwMode="auto">
            <a:xfrm>
              <a:off x="4656" y="2260"/>
              <a:ext cx="40" cy="4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8618" name="Rectangle 138"/>
            <p:cNvSpPr>
              <a:spLocks noChangeArrowheads="1"/>
            </p:cNvSpPr>
            <p:nvPr/>
          </p:nvSpPr>
          <p:spPr bwMode="auto">
            <a:xfrm>
              <a:off x="4752" y="2064"/>
              <a:ext cx="96" cy="192"/>
            </a:xfrm>
            <a:prstGeom prst="rect">
              <a:avLst/>
            </a:prstGeom>
            <a:solidFill>
              <a:srgbClr val="27279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48531" name="Oval 51"/>
          <p:cNvSpPr>
            <a:spLocks noChangeArrowheads="1"/>
          </p:cNvSpPr>
          <p:nvPr/>
        </p:nvSpPr>
        <p:spPr bwMode="auto">
          <a:xfrm>
            <a:off x="5943600" y="2514600"/>
            <a:ext cx="190500" cy="2057400"/>
          </a:xfrm>
          <a:prstGeom prst="ellipse">
            <a:avLst/>
          </a:prstGeom>
          <a:gradFill rotWithShape="0">
            <a:gsLst>
              <a:gs pos="0">
                <a:srgbClr val="5E9EFF"/>
              </a:gs>
              <a:gs pos="20000">
                <a:srgbClr val="85C2FF"/>
              </a:gs>
              <a:gs pos="35000">
                <a:srgbClr val="C4D6EB"/>
              </a:gs>
              <a:gs pos="50000">
                <a:srgbClr val="FFEBFA"/>
              </a:gs>
              <a:gs pos="65000">
                <a:srgbClr val="C4D6EB"/>
              </a:gs>
              <a:gs pos="80001">
                <a:srgbClr val="85C2FF"/>
              </a:gs>
              <a:gs pos="100000">
                <a:srgbClr val="5E9EFF"/>
              </a:gs>
            </a:gsLst>
            <a:lin ang="5400000" scaled="1"/>
          </a:gradFill>
          <a:ln w="317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48649" name="Group 169"/>
          <p:cNvGrpSpPr>
            <a:grpSpLocks/>
          </p:cNvGrpSpPr>
          <p:nvPr/>
        </p:nvGrpSpPr>
        <p:grpSpPr bwMode="auto">
          <a:xfrm>
            <a:off x="3778250" y="3124200"/>
            <a:ext cx="3687763" cy="2209800"/>
            <a:chOff x="2380" y="1968"/>
            <a:chExt cx="2323" cy="1392"/>
          </a:xfrm>
        </p:grpSpPr>
        <p:grpSp>
          <p:nvGrpSpPr>
            <p:cNvPr id="93197" name="Group 168"/>
            <p:cNvGrpSpPr>
              <a:grpSpLocks/>
            </p:cNvGrpSpPr>
            <p:nvPr/>
          </p:nvGrpSpPr>
          <p:grpSpPr bwMode="auto">
            <a:xfrm>
              <a:off x="2380" y="1968"/>
              <a:ext cx="2323" cy="1056"/>
              <a:chOff x="2380" y="1968"/>
              <a:chExt cx="2323" cy="1056"/>
            </a:xfrm>
          </p:grpSpPr>
          <p:grpSp>
            <p:nvGrpSpPr>
              <p:cNvPr id="93199" name="Group 167"/>
              <p:cNvGrpSpPr>
                <a:grpSpLocks/>
              </p:cNvGrpSpPr>
              <p:nvPr/>
            </p:nvGrpSpPr>
            <p:grpSpPr bwMode="auto">
              <a:xfrm>
                <a:off x="2599" y="1968"/>
                <a:ext cx="2104" cy="1056"/>
                <a:chOff x="2599" y="1968"/>
                <a:chExt cx="2104" cy="1056"/>
              </a:xfrm>
            </p:grpSpPr>
            <p:sp>
              <p:nvSpPr>
                <p:cNvPr id="148623" name="Freeform 143"/>
                <p:cNvSpPr>
                  <a:spLocks/>
                </p:cNvSpPr>
                <p:nvPr/>
              </p:nvSpPr>
              <p:spPr bwMode="auto">
                <a:xfrm>
                  <a:off x="2599" y="2112"/>
                  <a:ext cx="192" cy="912"/>
                </a:xfrm>
                <a:custGeom>
                  <a:avLst/>
                  <a:gdLst>
                    <a:gd name="T0" fmla="*/ 0 w 192"/>
                    <a:gd name="T1" fmla="*/ 288 h 912"/>
                    <a:gd name="T2" fmla="*/ 144 w 192"/>
                    <a:gd name="T3" fmla="*/ 912 h 912"/>
                    <a:gd name="T4" fmla="*/ 192 w 192"/>
                    <a:gd name="T5" fmla="*/ 0 h 9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2" h="912">
                      <a:moveTo>
                        <a:pt x="0" y="288"/>
                      </a:moveTo>
                      <a:lnTo>
                        <a:pt x="144" y="912"/>
                      </a:lnTo>
                      <a:lnTo>
                        <a:pt x="192" y="0"/>
                      </a:lnTo>
                    </a:path>
                  </a:pathLst>
                </a:custGeom>
                <a:gradFill rotWithShape="0">
                  <a:gsLst>
                    <a:gs pos="0">
                      <a:srgbClr val="FF0000">
                        <a:gamma/>
                        <a:shade val="46275"/>
                        <a:invGamma/>
                      </a:srgbClr>
                    </a:gs>
                    <a:gs pos="100000">
                      <a:srgbClr val="FF0000">
                        <a:alpha val="50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grpSp>
              <p:nvGrpSpPr>
                <p:cNvPr id="93204" name="Group 142"/>
                <p:cNvGrpSpPr>
                  <a:grpSpLocks/>
                </p:cNvGrpSpPr>
                <p:nvPr/>
              </p:nvGrpSpPr>
              <p:grpSpPr bwMode="auto">
                <a:xfrm>
                  <a:off x="2599" y="1968"/>
                  <a:ext cx="2104" cy="624"/>
                  <a:chOff x="2592" y="2400"/>
                  <a:chExt cx="2104" cy="624"/>
                </a:xfrm>
              </p:grpSpPr>
              <p:sp>
                <p:nvSpPr>
                  <p:cNvPr id="148605" name="Freeform 125"/>
                  <p:cNvSpPr>
                    <a:spLocks/>
                  </p:cNvSpPr>
                  <p:nvPr/>
                </p:nvSpPr>
                <p:spPr bwMode="auto">
                  <a:xfrm flipH="1">
                    <a:off x="3840" y="2400"/>
                    <a:ext cx="856" cy="624"/>
                  </a:xfrm>
                  <a:custGeom>
                    <a:avLst/>
                    <a:gdLst>
                      <a:gd name="T0" fmla="*/ 0 w 336"/>
                      <a:gd name="T1" fmla="*/ 144 h 288"/>
                      <a:gd name="T2" fmla="*/ 336 w 336"/>
                      <a:gd name="T3" fmla="*/ 0 h 288"/>
                      <a:gd name="T4" fmla="*/ 336 w 336"/>
                      <a:gd name="T5" fmla="*/ 288 h 288"/>
                      <a:gd name="T6" fmla="*/ 0 w 336"/>
                      <a:gd name="T7" fmla="*/ 144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36" h="288">
                        <a:moveTo>
                          <a:pt x="0" y="144"/>
                        </a:moveTo>
                        <a:lnTo>
                          <a:pt x="336" y="0"/>
                        </a:lnTo>
                        <a:lnTo>
                          <a:pt x="336" y="288"/>
                        </a:lnTo>
                        <a:lnTo>
                          <a:pt x="0" y="144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0000">
                          <a:alpha val="50000"/>
                        </a:srgbClr>
                      </a:gs>
                      <a:gs pos="100000">
                        <a:srgbClr val="FF0000">
                          <a:gamma/>
                          <a:shade val="42745"/>
                          <a:invGamma/>
                        </a:srgb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8621" name="Freeform 141"/>
                  <p:cNvSpPr>
                    <a:spLocks/>
                  </p:cNvSpPr>
                  <p:nvPr/>
                </p:nvSpPr>
                <p:spPr bwMode="auto">
                  <a:xfrm>
                    <a:off x="2592" y="2400"/>
                    <a:ext cx="1152" cy="624"/>
                  </a:xfrm>
                  <a:custGeom>
                    <a:avLst/>
                    <a:gdLst>
                      <a:gd name="T0" fmla="*/ 1152 w 1152"/>
                      <a:gd name="T1" fmla="*/ 0 h 624"/>
                      <a:gd name="T2" fmla="*/ 192 w 1152"/>
                      <a:gd name="T3" fmla="*/ 144 h 624"/>
                      <a:gd name="T4" fmla="*/ 0 w 1152"/>
                      <a:gd name="T5" fmla="*/ 432 h 624"/>
                      <a:gd name="T6" fmla="*/ 1152 w 1152"/>
                      <a:gd name="T7" fmla="*/ 624 h 6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152" h="624">
                        <a:moveTo>
                          <a:pt x="1152" y="0"/>
                        </a:moveTo>
                        <a:lnTo>
                          <a:pt x="192" y="144"/>
                        </a:lnTo>
                        <a:lnTo>
                          <a:pt x="0" y="432"/>
                        </a:lnTo>
                        <a:lnTo>
                          <a:pt x="1152" y="624"/>
                        </a:lnTo>
                      </a:path>
                    </a:pathLst>
                  </a:custGeom>
                  <a:gradFill rotWithShape="0">
                    <a:gsLst>
                      <a:gs pos="0">
                        <a:srgbClr val="FF0000">
                          <a:gamma/>
                          <a:shade val="46275"/>
                          <a:invGamma/>
                        </a:srgbClr>
                      </a:gs>
                      <a:gs pos="100000">
                        <a:srgbClr val="FF0000">
                          <a:alpha val="50000"/>
                        </a:srgb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</p:grpSp>
          </p:grpSp>
          <p:grpSp>
            <p:nvGrpSpPr>
              <p:cNvPr id="93200" name="Group 146"/>
              <p:cNvGrpSpPr>
                <a:grpSpLocks/>
              </p:cNvGrpSpPr>
              <p:nvPr/>
            </p:nvGrpSpPr>
            <p:grpSpPr bwMode="auto">
              <a:xfrm>
                <a:off x="2380" y="2999"/>
                <a:ext cx="719" cy="0"/>
                <a:chOff x="2400" y="3456"/>
                <a:chExt cx="719" cy="0"/>
              </a:xfrm>
            </p:grpSpPr>
            <p:sp>
              <p:nvSpPr>
                <p:cNvPr id="148524" name="Line 44"/>
                <p:cNvSpPr>
                  <a:spLocks noChangeShapeType="1"/>
                </p:cNvSpPr>
                <p:nvPr/>
              </p:nvSpPr>
              <p:spPr bwMode="auto">
                <a:xfrm rot="-16200000">
                  <a:off x="2952" y="3288"/>
                  <a:ext cx="0" cy="335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8625" name="Line 145"/>
                <p:cNvSpPr>
                  <a:spLocks noChangeShapeType="1"/>
                </p:cNvSpPr>
                <p:nvPr/>
              </p:nvSpPr>
              <p:spPr bwMode="auto">
                <a:xfrm rot="-16200000">
                  <a:off x="2568" y="3288"/>
                  <a:ext cx="0" cy="335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</p:grpSp>
        <p:sp>
          <p:nvSpPr>
            <p:cNvPr id="148629" name="Freeform 149"/>
            <p:cNvSpPr>
              <a:spLocks/>
            </p:cNvSpPr>
            <p:nvPr/>
          </p:nvSpPr>
          <p:spPr bwMode="auto">
            <a:xfrm>
              <a:off x="2663" y="2976"/>
              <a:ext cx="192" cy="384"/>
            </a:xfrm>
            <a:custGeom>
              <a:avLst/>
              <a:gdLst>
                <a:gd name="T0" fmla="*/ 96 w 240"/>
                <a:gd name="T1" fmla="*/ 0 h 384"/>
                <a:gd name="T2" fmla="*/ 0 w 240"/>
                <a:gd name="T3" fmla="*/ 384 h 384"/>
                <a:gd name="T4" fmla="*/ 240 w 240"/>
                <a:gd name="T5" fmla="*/ 384 h 384"/>
                <a:gd name="T6" fmla="*/ 96 w 240"/>
                <a:gd name="T7" fmla="*/ 0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0" h="384">
                  <a:moveTo>
                    <a:pt x="96" y="0"/>
                  </a:moveTo>
                  <a:lnTo>
                    <a:pt x="0" y="384"/>
                  </a:lnTo>
                  <a:lnTo>
                    <a:pt x="240" y="384"/>
                  </a:lnTo>
                  <a:lnTo>
                    <a:pt x="96" y="0"/>
                  </a:lnTo>
                  <a:close/>
                </a:path>
              </a:pathLst>
            </a:custGeom>
            <a:gradFill rotWithShape="0">
              <a:gsLst>
                <a:gs pos="0">
                  <a:srgbClr val="FF0000">
                    <a:alpha val="50000"/>
                  </a:srgbClr>
                </a:gs>
                <a:gs pos="100000">
                  <a:srgbClr val="FF00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48645" name="Group 165"/>
          <p:cNvGrpSpPr>
            <a:grpSpLocks/>
          </p:cNvGrpSpPr>
          <p:nvPr/>
        </p:nvGrpSpPr>
        <p:grpSpPr bwMode="auto">
          <a:xfrm>
            <a:off x="4049713" y="4953000"/>
            <a:ext cx="2808287" cy="1193800"/>
            <a:chOff x="2535" y="3120"/>
            <a:chExt cx="1769" cy="752"/>
          </a:xfrm>
        </p:grpSpPr>
        <p:pic>
          <p:nvPicPr>
            <p:cNvPr id="148633" name="Picture 15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3120"/>
              <a:ext cx="1088" cy="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grpSp>
          <p:nvGrpSpPr>
            <p:cNvPr id="93192" name="Group 46"/>
            <p:cNvGrpSpPr>
              <a:grpSpLocks/>
            </p:cNvGrpSpPr>
            <p:nvPr/>
          </p:nvGrpSpPr>
          <p:grpSpPr bwMode="auto">
            <a:xfrm rot="15236961" flipH="1">
              <a:off x="2706" y="3045"/>
              <a:ext cx="387" cy="729"/>
              <a:chOff x="4800" y="1776"/>
              <a:chExt cx="464" cy="864"/>
            </a:xfrm>
          </p:grpSpPr>
          <p:sp>
            <p:nvSpPr>
              <p:cNvPr id="148527" name="Rectangle 47"/>
              <p:cNvSpPr>
                <a:spLocks noChangeArrowheads="1"/>
              </p:cNvSpPr>
              <p:nvPr/>
            </p:nvSpPr>
            <p:spPr bwMode="auto">
              <a:xfrm flipV="1">
                <a:off x="4911" y="1968"/>
                <a:ext cx="193" cy="19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8528" name="AutoShape 48"/>
              <p:cNvSpPr>
                <a:spLocks noChangeArrowheads="1"/>
              </p:cNvSpPr>
              <p:nvPr/>
            </p:nvSpPr>
            <p:spPr bwMode="auto">
              <a:xfrm flipH="1" flipV="1">
                <a:off x="4816" y="1773"/>
                <a:ext cx="144" cy="576"/>
              </a:xfrm>
              <a:prstGeom prst="moon">
                <a:avLst>
                  <a:gd name="adj" fmla="val 50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8529" name="Freeform 49"/>
              <p:cNvSpPr>
                <a:spLocks/>
              </p:cNvSpPr>
              <p:nvPr/>
            </p:nvSpPr>
            <p:spPr bwMode="auto">
              <a:xfrm flipV="1">
                <a:off x="4816" y="2112"/>
                <a:ext cx="448" cy="525"/>
              </a:xfrm>
              <a:custGeom>
                <a:avLst/>
                <a:gdLst>
                  <a:gd name="T0" fmla="*/ 296 w 448"/>
                  <a:gd name="T1" fmla="*/ 528 h 528"/>
                  <a:gd name="T2" fmla="*/ 440 w 448"/>
                  <a:gd name="T3" fmla="*/ 480 h 528"/>
                  <a:gd name="T4" fmla="*/ 248 w 448"/>
                  <a:gd name="T5" fmla="*/ 288 h 528"/>
                  <a:gd name="T6" fmla="*/ 8 w 448"/>
                  <a:gd name="T7" fmla="*/ 144 h 528"/>
                  <a:gd name="T8" fmla="*/ 200 w 448"/>
                  <a:gd name="T9" fmla="*/ 48 h 528"/>
                  <a:gd name="T10" fmla="*/ 200 w 448"/>
                  <a:gd name="T11" fmla="*/ 0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8" h="528">
                    <a:moveTo>
                      <a:pt x="296" y="528"/>
                    </a:moveTo>
                    <a:cubicBezTo>
                      <a:pt x="372" y="524"/>
                      <a:pt x="448" y="520"/>
                      <a:pt x="440" y="480"/>
                    </a:cubicBezTo>
                    <a:cubicBezTo>
                      <a:pt x="432" y="440"/>
                      <a:pt x="320" y="344"/>
                      <a:pt x="248" y="288"/>
                    </a:cubicBezTo>
                    <a:cubicBezTo>
                      <a:pt x="176" y="232"/>
                      <a:pt x="16" y="184"/>
                      <a:pt x="8" y="144"/>
                    </a:cubicBezTo>
                    <a:cubicBezTo>
                      <a:pt x="0" y="104"/>
                      <a:pt x="168" y="72"/>
                      <a:pt x="200" y="48"/>
                    </a:cubicBezTo>
                    <a:cubicBezTo>
                      <a:pt x="232" y="24"/>
                      <a:pt x="200" y="8"/>
                      <a:pt x="200" y="0"/>
                    </a:cubicBez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8530" name="Freeform 50"/>
              <p:cNvSpPr>
                <a:spLocks/>
              </p:cNvSpPr>
              <p:nvPr/>
            </p:nvSpPr>
            <p:spPr bwMode="auto">
              <a:xfrm flipV="1">
                <a:off x="4801" y="2061"/>
                <a:ext cx="447" cy="531"/>
              </a:xfrm>
              <a:custGeom>
                <a:avLst/>
                <a:gdLst>
                  <a:gd name="T0" fmla="*/ 296 w 448"/>
                  <a:gd name="T1" fmla="*/ 528 h 528"/>
                  <a:gd name="T2" fmla="*/ 440 w 448"/>
                  <a:gd name="T3" fmla="*/ 480 h 528"/>
                  <a:gd name="T4" fmla="*/ 248 w 448"/>
                  <a:gd name="T5" fmla="*/ 288 h 528"/>
                  <a:gd name="T6" fmla="*/ 8 w 448"/>
                  <a:gd name="T7" fmla="*/ 144 h 528"/>
                  <a:gd name="T8" fmla="*/ 200 w 448"/>
                  <a:gd name="T9" fmla="*/ 48 h 528"/>
                  <a:gd name="T10" fmla="*/ 200 w 448"/>
                  <a:gd name="T11" fmla="*/ 0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8" h="528">
                    <a:moveTo>
                      <a:pt x="296" y="528"/>
                    </a:moveTo>
                    <a:cubicBezTo>
                      <a:pt x="372" y="524"/>
                      <a:pt x="448" y="520"/>
                      <a:pt x="440" y="480"/>
                    </a:cubicBezTo>
                    <a:cubicBezTo>
                      <a:pt x="432" y="440"/>
                      <a:pt x="320" y="344"/>
                      <a:pt x="248" y="288"/>
                    </a:cubicBezTo>
                    <a:cubicBezTo>
                      <a:pt x="176" y="232"/>
                      <a:pt x="16" y="184"/>
                      <a:pt x="8" y="144"/>
                    </a:cubicBezTo>
                    <a:cubicBezTo>
                      <a:pt x="0" y="104"/>
                      <a:pt x="168" y="72"/>
                      <a:pt x="200" y="48"/>
                    </a:cubicBezTo>
                    <a:cubicBezTo>
                      <a:pt x="232" y="24"/>
                      <a:pt x="200" y="8"/>
                      <a:pt x="200" y="0"/>
                    </a:cubicBez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sp>
        <p:nvSpPr>
          <p:cNvPr id="148650" name="Rectangle 170"/>
          <p:cNvSpPr>
            <a:spLocks noChangeArrowheads="1"/>
          </p:cNvSpPr>
          <p:nvPr/>
        </p:nvSpPr>
        <p:spPr bwMode="auto">
          <a:xfrm>
            <a:off x="647700" y="0"/>
            <a:ext cx="7848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>
                <a:solidFill>
                  <a:srgbClr val="FFFF00"/>
                </a:solidFill>
                <a:latin typeface="Georgia" charset="0"/>
                <a:cs typeface="+mn-cs"/>
              </a:rPr>
              <a:t>Confocal microscope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148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632" grpId="0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52" name="AutoShape 48"/>
          <p:cNvSpPr>
            <a:spLocks noChangeArrowheads="1"/>
          </p:cNvSpPr>
          <p:nvPr/>
        </p:nvSpPr>
        <p:spPr bwMode="auto">
          <a:xfrm flipV="1">
            <a:off x="1598613" y="1447800"/>
            <a:ext cx="533400" cy="914400"/>
          </a:xfrm>
          <a:custGeom>
            <a:avLst/>
            <a:gdLst>
              <a:gd name="G0" fmla="+- 3921 0 0"/>
              <a:gd name="G1" fmla="+- 21600 0 3921"/>
              <a:gd name="G2" fmla="*/ 3921 1 2"/>
              <a:gd name="G3" fmla="+- 21600 0 G2"/>
              <a:gd name="G4" fmla="+/ 3921 21600 2"/>
              <a:gd name="G5" fmla="+/ G1 0 2"/>
              <a:gd name="G6" fmla="*/ 21600 21600 3921"/>
              <a:gd name="G7" fmla="*/ G6 1 2"/>
              <a:gd name="G8" fmla="+- 21600 0 G7"/>
              <a:gd name="G9" fmla="*/ 21600 1 2"/>
              <a:gd name="G10" fmla="+- 3921 0 G9"/>
              <a:gd name="G11" fmla="?: G10 G8 0"/>
              <a:gd name="G12" fmla="?: G10 G7 21600"/>
              <a:gd name="T0" fmla="*/ 19639 w 21600"/>
              <a:gd name="T1" fmla="*/ 10800 h 21600"/>
              <a:gd name="T2" fmla="*/ 10800 w 21600"/>
              <a:gd name="T3" fmla="*/ 21600 h 21600"/>
              <a:gd name="T4" fmla="*/ 1961 w 21600"/>
              <a:gd name="T5" fmla="*/ 10800 h 21600"/>
              <a:gd name="T6" fmla="*/ 10800 w 21600"/>
              <a:gd name="T7" fmla="*/ 0 h 21600"/>
              <a:gd name="T8" fmla="*/ 3761 w 21600"/>
              <a:gd name="T9" fmla="*/ 3761 h 21600"/>
              <a:gd name="T10" fmla="*/ 17839 w 21600"/>
              <a:gd name="T11" fmla="*/ 1783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3921" y="21600"/>
                </a:lnTo>
                <a:lnTo>
                  <a:pt x="17679" y="21600"/>
                </a:lnTo>
                <a:lnTo>
                  <a:pt x="21600" y="0"/>
                </a:lnTo>
                <a:close/>
              </a:path>
            </a:pathLst>
          </a:custGeom>
          <a:gradFill rotWithShape="0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149668" name="Picture 1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048000"/>
            <a:ext cx="2120900" cy="147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49669" name="Picture 16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679825"/>
            <a:ext cx="2286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9653" name="Picture 14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357563"/>
            <a:ext cx="990600" cy="757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49609" name="Line 105"/>
          <p:cNvSpPr>
            <a:spLocks noChangeShapeType="1"/>
          </p:cNvSpPr>
          <p:nvPr/>
        </p:nvSpPr>
        <p:spPr bwMode="auto">
          <a:xfrm rot="10800000" flipV="1">
            <a:off x="6350000" y="2438400"/>
            <a:ext cx="15875" cy="15240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95238" name="Group 9"/>
          <p:cNvGrpSpPr>
            <a:grpSpLocks/>
          </p:cNvGrpSpPr>
          <p:nvPr/>
        </p:nvGrpSpPr>
        <p:grpSpPr bwMode="auto">
          <a:xfrm rot="10800000" flipV="1">
            <a:off x="6096000" y="2057400"/>
            <a:ext cx="228600" cy="419100"/>
            <a:chOff x="308" y="2060"/>
            <a:chExt cx="196" cy="386"/>
          </a:xfrm>
        </p:grpSpPr>
        <p:sp>
          <p:nvSpPr>
            <p:cNvPr id="149514" name="Oval 10"/>
            <p:cNvSpPr>
              <a:spLocks noChangeArrowheads="1"/>
            </p:cNvSpPr>
            <p:nvPr/>
          </p:nvSpPr>
          <p:spPr bwMode="auto">
            <a:xfrm rot="2398380">
              <a:off x="313" y="2051"/>
              <a:ext cx="192" cy="385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9515" name="Oval 11"/>
            <p:cNvSpPr>
              <a:spLocks noChangeArrowheads="1"/>
            </p:cNvSpPr>
            <p:nvPr/>
          </p:nvSpPr>
          <p:spPr bwMode="auto">
            <a:xfrm rot="2248002">
              <a:off x="320" y="2056"/>
              <a:ext cx="192" cy="386"/>
            </a:xfrm>
            <a:prstGeom prst="ellipse">
              <a:avLst/>
            </a:prstGeom>
            <a:gradFill rotWithShape="0">
              <a:gsLst>
                <a:gs pos="0">
                  <a:srgbClr val="C1DAFF"/>
                </a:gs>
                <a:gs pos="100000">
                  <a:srgbClr val="C1DAFF">
                    <a:gamma/>
                    <a:shade val="63137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9516" name="Oval 12"/>
            <p:cNvSpPr>
              <a:spLocks noChangeArrowheads="1"/>
            </p:cNvSpPr>
            <p:nvPr/>
          </p:nvSpPr>
          <p:spPr bwMode="auto">
            <a:xfrm rot="2248002">
              <a:off x="320" y="2056"/>
              <a:ext cx="192" cy="386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65490"/>
                    <a:invGamma/>
                  </a:schemeClr>
                </a:gs>
              </a:gsLst>
              <a:path path="rect">
                <a:fillToRect l="100000" b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49517" name="AutoShape 13"/>
          <p:cNvSpPr>
            <a:spLocks noChangeArrowheads="1"/>
          </p:cNvSpPr>
          <p:nvPr/>
        </p:nvSpPr>
        <p:spPr bwMode="auto">
          <a:xfrm rot="-2318731">
            <a:off x="6400800" y="2592388"/>
            <a:ext cx="309563" cy="74612"/>
          </a:xfrm>
          <a:prstGeom prst="leftRightArrow">
            <a:avLst>
              <a:gd name="adj1" fmla="val 50000"/>
              <a:gd name="adj2" fmla="val 129655"/>
            </a:avLst>
          </a:prstGeom>
          <a:solidFill>
            <a:schemeClr val="tx2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95240" name="Group 44"/>
          <p:cNvGrpSpPr>
            <a:grpSpLocks/>
          </p:cNvGrpSpPr>
          <p:nvPr/>
        </p:nvGrpSpPr>
        <p:grpSpPr bwMode="auto">
          <a:xfrm>
            <a:off x="5943600" y="990600"/>
            <a:ext cx="490538" cy="884238"/>
            <a:chOff x="267" y="864"/>
            <a:chExt cx="309" cy="557"/>
          </a:xfrm>
        </p:grpSpPr>
        <p:sp>
          <p:nvSpPr>
            <p:cNvPr id="149519" name="AutoShape 15"/>
            <p:cNvSpPr>
              <a:spLocks noChangeArrowheads="1"/>
            </p:cNvSpPr>
            <p:nvPr/>
          </p:nvSpPr>
          <p:spPr bwMode="auto">
            <a:xfrm rot="16200000" flipH="1">
              <a:off x="144" y="989"/>
              <a:ext cx="557" cy="308"/>
            </a:xfrm>
            <a:prstGeom prst="flowChartMagneticDrum">
              <a:avLst/>
            </a:prstGeom>
            <a:gradFill rotWithShape="0">
              <a:gsLst>
                <a:gs pos="0">
                  <a:schemeClr val="tx2"/>
                </a:gs>
                <a:gs pos="50000">
                  <a:srgbClr val="CC66FF"/>
                </a:gs>
                <a:gs pos="100000">
                  <a:schemeClr val="tx2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95307" name="Group 43"/>
            <p:cNvGrpSpPr>
              <a:grpSpLocks/>
            </p:cNvGrpSpPr>
            <p:nvPr/>
          </p:nvGrpSpPr>
          <p:grpSpPr bwMode="auto">
            <a:xfrm>
              <a:off x="267" y="1234"/>
              <a:ext cx="308" cy="186"/>
              <a:chOff x="267" y="1234"/>
              <a:chExt cx="308" cy="186"/>
            </a:xfrm>
          </p:grpSpPr>
          <p:sp>
            <p:nvSpPr>
              <p:cNvPr id="149520" name="Oval 16"/>
              <p:cNvSpPr>
                <a:spLocks noChangeArrowheads="1"/>
              </p:cNvSpPr>
              <p:nvPr/>
            </p:nvSpPr>
            <p:spPr bwMode="auto">
              <a:xfrm rot="16200000" flipH="1">
                <a:off x="328" y="1173"/>
                <a:ext cx="186" cy="308"/>
              </a:xfrm>
              <a:prstGeom prst="ellipse">
                <a:avLst/>
              </a:prstGeom>
              <a:gradFill rotWithShape="0">
                <a:gsLst>
                  <a:gs pos="0">
                    <a:srgbClr val="CB65FE"/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9521" name="Oval 17"/>
              <p:cNvSpPr>
                <a:spLocks noChangeArrowheads="1"/>
              </p:cNvSpPr>
              <p:nvPr/>
            </p:nvSpPr>
            <p:spPr bwMode="auto">
              <a:xfrm rot="16200000" flipH="1">
                <a:off x="398" y="1283"/>
                <a:ext cx="46" cy="88"/>
              </a:xfrm>
              <a:prstGeom prst="ellipse">
                <a:avLst/>
              </a:prstGeom>
              <a:gradFill rotWithShape="0">
                <a:gsLst>
                  <a:gs pos="0">
                    <a:srgbClr val="FFFF00"/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sp>
        <p:nvSpPr>
          <p:cNvPr id="149531" name="Line 27"/>
          <p:cNvSpPr>
            <a:spLocks noChangeShapeType="1"/>
          </p:cNvSpPr>
          <p:nvPr/>
        </p:nvSpPr>
        <p:spPr bwMode="auto">
          <a:xfrm rot="10800000" flipV="1">
            <a:off x="6172200" y="1676400"/>
            <a:ext cx="15875" cy="6096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95242" name="Group 57"/>
          <p:cNvGrpSpPr>
            <a:grpSpLocks/>
          </p:cNvGrpSpPr>
          <p:nvPr/>
        </p:nvGrpSpPr>
        <p:grpSpPr bwMode="auto">
          <a:xfrm>
            <a:off x="1143000" y="2286000"/>
            <a:ext cx="1444625" cy="228600"/>
            <a:chOff x="432" y="1056"/>
            <a:chExt cx="910" cy="144"/>
          </a:xfrm>
        </p:grpSpPr>
        <p:sp>
          <p:nvSpPr>
            <p:cNvPr id="149555" name="Oval 51"/>
            <p:cNvSpPr>
              <a:spLocks noChangeArrowheads="1"/>
            </p:cNvSpPr>
            <p:nvPr/>
          </p:nvSpPr>
          <p:spPr bwMode="auto">
            <a:xfrm rot="-5372511" flipH="1" flipV="1">
              <a:off x="817" y="671"/>
              <a:ext cx="140" cy="909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9556" name="Oval 52"/>
            <p:cNvSpPr>
              <a:spLocks noChangeArrowheads="1"/>
            </p:cNvSpPr>
            <p:nvPr/>
          </p:nvSpPr>
          <p:spPr bwMode="auto">
            <a:xfrm rot="-5522888" flipH="1" flipV="1">
              <a:off x="818" y="675"/>
              <a:ext cx="140" cy="909"/>
            </a:xfrm>
            <a:prstGeom prst="ellipse">
              <a:avLst/>
            </a:prstGeom>
            <a:gradFill rotWithShape="0">
              <a:gsLst>
                <a:gs pos="0">
                  <a:srgbClr val="C1DAFF"/>
                </a:gs>
                <a:gs pos="100000">
                  <a:srgbClr val="C1DAFF">
                    <a:gamma/>
                    <a:shade val="63137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49560" name="Rectangle 56"/>
          <p:cNvSpPr>
            <a:spLocks noChangeArrowheads="1"/>
          </p:cNvSpPr>
          <p:nvPr/>
        </p:nvSpPr>
        <p:spPr bwMode="auto">
          <a:xfrm>
            <a:off x="1722438" y="2438400"/>
            <a:ext cx="284162" cy="1447800"/>
          </a:xfrm>
          <a:prstGeom prst="rect">
            <a:avLst/>
          </a:prstGeom>
          <a:gradFill rotWithShape="0">
            <a:gsLst>
              <a:gs pos="0">
                <a:srgbClr val="00FF00"/>
              </a:gs>
              <a:gs pos="100000">
                <a:srgbClr val="B24F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49607" name="AutoShape 103"/>
          <p:cNvSpPr>
            <a:spLocks noChangeArrowheads="1"/>
          </p:cNvSpPr>
          <p:nvPr/>
        </p:nvSpPr>
        <p:spPr bwMode="auto">
          <a:xfrm rot="2318731" flipV="1">
            <a:off x="5867400" y="2362200"/>
            <a:ext cx="309563" cy="74613"/>
          </a:xfrm>
          <a:prstGeom prst="leftRightArrow">
            <a:avLst>
              <a:gd name="adj1" fmla="val 50000"/>
              <a:gd name="adj2" fmla="val 129654"/>
            </a:avLst>
          </a:prstGeom>
          <a:solidFill>
            <a:schemeClr val="tx2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95245" name="Group 99"/>
          <p:cNvGrpSpPr>
            <a:grpSpLocks/>
          </p:cNvGrpSpPr>
          <p:nvPr/>
        </p:nvGrpSpPr>
        <p:grpSpPr bwMode="auto">
          <a:xfrm rot="10800000" flipV="1">
            <a:off x="6248400" y="2209800"/>
            <a:ext cx="228600" cy="419100"/>
            <a:chOff x="308" y="2060"/>
            <a:chExt cx="196" cy="386"/>
          </a:xfrm>
        </p:grpSpPr>
        <p:sp>
          <p:nvSpPr>
            <p:cNvPr id="149604" name="Oval 100"/>
            <p:cNvSpPr>
              <a:spLocks noChangeArrowheads="1"/>
            </p:cNvSpPr>
            <p:nvPr/>
          </p:nvSpPr>
          <p:spPr bwMode="auto">
            <a:xfrm rot="2398380">
              <a:off x="313" y="2051"/>
              <a:ext cx="192" cy="385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9605" name="Oval 101"/>
            <p:cNvSpPr>
              <a:spLocks noChangeArrowheads="1"/>
            </p:cNvSpPr>
            <p:nvPr/>
          </p:nvSpPr>
          <p:spPr bwMode="auto">
            <a:xfrm rot="2248002">
              <a:off x="320" y="2056"/>
              <a:ext cx="192" cy="386"/>
            </a:xfrm>
            <a:prstGeom prst="ellipse">
              <a:avLst/>
            </a:prstGeom>
            <a:gradFill rotWithShape="0">
              <a:gsLst>
                <a:gs pos="0">
                  <a:srgbClr val="C1DAFF"/>
                </a:gs>
                <a:gs pos="100000">
                  <a:srgbClr val="C1DAFF">
                    <a:gamma/>
                    <a:shade val="63137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9606" name="Oval 102"/>
            <p:cNvSpPr>
              <a:spLocks noChangeArrowheads="1"/>
            </p:cNvSpPr>
            <p:nvPr/>
          </p:nvSpPr>
          <p:spPr bwMode="auto">
            <a:xfrm rot="2248002">
              <a:off x="320" y="2056"/>
              <a:ext cx="192" cy="386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65490"/>
                    <a:invGamma/>
                  </a:schemeClr>
                </a:gs>
              </a:gsLst>
              <a:path path="rect">
                <a:fillToRect l="100000" b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49608" name="Line 104"/>
          <p:cNvSpPr>
            <a:spLocks noChangeShapeType="1"/>
          </p:cNvSpPr>
          <p:nvPr/>
        </p:nvSpPr>
        <p:spPr bwMode="auto">
          <a:xfrm rot="10800000">
            <a:off x="6172200" y="2286000"/>
            <a:ext cx="152400" cy="1524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95247" name="Group 126"/>
          <p:cNvGrpSpPr>
            <a:grpSpLocks/>
          </p:cNvGrpSpPr>
          <p:nvPr/>
        </p:nvGrpSpPr>
        <p:grpSpPr bwMode="auto">
          <a:xfrm>
            <a:off x="1751013" y="3429000"/>
            <a:ext cx="4740275" cy="836613"/>
            <a:chOff x="1199" y="1776"/>
            <a:chExt cx="2986" cy="527"/>
          </a:xfrm>
        </p:grpSpPr>
        <p:grpSp>
          <p:nvGrpSpPr>
            <p:cNvPr id="95293" name="Group 79"/>
            <p:cNvGrpSpPr>
              <a:grpSpLocks/>
            </p:cNvGrpSpPr>
            <p:nvPr/>
          </p:nvGrpSpPr>
          <p:grpSpPr bwMode="auto">
            <a:xfrm>
              <a:off x="3992" y="1824"/>
              <a:ext cx="193" cy="479"/>
              <a:chOff x="2879" y="1295"/>
              <a:chExt cx="289" cy="959"/>
            </a:xfrm>
          </p:grpSpPr>
          <p:sp>
            <p:nvSpPr>
              <p:cNvPr id="149584" name="Oval 80"/>
              <p:cNvSpPr>
                <a:spLocks noChangeArrowheads="1"/>
              </p:cNvSpPr>
              <p:nvPr/>
            </p:nvSpPr>
            <p:spPr bwMode="auto">
              <a:xfrm rot="-8607966" flipH="1" flipV="1">
                <a:off x="2879" y="1295"/>
                <a:ext cx="282" cy="955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9585" name="Oval 81"/>
              <p:cNvSpPr>
                <a:spLocks noChangeArrowheads="1"/>
              </p:cNvSpPr>
              <p:nvPr/>
            </p:nvSpPr>
            <p:spPr bwMode="auto">
              <a:xfrm rot="-8758343" flipH="1" flipV="1">
                <a:off x="2886" y="1299"/>
                <a:ext cx="282" cy="955"/>
              </a:xfrm>
              <a:prstGeom prst="ellipse">
                <a:avLst/>
              </a:prstGeom>
              <a:gradFill rotWithShape="0">
                <a:gsLst>
                  <a:gs pos="0">
                    <a:srgbClr val="C1DAFF"/>
                  </a:gs>
                  <a:gs pos="100000">
                    <a:srgbClr val="C1DAFF">
                      <a:gamma/>
                      <a:shade val="63137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9586" name="Oval 82"/>
              <p:cNvSpPr>
                <a:spLocks noChangeArrowheads="1"/>
              </p:cNvSpPr>
              <p:nvPr/>
            </p:nvSpPr>
            <p:spPr bwMode="auto">
              <a:xfrm rot="-8758343" flipH="1" flipV="1">
                <a:off x="2886" y="1299"/>
                <a:ext cx="282" cy="955"/>
              </a:xfrm>
              <a:prstGeom prst="ellipse">
                <a:avLst/>
              </a:prstGeom>
              <a:gradFill rotWithShape="0">
                <a:gsLst>
                  <a:gs pos="0">
                    <a:srgbClr val="E47CBB"/>
                  </a:gs>
                  <a:gs pos="100000">
                    <a:srgbClr val="E47CBB">
                      <a:gamma/>
                      <a:shade val="42745"/>
                      <a:invGamma/>
                    </a:srgbClr>
                  </a:gs>
                </a:gsLst>
                <a:path path="rect">
                  <a:fillToRect l="100000" b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95294" name="Group 29"/>
            <p:cNvGrpSpPr>
              <a:grpSpLocks/>
            </p:cNvGrpSpPr>
            <p:nvPr/>
          </p:nvGrpSpPr>
          <p:grpSpPr bwMode="auto">
            <a:xfrm>
              <a:off x="1199" y="1776"/>
              <a:ext cx="193" cy="479"/>
              <a:chOff x="2879" y="1295"/>
              <a:chExt cx="289" cy="959"/>
            </a:xfrm>
          </p:grpSpPr>
          <p:sp>
            <p:nvSpPr>
              <p:cNvPr id="149534" name="Oval 30"/>
              <p:cNvSpPr>
                <a:spLocks noChangeArrowheads="1"/>
              </p:cNvSpPr>
              <p:nvPr/>
            </p:nvSpPr>
            <p:spPr bwMode="auto">
              <a:xfrm rot="-8607966" flipH="1" flipV="1">
                <a:off x="2879" y="1295"/>
                <a:ext cx="282" cy="955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9535" name="Oval 31"/>
              <p:cNvSpPr>
                <a:spLocks noChangeArrowheads="1"/>
              </p:cNvSpPr>
              <p:nvPr/>
            </p:nvSpPr>
            <p:spPr bwMode="auto">
              <a:xfrm rot="-8758343" flipH="1" flipV="1">
                <a:off x="2886" y="1299"/>
                <a:ext cx="282" cy="955"/>
              </a:xfrm>
              <a:prstGeom prst="ellipse">
                <a:avLst/>
              </a:prstGeom>
              <a:gradFill rotWithShape="0">
                <a:gsLst>
                  <a:gs pos="0">
                    <a:srgbClr val="C1DAFF"/>
                  </a:gs>
                  <a:gs pos="100000">
                    <a:srgbClr val="C1DAFF">
                      <a:gamma/>
                      <a:shade val="63137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9536" name="Oval 32"/>
              <p:cNvSpPr>
                <a:spLocks noChangeArrowheads="1"/>
              </p:cNvSpPr>
              <p:nvPr/>
            </p:nvSpPr>
            <p:spPr bwMode="auto">
              <a:xfrm rot="-8758343" flipH="1" flipV="1">
                <a:off x="2886" y="1299"/>
                <a:ext cx="282" cy="955"/>
              </a:xfrm>
              <a:prstGeom prst="ellipse">
                <a:avLst/>
              </a:prstGeom>
              <a:gradFill rotWithShape="0">
                <a:gsLst>
                  <a:gs pos="0">
                    <a:srgbClr val="E47CBB"/>
                  </a:gs>
                  <a:gs pos="100000">
                    <a:srgbClr val="E47CBB">
                      <a:gamma/>
                      <a:shade val="42745"/>
                      <a:invGamma/>
                    </a:srgbClr>
                  </a:gs>
                </a:gsLst>
                <a:path path="rect">
                  <a:fillToRect l="100000" b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149672" name="Group 168"/>
          <p:cNvGrpSpPr>
            <a:grpSpLocks/>
          </p:cNvGrpSpPr>
          <p:nvPr/>
        </p:nvGrpSpPr>
        <p:grpSpPr bwMode="auto">
          <a:xfrm>
            <a:off x="6302375" y="3810000"/>
            <a:ext cx="1919288" cy="236538"/>
            <a:chOff x="3970" y="2400"/>
            <a:chExt cx="1209" cy="149"/>
          </a:xfrm>
        </p:grpSpPr>
        <p:sp>
          <p:nvSpPr>
            <p:cNvPr id="149671" name="Line 167"/>
            <p:cNvSpPr>
              <a:spLocks noChangeShapeType="1"/>
            </p:cNvSpPr>
            <p:nvPr/>
          </p:nvSpPr>
          <p:spPr bwMode="auto">
            <a:xfrm>
              <a:off x="4939" y="2464"/>
              <a:ext cx="24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9598" name="AutoShape 94"/>
            <p:cNvSpPr>
              <a:spLocks noChangeArrowheads="1"/>
            </p:cNvSpPr>
            <p:nvPr/>
          </p:nvSpPr>
          <p:spPr bwMode="auto">
            <a:xfrm rot="5400000" flipH="1" flipV="1">
              <a:off x="4385" y="1987"/>
              <a:ext cx="149" cy="974"/>
            </a:xfrm>
            <a:custGeom>
              <a:avLst/>
              <a:gdLst>
                <a:gd name="G0" fmla="+- 6187 0 0"/>
                <a:gd name="G1" fmla="+- 21600 0 6187"/>
                <a:gd name="G2" fmla="*/ 6187 1 2"/>
                <a:gd name="G3" fmla="+- 21600 0 G2"/>
                <a:gd name="G4" fmla="+/ 6187 21600 2"/>
                <a:gd name="G5" fmla="+/ G1 0 2"/>
                <a:gd name="G6" fmla="*/ 21600 21600 6187"/>
                <a:gd name="G7" fmla="*/ G6 1 2"/>
                <a:gd name="G8" fmla="+- 21600 0 G7"/>
                <a:gd name="G9" fmla="*/ 21600 1 2"/>
                <a:gd name="G10" fmla="+- 6187 0 G9"/>
                <a:gd name="G11" fmla="?: G10 G8 0"/>
                <a:gd name="G12" fmla="?: G10 G7 21600"/>
                <a:gd name="T0" fmla="*/ 18506 w 21600"/>
                <a:gd name="T1" fmla="*/ 10800 h 21600"/>
                <a:gd name="T2" fmla="*/ 10800 w 21600"/>
                <a:gd name="T3" fmla="*/ 21600 h 21600"/>
                <a:gd name="T4" fmla="*/ 3094 w 21600"/>
                <a:gd name="T5" fmla="*/ 10800 h 21600"/>
                <a:gd name="T6" fmla="*/ 10800 w 21600"/>
                <a:gd name="T7" fmla="*/ 0 h 21600"/>
                <a:gd name="T8" fmla="*/ 4894 w 21600"/>
                <a:gd name="T9" fmla="*/ 4894 h 21600"/>
                <a:gd name="T10" fmla="*/ 16706 w 21600"/>
                <a:gd name="T11" fmla="*/ 16706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6187" y="21600"/>
                  </a:lnTo>
                  <a:lnTo>
                    <a:pt x="1541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49645" name="Group 141"/>
          <p:cNvGrpSpPr>
            <a:grpSpLocks/>
          </p:cNvGrpSpPr>
          <p:nvPr/>
        </p:nvGrpSpPr>
        <p:grpSpPr bwMode="auto">
          <a:xfrm>
            <a:off x="6205538" y="3886200"/>
            <a:ext cx="306387" cy="2514600"/>
            <a:chOff x="4005" y="2064"/>
            <a:chExt cx="193" cy="1584"/>
          </a:xfrm>
        </p:grpSpPr>
        <p:sp>
          <p:nvSpPr>
            <p:cNvPr id="149593" name="AutoShape 89"/>
            <p:cNvSpPr>
              <a:spLocks noChangeArrowheads="1"/>
            </p:cNvSpPr>
            <p:nvPr/>
          </p:nvSpPr>
          <p:spPr bwMode="auto">
            <a:xfrm>
              <a:off x="4006" y="3072"/>
              <a:ext cx="192" cy="576"/>
            </a:xfrm>
            <a:prstGeom prst="downArrow">
              <a:avLst>
                <a:gd name="adj1" fmla="val 100000"/>
                <a:gd name="adj2" fmla="val 300000"/>
              </a:avLst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9594" name="AutoShape 90"/>
            <p:cNvSpPr>
              <a:spLocks noChangeArrowheads="1"/>
            </p:cNvSpPr>
            <p:nvPr/>
          </p:nvSpPr>
          <p:spPr bwMode="auto">
            <a:xfrm flipV="1">
              <a:off x="4005" y="2064"/>
              <a:ext cx="192" cy="960"/>
            </a:xfrm>
            <a:custGeom>
              <a:avLst/>
              <a:gdLst>
                <a:gd name="G0" fmla="+- 6187 0 0"/>
                <a:gd name="G1" fmla="+- 21600 0 6187"/>
                <a:gd name="G2" fmla="*/ 6187 1 2"/>
                <a:gd name="G3" fmla="+- 21600 0 G2"/>
                <a:gd name="G4" fmla="+/ 6187 21600 2"/>
                <a:gd name="G5" fmla="+/ G1 0 2"/>
                <a:gd name="G6" fmla="*/ 21600 21600 6187"/>
                <a:gd name="G7" fmla="*/ G6 1 2"/>
                <a:gd name="G8" fmla="+- 21600 0 G7"/>
                <a:gd name="G9" fmla="*/ 21600 1 2"/>
                <a:gd name="G10" fmla="+- 6187 0 G9"/>
                <a:gd name="G11" fmla="?: G10 G8 0"/>
                <a:gd name="G12" fmla="?: G10 G7 21600"/>
                <a:gd name="T0" fmla="*/ 18506 w 21600"/>
                <a:gd name="T1" fmla="*/ 10800 h 21600"/>
                <a:gd name="T2" fmla="*/ 10800 w 21600"/>
                <a:gd name="T3" fmla="*/ 21600 h 21600"/>
                <a:gd name="T4" fmla="*/ 3094 w 21600"/>
                <a:gd name="T5" fmla="*/ 10800 h 21600"/>
                <a:gd name="T6" fmla="*/ 10800 w 21600"/>
                <a:gd name="T7" fmla="*/ 0 h 21600"/>
                <a:gd name="T8" fmla="*/ 4894 w 21600"/>
                <a:gd name="T9" fmla="*/ 4894 h 21600"/>
                <a:gd name="T10" fmla="*/ 16706 w 21600"/>
                <a:gd name="T11" fmla="*/ 16706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6187" y="21600"/>
                  </a:lnTo>
                  <a:lnTo>
                    <a:pt x="1541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49610" name="Line 106"/>
          <p:cNvSpPr>
            <a:spLocks noChangeShapeType="1"/>
          </p:cNvSpPr>
          <p:nvPr/>
        </p:nvSpPr>
        <p:spPr bwMode="auto">
          <a:xfrm rot="10800000" flipH="1" flipV="1">
            <a:off x="6324600" y="3962400"/>
            <a:ext cx="4763" cy="15240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95251" name="Group 112"/>
          <p:cNvGrpSpPr>
            <a:grpSpLocks/>
          </p:cNvGrpSpPr>
          <p:nvPr/>
        </p:nvGrpSpPr>
        <p:grpSpPr bwMode="auto">
          <a:xfrm>
            <a:off x="7848600" y="3414713"/>
            <a:ext cx="0" cy="1004887"/>
            <a:chOff x="4560" y="1745"/>
            <a:chExt cx="0" cy="751"/>
          </a:xfrm>
        </p:grpSpPr>
        <p:sp>
          <p:nvSpPr>
            <p:cNvPr id="149617" name="Line 113"/>
            <p:cNvSpPr>
              <a:spLocks noChangeShapeType="1"/>
            </p:cNvSpPr>
            <p:nvPr/>
          </p:nvSpPr>
          <p:spPr bwMode="auto">
            <a:xfrm>
              <a:off x="4560" y="1745"/>
              <a:ext cx="0" cy="36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9618" name="Line 114"/>
            <p:cNvSpPr>
              <a:spLocks noChangeShapeType="1"/>
            </p:cNvSpPr>
            <p:nvPr/>
          </p:nvSpPr>
          <p:spPr bwMode="auto">
            <a:xfrm rot="-10800000">
              <a:off x="4560" y="2129"/>
              <a:ext cx="0" cy="36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pic>
        <p:nvPicPr>
          <p:cNvPr id="149553" name="Picture 4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100" y="990600"/>
            <a:ext cx="354013" cy="66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49647" name="Picture 14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4267200"/>
            <a:ext cx="889000" cy="61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149663" name="Group 159"/>
          <p:cNvGrpSpPr>
            <a:grpSpLocks/>
          </p:cNvGrpSpPr>
          <p:nvPr/>
        </p:nvGrpSpPr>
        <p:grpSpPr bwMode="auto">
          <a:xfrm>
            <a:off x="3429000" y="4114800"/>
            <a:ext cx="889000" cy="1376363"/>
            <a:chOff x="2256" y="2112"/>
            <a:chExt cx="560" cy="867"/>
          </a:xfrm>
        </p:grpSpPr>
        <p:sp>
          <p:nvSpPr>
            <p:cNvPr id="149656" name="Freeform 152"/>
            <p:cNvSpPr>
              <a:spLocks/>
            </p:cNvSpPr>
            <p:nvPr/>
          </p:nvSpPr>
          <p:spPr bwMode="auto">
            <a:xfrm flipV="1">
              <a:off x="2304" y="2112"/>
              <a:ext cx="336" cy="624"/>
            </a:xfrm>
            <a:custGeom>
              <a:avLst/>
              <a:gdLst>
                <a:gd name="T0" fmla="*/ 296 w 448"/>
                <a:gd name="T1" fmla="*/ 528 h 528"/>
                <a:gd name="T2" fmla="*/ 440 w 448"/>
                <a:gd name="T3" fmla="*/ 480 h 528"/>
                <a:gd name="T4" fmla="*/ 248 w 448"/>
                <a:gd name="T5" fmla="*/ 288 h 528"/>
                <a:gd name="T6" fmla="*/ 8 w 448"/>
                <a:gd name="T7" fmla="*/ 144 h 528"/>
                <a:gd name="T8" fmla="*/ 200 w 448"/>
                <a:gd name="T9" fmla="*/ 48 h 528"/>
                <a:gd name="T10" fmla="*/ 200 w 448"/>
                <a:gd name="T11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8" h="528">
                  <a:moveTo>
                    <a:pt x="296" y="528"/>
                  </a:moveTo>
                  <a:cubicBezTo>
                    <a:pt x="372" y="524"/>
                    <a:pt x="448" y="520"/>
                    <a:pt x="440" y="480"/>
                  </a:cubicBezTo>
                  <a:cubicBezTo>
                    <a:pt x="432" y="440"/>
                    <a:pt x="320" y="344"/>
                    <a:pt x="248" y="288"/>
                  </a:cubicBezTo>
                  <a:cubicBezTo>
                    <a:pt x="176" y="232"/>
                    <a:pt x="16" y="184"/>
                    <a:pt x="8" y="144"/>
                  </a:cubicBezTo>
                  <a:cubicBezTo>
                    <a:pt x="0" y="104"/>
                    <a:pt x="168" y="72"/>
                    <a:pt x="200" y="48"/>
                  </a:cubicBezTo>
                  <a:cubicBezTo>
                    <a:pt x="232" y="24"/>
                    <a:pt x="200" y="8"/>
                    <a:pt x="200" y="0"/>
                  </a:cubicBez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pic>
          <p:nvPicPr>
            <p:cNvPr id="149654" name="Picture 15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" y="2592"/>
              <a:ext cx="560" cy="3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49628" name="Group 124"/>
          <p:cNvGrpSpPr>
            <a:grpSpLocks/>
          </p:cNvGrpSpPr>
          <p:nvPr/>
        </p:nvGrpSpPr>
        <p:grpSpPr bwMode="auto">
          <a:xfrm>
            <a:off x="8077200" y="3733800"/>
            <a:ext cx="593725" cy="547688"/>
            <a:chOff x="5184" y="1968"/>
            <a:chExt cx="374" cy="345"/>
          </a:xfrm>
        </p:grpSpPr>
        <p:sp>
          <p:nvSpPr>
            <p:cNvPr id="149623" name="Freeform 119"/>
            <p:cNvSpPr>
              <a:spLocks/>
            </p:cNvSpPr>
            <p:nvPr/>
          </p:nvSpPr>
          <p:spPr bwMode="auto">
            <a:xfrm flipV="1">
              <a:off x="5184" y="2102"/>
              <a:ext cx="374" cy="211"/>
            </a:xfrm>
            <a:custGeom>
              <a:avLst/>
              <a:gdLst>
                <a:gd name="T0" fmla="*/ 296 w 448"/>
                <a:gd name="T1" fmla="*/ 528 h 528"/>
                <a:gd name="T2" fmla="*/ 440 w 448"/>
                <a:gd name="T3" fmla="*/ 480 h 528"/>
                <a:gd name="T4" fmla="*/ 248 w 448"/>
                <a:gd name="T5" fmla="*/ 288 h 528"/>
                <a:gd name="T6" fmla="*/ 8 w 448"/>
                <a:gd name="T7" fmla="*/ 144 h 528"/>
                <a:gd name="T8" fmla="*/ 200 w 448"/>
                <a:gd name="T9" fmla="*/ 48 h 528"/>
                <a:gd name="T10" fmla="*/ 200 w 448"/>
                <a:gd name="T11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8" h="528">
                  <a:moveTo>
                    <a:pt x="296" y="528"/>
                  </a:moveTo>
                  <a:cubicBezTo>
                    <a:pt x="372" y="524"/>
                    <a:pt x="448" y="520"/>
                    <a:pt x="440" y="480"/>
                  </a:cubicBezTo>
                  <a:cubicBezTo>
                    <a:pt x="432" y="440"/>
                    <a:pt x="320" y="344"/>
                    <a:pt x="248" y="288"/>
                  </a:cubicBezTo>
                  <a:cubicBezTo>
                    <a:pt x="176" y="232"/>
                    <a:pt x="16" y="184"/>
                    <a:pt x="8" y="144"/>
                  </a:cubicBezTo>
                  <a:cubicBezTo>
                    <a:pt x="0" y="104"/>
                    <a:pt x="168" y="72"/>
                    <a:pt x="200" y="48"/>
                  </a:cubicBezTo>
                  <a:cubicBezTo>
                    <a:pt x="232" y="24"/>
                    <a:pt x="200" y="8"/>
                    <a:pt x="200" y="0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95280" name="Group 123"/>
            <p:cNvGrpSpPr>
              <a:grpSpLocks/>
            </p:cNvGrpSpPr>
            <p:nvPr/>
          </p:nvGrpSpPr>
          <p:grpSpPr bwMode="auto">
            <a:xfrm>
              <a:off x="5184" y="1968"/>
              <a:ext cx="374" cy="326"/>
              <a:chOff x="5373" y="1968"/>
              <a:chExt cx="374" cy="326"/>
            </a:xfrm>
          </p:grpSpPr>
          <p:grpSp>
            <p:nvGrpSpPr>
              <p:cNvPr id="95281" name="Group 122"/>
              <p:cNvGrpSpPr>
                <a:grpSpLocks/>
              </p:cNvGrpSpPr>
              <p:nvPr/>
            </p:nvGrpSpPr>
            <p:grpSpPr bwMode="auto">
              <a:xfrm>
                <a:off x="5386" y="1968"/>
                <a:ext cx="241" cy="230"/>
                <a:chOff x="5386" y="1968"/>
                <a:chExt cx="241" cy="230"/>
              </a:xfrm>
            </p:grpSpPr>
            <p:sp>
              <p:nvSpPr>
                <p:cNvPr id="149621" name="Rectangle 117"/>
                <p:cNvSpPr>
                  <a:spLocks noChangeArrowheads="1"/>
                </p:cNvSpPr>
                <p:nvPr/>
              </p:nvSpPr>
              <p:spPr bwMode="auto">
                <a:xfrm flipV="1">
                  <a:off x="5466" y="2045"/>
                  <a:ext cx="161" cy="76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9622" name="AutoShape 118"/>
                <p:cNvSpPr>
                  <a:spLocks noChangeArrowheads="1"/>
                </p:cNvSpPr>
                <p:nvPr/>
              </p:nvSpPr>
              <p:spPr bwMode="auto">
                <a:xfrm flipH="1" flipV="1">
                  <a:off x="5386" y="1968"/>
                  <a:ext cx="120" cy="230"/>
                </a:xfrm>
                <a:prstGeom prst="moon">
                  <a:avLst>
                    <a:gd name="adj" fmla="val 50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149624" name="Freeform 120"/>
              <p:cNvSpPr>
                <a:spLocks/>
              </p:cNvSpPr>
              <p:nvPr/>
            </p:nvSpPr>
            <p:spPr bwMode="auto">
              <a:xfrm flipV="1">
                <a:off x="5373" y="2083"/>
                <a:ext cx="374" cy="211"/>
              </a:xfrm>
              <a:custGeom>
                <a:avLst/>
                <a:gdLst>
                  <a:gd name="T0" fmla="*/ 296 w 448"/>
                  <a:gd name="T1" fmla="*/ 528 h 528"/>
                  <a:gd name="T2" fmla="*/ 440 w 448"/>
                  <a:gd name="T3" fmla="*/ 480 h 528"/>
                  <a:gd name="T4" fmla="*/ 248 w 448"/>
                  <a:gd name="T5" fmla="*/ 288 h 528"/>
                  <a:gd name="T6" fmla="*/ 8 w 448"/>
                  <a:gd name="T7" fmla="*/ 144 h 528"/>
                  <a:gd name="T8" fmla="*/ 200 w 448"/>
                  <a:gd name="T9" fmla="*/ 48 h 528"/>
                  <a:gd name="T10" fmla="*/ 200 w 448"/>
                  <a:gd name="T11" fmla="*/ 0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8" h="528">
                    <a:moveTo>
                      <a:pt x="296" y="528"/>
                    </a:moveTo>
                    <a:cubicBezTo>
                      <a:pt x="372" y="524"/>
                      <a:pt x="448" y="520"/>
                      <a:pt x="440" y="480"/>
                    </a:cubicBezTo>
                    <a:cubicBezTo>
                      <a:pt x="432" y="440"/>
                      <a:pt x="320" y="344"/>
                      <a:pt x="248" y="288"/>
                    </a:cubicBezTo>
                    <a:cubicBezTo>
                      <a:pt x="176" y="232"/>
                      <a:pt x="16" y="184"/>
                      <a:pt x="8" y="144"/>
                    </a:cubicBezTo>
                    <a:cubicBezTo>
                      <a:pt x="0" y="104"/>
                      <a:pt x="168" y="72"/>
                      <a:pt x="200" y="48"/>
                    </a:cubicBezTo>
                    <a:cubicBezTo>
                      <a:pt x="232" y="24"/>
                      <a:pt x="200" y="8"/>
                      <a:pt x="200" y="0"/>
                    </a:cubicBez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sp>
        <p:nvSpPr>
          <p:cNvPr id="149670" name="Text Box 166"/>
          <p:cNvSpPr txBox="1">
            <a:spLocks noChangeArrowheads="1"/>
          </p:cNvSpPr>
          <p:nvPr/>
        </p:nvSpPr>
        <p:spPr bwMode="auto">
          <a:xfrm>
            <a:off x="2132013" y="14288"/>
            <a:ext cx="480218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>
                <a:solidFill>
                  <a:srgbClr val="FFFF00"/>
                </a:solidFill>
                <a:latin typeface="Georgia" charset="0"/>
                <a:cs typeface="+mn-cs"/>
              </a:rPr>
              <a:t>Conventional </a:t>
            </a:r>
            <a:r>
              <a:rPr lang="en-US" sz="2400">
                <a:solidFill>
                  <a:srgbClr val="0000CC"/>
                </a:solidFill>
                <a:latin typeface="ArialMT" charset="0"/>
                <a:cs typeface="+mn-cs"/>
              </a:rPr>
              <a:t> </a:t>
            </a:r>
            <a:r>
              <a:rPr lang="en-US" sz="2800" b="1">
                <a:solidFill>
                  <a:srgbClr val="FFFF00"/>
                </a:solidFill>
                <a:latin typeface="Georgia" charset="0"/>
                <a:cs typeface="+mn-cs"/>
              </a:rPr>
              <a:t>/  Confocal</a:t>
            </a:r>
          </a:p>
        </p:txBody>
      </p:sp>
      <p:sp>
        <p:nvSpPr>
          <p:cNvPr id="149596" name="AutoShape 92"/>
          <p:cNvSpPr>
            <a:spLocks noChangeArrowheads="1"/>
          </p:cNvSpPr>
          <p:nvPr/>
        </p:nvSpPr>
        <p:spPr bwMode="auto">
          <a:xfrm>
            <a:off x="6299200" y="5486400"/>
            <a:ext cx="77788" cy="838200"/>
          </a:xfrm>
          <a:prstGeom prst="downArrow">
            <a:avLst>
              <a:gd name="adj1" fmla="val 100000"/>
              <a:gd name="adj2" fmla="val 1077544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49575" name="AutoShape 71"/>
          <p:cNvSpPr>
            <a:spLocks noChangeArrowheads="1"/>
          </p:cNvSpPr>
          <p:nvPr/>
        </p:nvSpPr>
        <p:spPr bwMode="auto">
          <a:xfrm rot="5400000" flipH="1" flipV="1">
            <a:off x="2438400" y="3200400"/>
            <a:ext cx="152400" cy="1371600"/>
          </a:xfrm>
          <a:custGeom>
            <a:avLst/>
            <a:gdLst>
              <a:gd name="G0" fmla="+- 6187 0 0"/>
              <a:gd name="G1" fmla="+- 21600 0 6187"/>
              <a:gd name="G2" fmla="*/ 6187 1 2"/>
              <a:gd name="G3" fmla="+- 21600 0 G2"/>
              <a:gd name="G4" fmla="+/ 6187 21600 2"/>
              <a:gd name="G5" fmla="+/ G1 0 2"/>
              <a:gd name="G6" fmla="*/ 21600 21600 6187"/>
              <a:gd name="G7" fmla="*/ G6 1 2"/>
              <a:gd name="G8" fmla="+- 21600 0 G7"/>
              <a:gd name="G9" fmla="*/ 21600 1 2"/>
              <a:gd name="G10" fmla="+- 6187 0 G9"/>
              <a:gd name="G11" fmla="?: G10 G8 0"/>
              <a:gd name="G12" fmla="?: G10 G7 21600"/>
              <a:gd name="T0" fmla="*/ 18506 w 21600"/>
              <a:gd name="T1" fmla="*/ 10800 h 21600"/>
              <a:gd name="T2" fmla="*/ 10800 w 21600"/>
              <a:gd name="T3" fmla="*/ 21600 h 21600"/>
              <a:gd name="T4" fmla="*/ 3094 w 21600"/>
              <a:gd name="T5" fmla="*/ 10800 h 21600"/>
              <a:gd name="T6" fmla="*/ 10800 w 21600"/>
              <a:gd name="T7" fmla="*/ 0 h 21600"/>
              <a:gd name="T8" fmla="*/ 4894 w 21600"/>
              <a:gd name="T9" fmla="*/ 4894 h 21600"/>
              <a:gd name="T10" fmla="*/ 16706 w 21600"/>
              <a:gd name="T11" fmla="*/ 16706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6187" y="21600"/>
                </a:lnTo>
                <a:lnTo>
                  <a:pt x="15413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49644" name="Group 140"/>
          <p:cNvGrpSpPr>
            <a:grpSpLocks/>
          </p:cNvGrpSpPr>
          <p:nvPr/>
        </p:nvGrpSpPr>
        <p:grpSpPr bwMode="auto">
          <a:xfrm>
            <a:off x="1636713" y="3810000"/>
            <a:ext cx="457200" cy="2514600"/>
            <a:chOff x="1152" y="2016"/>
            <a:chExt cx="288" cy="1584"/>
          </a:xfrm>
        </p:grpSpPr>
        <p:sp>
          <p:nvSpPr>
            <p:cNvPr id="149570" name="AutoShape 66"/>
            <p:cNvSpPr>
              <a:spLocks noChangeArrowheads="1"/>
            </p:cNvSpPr>
            <p:nvPr/>
          </p:nvSpPr>
          <p:spPr bwMode="auto">
            <a:xfrm>
              <a:off x="1152" y="3024"/>
              <a:ext cx="288" cy="576"/>
            </a:xfrm>
            <a:prstGeom prst="downArrow">
              <a:avLst>
                <a:gd name="adj1" fmla="val 100000"/>
                <a:gd name="adj2" fmla="val 200000"/>
              </a:avLst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9573" name="AutoShape 69"/>
            <p:cNvSpPr>
              <a:spLocks noChangeArrowheads="1"/>
            </p:cNvSpPr>
            <p:nvPr/>
          </p:nvSpPr>
          <p:spPr bwMode="auto">
            <a:xfrm flipV="1">
              <a:off x="1152" y="2016"/>
              <a:ext cx="288" cy="960"/>
            </a:xfrm>
            <a:custGeom>
              <a:avLst/>
              <a:gdLst>
                <a:gd name="G0" fmla="+- 6187 0 0"/>
                <a:gd name="G1" fmla="+- 21600 0 6187"/>
                <a:gd name="G2" fmla="*/ 6187 1 2"/>
                <a:gd name="G3" fmla="+- 21600 0 G2"/>
                <a:gd name="G4" fmla="+/ 6187 21600 2"/>
                <a:gd name="G5" fmla="+/ G1 0 2"/>
                <a:gd name="G6" fmla="*/ 21600 21600 6187"/>
                <a:gd name="G7" fmla="*/ G6 1 2"/>
                <a:gd name="G8" fmla="+- 21600 0 G7"/>
                <a:gd name="G9" fmla="*/ 21600 1 2"/>
                <a:gd name="G10" fmla="+- 6187 0 G9"/>
                <a:gd name="G11" fmla="?: G10 G8 0"/>
                <a:gd name="G12" fmla="?: G10 G7 21600"/>
                <a:gd name="T0" fmla="*/ 18506 w 21600"/>
                <a:gd name="T1" fmla="*/ 10800 h 21600"/>
                <a:gd name="T2" fmla="*/ 10800 w 21600"/>
                <a:gd name="T3" fmla="*/ 21600 h 21600"/>
                <a:gd name="T4" fmla="*/ 3094 w 21600"/>
                <a:gd name="T5" fmla="*/ 10800 h 21600"/>
                <a:gd name="T6" fmla="*/ 10800 w 21600"/>
                <a:gd name="T7" fmla="*/ 0 h 21600"/>
                <a:gd name="T8" fmla="*/ 4894 w 21600"/>
                <a:gd name="T9" fmla="*/ 4894 h 21600"/>
                <a:gd name="T10" fmla="*/ 16706 w 21600"/>
                <a:gd name="T11" fmla="*/ 16706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6187" y="21600"/>
                  </a:lnTo>
                  <a:lnTo>
                    <a:pt x="1541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49568" name="Rectangle 64"/>
          <p:cNvSpPr>
            <a:spLocks noChangeArrowheads="1"/>
          </p:cNvSpPr>
          <p:nvPr/>
        </p:nvSpPr>
        <p:spPr bwMode="auto">
          <a:xfrm>
            <a:off x="1736725" y="3886200"/>
            <a:ext cx="257175" cy="1447800"/>
          </a:xfrm>
          <a:prstGeom prst="rect">
            <a:avLst/>
          </a:prstGeom>
          <a:gradFill rotWithShape="0">
            <a:gsLst>
              <a:gs pos="0">
                <a:srgbClr val="00FF00"/>
              </a:gs>
              <a:gs pos="100000">
                <a:srgbClr val="B24F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49569" name="AutoShape 65"/>
          <p:cNvSpPr>
            <a:spLocks noChangeArrowheads="1"/>
          </p:cNvSpPr>
          <p:nvPr/>
        </p:nvSpPr>
        <p:spPr bwMode="auto">
          <a:xfrm>
            <a:off x="1752600" y="5410200"/>
            <a:ext cx="228600" cy="914400"/>
          </a:xfrm>
          <a:prstGeom prst="downArrow">
            <a:avLst>
              <a:gd name="adj1" fmla="val 100000"/>
              <a:gd name="adj2" fmla="val 400000"/>
            </a:avLst>
          </a:prstGeom>
          <a:gradFill rotWithShape="0">
            <a:gsLst>
              <a:gs pos="0">
                <a:srgbClr val="00FF00"/>
              </a:gs>
              <a:gs pos="100000">
                <a:srgbClr val="B14F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49566" name="Oval 62"/>
          <p:cNvSpPr>
            <a:spLocks noChangeArrowheads="1"/>
          </p:cNvSpPr>
          <p:nvPr/>
        </p:nvSpPr>
        <p:spPr bwMode="auto">
          <a:xfrm>
            <a:off x="1681163" y="6088063"/>
            <a:ext cx="336550" cy="236537"/>
          </a:xfrm>
          <a:prstGeom prst="ellipse">
            <a:avLst/>
          </a:prstGeom>
          <a:gradFill rotWithShape="0">
            <a:gsLst>
              <a:gs pos="0">
                <a:srgbClr val="FF0000">
                  <a:gamma/>
                  <a:tint val="10196"/>
                  <a:invGamma/>
                </a:srgbClr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49592" name="Oval 88"/>
          <p:cNvSpPr>
            <a:spLocks noChangeArrowheads="1"/>
          </p:cNvSpPr>
          <p:nvPr/>
        </p:nvSpPr>
        <p:spPr bwMode="auto">
          <a:xfrm>
            <a:off x="6176963" y="6164263"/>
            <a:ext cx="336550" cy="236537"/>
          </a:xfrm>
          <a:prstGeom prst="ellipse">
            <a:avLst/>
          </a:prstGeom>
          <a:gradFill rotWithShape="0">
            <a:gsLst>
              <a:gs pos="0">
                <a:srgbClr val="FF0000">
                  <a:gamma/>
                  <a:tint val="10196"/>
                  <a:invGamma/>
                </a:srgbClr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95264" name="Group 174"/>
          <p:cNvGrpSpPr>
            <a:grpSpLocks/>
          </p:cNvGrpSpPr>
          <p:nvPr/>
        </p:nvGrpSpPr>
        <p:grpSpPr bwMode="auto">
          <a:xfrm>
            <a:off x="1370013" y="5295900"/>
            <a:ext cx="5564187" cy="1104900"/>
            <a:chOff x="863" y="3336"/>
            <a:chExt cx="3505" cy="696"/>
          </a:xfrm>
        </p:grpSpPr>
        <p:grpSp>
          <p:nvGrpSpPr>
            <p:cNvPr id="95265" name="Group 170"/>
            <p:cNvGrpSpPr>
              <a:grpSpLocks/>
            </p:cNvGrpSpPr>
            <p:nvPr/>
          </p:nvGrpSpPr>
          <p:grpSpPr bwMode="auto">
            <a:xfrm>
              <a:off x="863" y="3336"/>
              <a:ext cx="3505" cy="696"/>
              <a:chOff x="863" y="3336"/>
              <a:chExt cx="3505" cy="696"/>
            </a:xfrm>
          </p:grpSpPr>
          <p:grpSp>
            <p:nvGrpSpPr>
              <p:cNvPr id="95268" name="Group 59"/>
              <p:cNvGrpSpPr>
                <a:grpSpLocks/>
              </p:cNvGrpSpPr>
              <p:nvPr/>
            </p:nvGrpSpPr>
            <p:grpSpPr bwMode="auto">
              <a:xfrm>
                <a:off x="864" y="3792"/>
                <a:ext cx="672" cy="192"/>
                <a:chOff x="384" y="3496"/>
                <a:chExt cx="5088" cy="680"/>
              </a:xfrm>
            </p:grpSpPr>
            <p:sp>
              <p:nvSpPr>
                <p:cNvPr id="149564" name="Line 60"/>
                <p:cNvSpPr>
                  <a:spLocks noChangeShapeType="1"/>
                </p:cNvSpPr>
                <p:nvPr/>
              </p:nvSpPr>
              <p:spPr bwMode="auto">
                <a:xfrm>
                  <a:off x="384" y="4176"/>
                  <a:ext cx="5088" cy="0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9565" name="Freeform 61"/>
                <p:cNvSpPr>
                  <a:spLocks/>
                </p:cNvSpPr>
                <p:nvPr/>
              </p:nvSpPr>
              <p:spPr bwMode="auto">
                <a:xfrm>
                  <a:off x="384" y="3496"/>
                  <a:ext cx="5088" cy="680"/>
                </a:xfrm>
                <a:custGeom>
                  <a:avLst/>
                  <a:gdLst>
                    <a:gd name="T0" fmla="*/ 0 w 5088"/>
                    <a:gd name="T1" fmla="*/ 680 h 680"/>
                    <a:gd name="T2" fmla="*/ 720 w 5088"/>
                    <a:gd name="T3" fmla="*/ 584 h 680"/>
                    <a:gd name="T4" fmla="*/ 1152 w 5088"/>
                    <a:gd name="T5" fmla="*/ 344 h 680"/>
                    <a:gd name="T6" fmla="*/ 1440 w 5088"/>
                    <a:gd name="T7" fmla="*/ 200 h 680"/>
                    <a:gd name="T8" fmla="*/ 1776 w 5088"/>
                    <a:gd name="T9" fmla="*/ 104 h 680"/>
                    <a:gd name="T10" fmla="*/ 2208 w 5088"/>
                    <a:gd name="T11" fmla="*/ 8 h 680"/>
                    <a:gd name="T12" fmla="*/ 2784 w 5088"/>
                    <a:gd name="T13" fmla="*/ 56 h 680"/>
                    <a:gd name="T14" fmla="*/ 3312 w 5088"/>
                    <a:gd name="T15" fmla="*/ 248 h 680"/>
                    <a:gd name="T16" fmla="*/ 4032 w 5088"/>
                    <a:gd name="T17" fmla="*/ 440 h 680"/>
                    <a:gd name="T18" fmla="*/ 4704 w 5088"/>
                    <a:gd name="T19" fmla="*/ 632 h 680"/>
                    <a:gd name="T20" fmla="*/ 5088 w 5088"/>
                    <a:gd name="T21" fmla="*/ 680 h 6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088" h="680">
                      <a:moveTo>
                        <a:pt x="0" y="680"/>
                      </a:moveTo>
                      <a:cubicBezTo>
                        <a:pt x="264" y="660"/>
                        <a:pt x="528" y="640"/>
                        <a:pt x="720" y="584"/>
                      </a:cubicBezTo>
                      <a:cubicBezTo>
                        <a:pt x="912" y="528"/>
                        <a:pt x="1032" y="408"/>
                        <a:pt x="1152" y="344"/>
                      </a:cubicBezTo>
                      <a:cubicBezTo>
                        <a:pt x="1272" y="280"/>
                        <a:pt x="1336" y="240"/>
                        <a:pt x="1440" y="200"/>
                      </a:cubicBezTo>
                      <a:cubicBezTo>
                        <a:pt x="1544" y="160"/>
                        <a:pt x="1648" y="136"/>
                        <a:pt x="1776" y="104"/>
                      </a:cubicBezTo>
                      <a:cubicBezTo>
                        <a:pt x="1904" y="72"/>
                        <a:pt x="2040" y="16"/>
                        <a:pt x="2208" y="8"/>
                      </a:cubicBezTo>
                      <a:cubicBezTo>
                        <a:pt x="2376" y="0"/>
                        <a:pt x="2600" y="16"/>
                        <a:pt x="2784" y="56"/>
                      </a:cubicBezTo>
                      <a:cubicBezTo>
                        <a:pt x="2968" y="96"/>
                        <a:pt x="3104" y="184"/>
                        <a:pt x="3312" y="248"/>
                      </a:cubicBezTo>
                      <a:cubicBezTo>
                        <a:pt x="3520" y="312"/>
                        <a:pt x="3800" y="376"/>
                        <a:pt x="4032" y="440"/>
                      </a:cubicBezTo>
                      <a:cubicBezTo>
                        <a:pt x="4264" y="504"/>
                        <a:pt x="4528" y="592"/>
                        <a:pt x="4704" y="632"/>
                      </a:cubicBezTo>
                      <a:cubicBezTo>
                        <a:pt x="4880" y="672"/>
                        <a:pt x="5024" y="672"/>
                        <a:pt x="5088" y="68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grpSp>
            <p:nvGrpSpPr>
              <p:cNvPr id="95269" name="Group 85"/>
              <p:cNvGrpSpPr>
                <a:grpSpLocks/>
              </p:cNvGrpSpPr>
              <p:nvPr/>
            </p:nvGrpSpPr>
            <p:grpSpPr bwMode="auto">
              <a:xfrm>
                <a:off x="3696" y="3840"/>
                <a:ext cx="672" cy="192"/>
                <a:chOff x="384" y="3496"/>
                <a:chExt cx="5088" cy="680"/>
              </a:xfrm>
            </p:grpSpPr>
            <p:sp>
              <p:nvSpPr>
                <p:cNvPr id="149590" name="Line 86"/>
                <p:cNvSpPr>
                  <a:spLocks noChangeShapeType="1"/>
                </p:cNvSpPr>
                <p:nvPr/>
              </p:nvSpPr>
              <p:spPr bwMode="auto">
                <a:xfrm>
                  <a:off x="384" y="4176"/>
                  <a:ext cx="5088" cy="0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9591" name="Freeform 87"/>
                <p:cNvSpPr>
                  <a:spLocks/>
                </p:cNvSpPr>
                <p:nvPr/>
              </p:nvSpPr>
              <p:spPr bwMode="auto">
                <a:xfrm>
                  <a:off x="384" y="3496"/>
                  <a:ext cx="5088" cy="680"/>
                </a:xfrm>
                <a:custGeom>
                  <a:avLst/>
                  <a:gdLst>
                    <a:gd name="T0" fmla="*/ 0 w 5088"/>
                    <a:gd name="T1" fmla="*/ 680 h 680"/>
                    <a:gd name="T2" fmla="*/ 720 w 5088"/>
                    <a:gd name="T3" fmla="*/ 584 h 680"/>
                    <a:gd name="T4" fmla="*/ 1152 w 5088"/>
                    <a:gd name="T5" fmla="*/ 344 h 680"/>
                    <a:gd name="T6" fmla="*/ 1440 w 5088"/>
                    <a:gd name="T7" fmla="*/ 200 h 680"/>
                    <a:gd name="T8" fmla="*/ 1776 w 5088"/>
                    <a:gd name="T9" fmla="*/ 104 h 680"/>
                    <a:gd name="T10" fmla="*/ 2208 w 5088"/>
                    <a:gd name="T11" fmla="*/ 8 h 680"/>
                    <a:gd name="T12" fmla="*/ 2784 w 5088"/>
                    <a:gd name="T13" fmla="*/ 56 h 680"/>
                    <a:gd name="T14" fmla="*/ 3312 w 5088"/>
                    <a:gd name="T15" fmla="*/ 248 h 680"/>
                    <a:gd name="T16" fmla="*/ 4032 w 5088"/>
                    <a:gd name="T17" fmla="*/ 440 h 680"/>
                    <a:gd name="T18" fmla="*/ 4704 w 5088"/>
                    <a:gd name="T19" fmla="*/ 632 h 680"/>
                    <a:gd name="T20" fmla="*/ 5088 w 5088"/>
                    <a:gd name="T21" fmla="*/ 680 h 6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088" h="680">
                      <a:moveTo>
                        <a:pt x="0" y="680"/>
                      </a:moveTo>
                      <a:cubicBezTo>
                        <a:pt x="264" y="660"/>
                        <a:pt x="528" y="640"/>
                        <a:pt x="720" y="584"/>
                      </a:cubicBezTo>
                      <a:cubicBezTo>
                        <a:pt x="912" y="528"/>
                        <a:pt x="1032" y="408"/>
                        <a:pt x="1152" y="344"/>
                      </a:cubicBezTo>
                      <a:cubicBezTo>
                        <a:pt x="1272" y="280"/>
                        <a:pt x="1336" y="240"/>
                        <a:pt x="1440" y="200"/>
                      </a:cubicBezTo>
                      <a:cubicBezTo>
                        <a:pt x="1544" y="160"/>
                        <a:pt x="1648" y="136"/>
                        <a:pt x="1776" y="104"/>
                      </a:cubicBezTo>
                      <a:cubicBezTo>
                        <a:pt x="1904" y="72"/>
                        <a:pt x="2040" y="16"/>
                        <a:pt x="2208" y="8"/>
                      </a:cubicBezTo>
                      <a:cubicBezTo>
                        <a:pt x="2376" y="0"/>
                        <a:pt x="2600" y="16"/>
                        <a:pt x="2784" y="56"/>
                      </a:cubicBezTo>
                      <a:cubicBezTo>
                        <a:pt x="2968" y="96"/>
                        <a:pt x="3104" y="184"/>
                        <a:pt x="3312" y="248"/>
                      </a:cubicBezTo>
                      <a:cubicBezTo>
                        <a:pt x="3520" y="312"/>
                        <a:pt x="3800" y="376"/>
                        <a:pt x="4032" y="440"/>
                      </a:cubicBezTo>
                      <a:cubicBezTo>
                        <a:pt x="4264" y="504"/>
                        <a:pt x="4528" y="592"/>
                        <a:pt x="4704" y="632"/>
                      </a:cubicBezTo>
                      <a:cubicBezTo>
                        <a:pt x="4880" y="672"/>
                        <a:pt x="5024" y="672"/>
                        <a:pt x="5088" y="68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grpSp>
            <p:nvGrpSpPr>
              <p:cNvPr id="95270" name="Group 169"/>
              <p:cNvGrpSpPr>
                <a:grpSpLocks/>
              </p:cNvGrpSpPr>
              <p:nvPr/>
            </p:nvGrpSpPr>
            <p:grpSpPr bwMode="auto">
              <a:xfrm>
                <a:off x="863" y="3336"/>
                <a:ext cx="3442" cy="120"/>
                <a:chOff x="863" y="3336"/>
                <a:chExt cx="3442" cy="120"/>
              </a:xfrm>
            </p:grpSpPr>
            <p:sp>
              <p:nvSpPr>
                <p:cNvPr id="149545" name="Oval 41"/>
                <p:cNvSpPr>
                  <a:spLocks noChangeArrowheads="1"/>
                </p:cNvSpPr>
                <p:nvPr/>
              </p:nvSpPr>
              <p:spPr bwMode="auto">
                <a:xfrm rot="-5400000" flipH="1" flipV="1">
                  <a:off x="1139" y="3060"/>
                  <a:ext cx="72" cy="62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5E9EFF"/>
                    </a:gs>
                    <a:gs pos="20000">
                      <a:srgbClr val="85C2FF"/>
                    </a:gs>
                    <a:gs pos="35000">
                      <a:srgbClr val="C4D6EB"/>
                    </a:gs>
                    <a:gs pos="50000">
                      <a:srgbClr val="FFEBFA"/>
                    </a:gs>
                    <a:gs pos="65000">
                      <a:srgbClr val="C4D6EB"/>
                    </a:gs>
                    <a:gs pos="80001">
                      <a:srgbClr val="85C2FF"/>
                    </a:gs>
                    <a:gs pos="100000">
                      <a:srgbClr val="5E9EFF"/>
                    </a:gs>
                  </a:gsLst>
                  <a:lin ang="5400000" scaled="1"/>
                </a:gradFill>
                <a:ln w="317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9595" name="Oval 91"/>
                <p:cNvSpPr>
                  <a:spLocks noChangeArrowheads="1"/>
                </p:cNvSpPr>
                <p:nvPr/>
              </p:nvSpPr>
              <p:spPr bwMode="auto">
                <a:xfrm rot="-5400000" flipH="1" flipV="1">
                  <a:off x="3957" y="3108"/>
                  <a:ext cx="72" cy="62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5E9EFF"/>
                    </a:gs>
                    <a:gs pos="20000">
                      <a:srgbClr val="85C2FF"/>
                    </a:gs>
                    <a:gs pos="35000">
                      <a:srgbClr val="C4D6EB"/>
                    </a:gs>
                    <a:gs pos="50000">
                      <a:srgbClr val="FFEBFA"/>
                    </a:gs>
                    <a:gs pos="65000">
                      <a:srgbClr val="C4D6EB"/>
                    </a:gs>
                    <a:gs pos="80001">
                      <a:srgbClr val="85C2FF"/>
                    </a:gs>
                    <a:gs pos="100000">
                      <a:srgbClr val="5E9EFF"/>
                    </a:gs>
                  </a:gsLst>
                  <a:lin ang="5400000" scaled="1"/>
                </a:gradFill>
                <a:ln w="317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</p:grpSp>
        <p:sp>
          <p:nvSpPr>
            <p:cNvPr id="149675" name="Oval 171"/>
            <p:cNvSpPr>
              <a:spLocks noChangeArrowheads="1"/>
            </p:cNvSpPr>
            <p:nvPr/>
          </p:nvSpPr>
          <p:spPr bwMode="auto">
            <a:xfrm>
              <a:off x="1059" y="3835"/>
              <a:ext cx="212" cy="149"/>
            </a:xfrm>
            <a:prstGeom prst="ellips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0000">
                          <a:gamma/>
                          <a:tint val="10196"/>
                          <a:invGamma/>
                        </a:srgbClr>
                      </a:gs>
                      <a:gs pos="100000">
                        <a:srgbClr val="FF0000"/>
                      </a:gs>
                    </a:gsLst>
                    <a:path path="shape">
                      <a:fillToRect l="50000" t="50000" r="50000" b="50000"/>
                    </a:path>
                  </a:gra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9676" name="Oval 172"/>
            <p:cNvSpPr>
              <a:spLocks noChangeArrowheads="1"/>
            </p:cNvSpPr>
            <p:nvPr/>
          </p:nvSpPr>
          <p:spPr bwMode="auto">
            <a:xfrm>
              <a:off x="3891" y="3883"/>
              <a:ext cx="212" cy="149"/>
            </a:xfrm>
            <a:prstGeom prst="ellips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0000">
                          <a:gamma/>
                          <a:tint val="10196"/>
                          <a:invGamma/>
                        </a:srgbClr>
                      </a:gs>
                      <a:gs pos="100000">
                        <a:srgbClr val="FF0000"/>
                      </a:gs>
                    </a:gsLst>
                    <a:path path="shape">
                      <a:fillToRect l="50000" t="50000" r="50000" b="50000"/>
                    </a:path>
                  </a:gra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"/>
                                        <p:tgtEl>
                                          <p:spTgt spid="149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"/>
                                        <p:tgtEl>
                                          <p:spTgt spid="149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"/>
                                        <p:tgtEl>
                                          <p:spTgt spid="149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"/>
                                        <p:tgtEl>
                                          <p:spTgt spid="149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2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95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95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9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200"/>
                                        <p:tgtEl>
                                          <p:spTgt spid="149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00"/>
                                        <p:tgtEl>
                                          <p:spTgt spid="149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200"/>
                                        <p:tgtEl>
                                          <p:spTgt spid="149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200"/>
                                        <p:tgtEl>
                                          <p:spTgt spid="149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200"/>
                                        <p:tgtEl>
                                          <p:spTgt spid="149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4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9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9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9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49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49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49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49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9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9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60" grpId="0" animBg="1"/>
      <p:bldP spid="149596" grpId="0" animBg="1"/>
      <p:bldP spid="149568" grpId="0" animBg="1"/>
      <p:bldP spid="149569" grpId="0" animBg="1"/>
      <p:bldP spid="149566" grpId="0" animBg="1"/>
      <p:bldP spid="14959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7" name="Text Box 3"/>
          <p:cNvSpPr txBox="1">
            <a:spLocks noChangeArrowheads="1"/>
          </p:cNvSpPr>
          <p:nvPr/>
        </p:nvSpPr>
        <p:spPr bwMode="auto">
          <a:xfrm>
            <a:off x="2132013" y="14288"/>
            <a:ext cx="480218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>
                <a:solidFill>
                  <a:srgbClr val="FFFF00"/>
                </a:solidFill>
                <a:latin typeface="Georgia" charset="0"/>
                <a:cs typeface="+mn-cs"/>
              </a:rPr>
              <a:t>Conventional </a:t>
            </a:r>
            <a:r>
              <a:rPr lang="en-US" sz="2400">
                <a:solidFill>
                  <a:srgbClr val="0000CC"/>
                </a:solidFill>
                <a:latin typeface="ArialMT" charset="0"/>
                <a:cs typeface="+mn-cs"/>
              </a:rPr>
              <a:t> </a:t>
            </a:r>
            <a:r>
              <a:rPr lang="en-US" sz="2800" b="1">
                <a:solidFill>
                  <a:srgbClr val="FFFF00"/>
                </a:solidFill>
                <a:latin typeface="Georgia" charset="0"/>
                <a:cs typeface="+mn-cs"/>
              </a:rPr>
              <a:t>/  Confocal</a:t>
            </a:r>
          </a:p>
        </p:txBody>
      </p:sp>
      <p:pic>
        <p:nvPicPr>
          <p:cNvPr id="1904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33525"/>
            <a:ext cx="8534400" cy="412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329" name="Group 67"/>
          <p:cNvGrpSpPr>
            <a:grpSpLocks/>
          </p:cNvGrpSpPr>
          <p:nvPr/>
        </p:nvGrpSpPr>
        <p:grpSpPr bwMode="auto">
          <a:xfrm>
            <a:off x="2209800" y="2474913"/>
            <a:ext cx="2911475" cy="2133600"/>
            <a:chOff x="1392" y="1536"/>
            <a:chExt cx="1834" cy="1344"/>
          </a:xfrm>
        </p:grpSpPr>
        <p:grpSp>
          <p:nvGrpSpPr>
            <p:cNvPr id="99356" name="Group 9"/>
            <p:cNvGrpSpPr>
              <a:grpSpLocks/>
            </p:cNvGrpSpPr>
            <p:nvPr/>
          </p:nvGrpSpPr>
          <p:grpSpPr bwMode="auto">
            <a:xfrm rot="10800000" flipV="1">
              <a:off x="2976" y="1584"/>
              <a:ext cx="250" cy="648"/>
              <a:chOff x="308" y="2060"/>
              <a:chExt cx="196" cy="386"/>
            </a:xfrm>
          </p:grpSpPr>
          <p:sp>
            <p:nvSpPr>
              <p:cNvPr id="275466" name="Oval 10"/>
              <p:cNvSpPr>
                <a:spLocks noChangeArrowheads="1"/>
              </p:cNvSpPr>
              <p:nvPr/>
            </p:nvSpPr>
            <p:spPr bwMode="auto">
              <a:xfrm rot="2398380">
                <a:off x="310" y="2058"/>
                <a:ext cx="191" cy="384"/>
              </a:xfrm>
              <a:prstGeom prst="ellipse">
                <a:avLst/>
              </a:prstGeom>
              <a:solidFill>
                <a:schemeClr val="tx1">
                  <a:alpha val="50000"/>
                </a:schemeClr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5467" name="Oval 11"/>
              <p:cNvSpPr>
                <a:spLocks noChangeArrowheads="1"/>
              </p:cNvSpPr>
              <p:nvPr/>
            </p:nvSpPr>
            <p:spPr bwMode="auto">
              <a:xfrm rot="2248002">
                <a:off x="316" y="2061"/>
                <a:ext cx="192" cy="384"/>
              </a:xfrm>
              <a:prstGeom prst="ellipse">
                <a:avLst/>
              </a:prstGeom>
              <a:gradFill rotWithShape="0">
                <a:gsLst>
                  <a:gs pos="0">
                    <a:srgbClr val="C1DAFF">
                      <a:alpha val="50000"/>
                    </a:srgbClr>
                  </a:gs>
                  <a:gs pos="100000">
                    <a:srgbClr val="C1DAFF">
                      <a:gamma/>
                      <a:shade val="63137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5468" name="Oval 12"/>
              <p:cNvSpPr>
                <a:spLocks noChangeArrowheads="1"/>
              </p:cNvSpPr>
              <p:nvPr/>
            </p:nvSpPr>
            <p:spPr bwMode="auto">
              <a:xfrm rot="2248002">
                <a:off x="316" y="2061"/>
                <a:ext cx="192" cy="384"/>
              </a:xfrm>
              <a:prstGeom prst="ellipse">
                <a:avLst/>
              </a:prstGeom>
              <a:gradFill rotWithShape="0">
                <a:gsLst>
                  <a:gs pos="0">
                    <a:schemeClr val="hlink">
                      <a:alpha val="50000"/>
                    </a:schemeClr>
                  </a:gs>
                  <a:gs pos="100000">
                    <a:schemeClr val="hlink">
                      <a:gamma/>
                      <a:shade val="65490"/>
                      <a:invGamma/>
                    </a:schemeClr>
                  </a:gs>
                </a:gsLst>
                <a:path path="rect">
                  <a:fillToRect l="100000" b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75469" name="AutoShape 13"/>
            <p:cNvSpPr>
              <a:spLocks noChangeArrowheads="1"/>
            </p:cNvSpPr>
            <p:nvPr/>
          </p:nvSpPr>
          <p:spPr bwMode="auto">
            <a:xfrm rot="-2318731">
              <a:off x="2688" y="1536"/>
              <a:ext cx="306" cy="80"/>
            </a:xfrm>
            <a:prstGeom prst="leftRightArrow">
              <a:avLst>
                <a:gd name="adj1" fmla="val 50000"/>
                <a:gd name="adj2" fmla="val 119531"/>
              </a:avLst>
            </a:prstGeom>
            <a:solidFill>
              <a:schemeClr val="tx2">
                <a:alpha val="50000"/>
              </a:scheme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99358" name="Group 22"/>
            <p:cNvGrpSpPr>
              <a:grpSpLocks/>
            </p:cNvGrpSpPr>
            <p:nvPr/>
          </p:nvGrpSpPr>
          <p:grpSpPr bwMode="auto">
            <a:xfrm>
              <a:off x="1449" y="1698"/>
              <a:ext cx="736" cy="390"/>
              <a:chOff x="47" y="2687"/>
              <a:chExt cx="576" cy="336"/>
            </a:xfrm>
          </p:grpSpPr>
          <p:sp>
            <p:nvSpPr>
              <p:cNvPr id="275479" name="AutoShape 23"/>
              <p:cNvSpPr>
                <a:spLocks noChangeArrowheads="1"/>
              </p:cNvSpPr>
              <p:nvPr/>
            </p:nvSpPr>
            <p:spPr bwMode="auto">
              <a:xfrm rot="10800000" flipH="1">
                <a:off x="47" y="2687"/>
                <a:ext cx="576" cy="336"/>
              </a:xfrm>
              <a:prstGeom prst="flowChartMagneticDrum">
                <a:avLst/>
              </a:prstGeom>
              <a:gradFill rotWithShape="0">
                <a:gsLst>
                  <a:gs pos="0">
                    <a:schemeClr val="tx2">
                      <a:alpha val="50000"/>
                    </a:schemeClr>
                  </a:gs>
                  <a:gs pos="50000">
                    <a:srgbClr val="CC66FF"/>
                  </a:gs>
                  <a:gs pos="100000">
                    <a:schemeClr val="tx2">
                      <a:alpha val="50000"/>
                    </a:scheme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5480" name="Oval 24"/>
              <p:cNvSpPr>
                <a:spLocks noChangeArrowheads="1"/>
              </p:cNvSpPr>
              <p:nvPr/>
            </p:nvSpPr>
            <p:spPr bwMode="auto">
              <a:xfrm rot="10800000" flipH="1">
                <a:off x="431" y="2687"/>
                <a:ext cx="192" cy="336"/>
              </a:xfrm>
              <a:prstGeom prst="ellipse">
                <a:avLst/>
              </a:prstGeom>
              <a:gradFill rotWithShape="0">
                <a:gsLst>
                  <a:gs pos="0">
                    <a:srgbClr val="CB65FE">
                      <a:alpha val="50000"/>
                    </a:srgb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5481" name="Oval 25"/>
              <p:cNvSpPr>
                <a:spLocks noChangeArrowheads="1"/>
              </p:cNvSpPr>
              <p:nvPr/>
            </p:nvSpPr>
            <p:spPr bwMode="auto">
              <a:xfrm rot="10800000" flipH="1">
                <a:off x="503" y="2807"/>
                <a:ext cx="48" cy="96"/>
              </a:xfrm>
              <a:prstGeom prst="ellipse">
                <a:avLst/>
              </a:prstGeom>
              <a:gradFill rotWithShape="0">
                <a:gsLst>
                  <a:gs pos="0">
                    <a:srgbClr val="FFFF00">
                      <a:alpha val="50000"/>
                    </a:srgb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75483" name="Line 27"/>
            <p:cNvSpPr>
              <a:spLocks noChangeShapeType="1"/>
            </p:cNvSpPr>
            <p:nvPr/>
          </p:nvSpPr>
          <p:spPr bwMode="auto">
            <a:xfrm rot="10800000" flipH="1">
              <a:off x="2074" y="1896"/>
              <a:ext cx="1008" cy="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5486" name="AutoShape 30"/>
            <p:cNvSpPr>
              <a:spLocks noChangeArrowheads="1"/>
            </p:cNvSpPr>
            <p:nvPr/>
          </p:nvSpPr>
          <p:spPr bwMode="auto">
            <a:xfrm rot="5400000" flipH="1">
              <a:off x="1584" y="2592"/>
              <a:ext cx="432" cy="144"/>
            </a:xfrm>
            <a:prstGeom prst="parallelogram">
              <a:avLst>
                <a:gd name="adj" fmla="val 62500"/>
              </a:avLst>
            </a:prstGeom>
            <a:noFill/>
            <a:ln w="317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FF00">
                          <a:gamma/>
                          <a:shade val="46275"/>
                          <a:invGamma/>
                        </a:srgbClr>
                      </a:gs>
                      <a:gs pos="100000">
                        <a:srgbClr val="FFFF00">
                          <a:alpha val="2800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99361" name="Group 66"/>
            <p:cNvGrpSpPr>
              <a:grpSpLocks/>
            </p:cNvGrpSpPr>
            <p:nvPr/>
          </p:nvGrpSpPr>
          <p:grpSpPr bwMode="auto">
            <a:xfrm>
              <a:off x="1392" y="1896"/>
              <a:ext cx="1690" cy="984"/>
              <a:chOff x="1392" y="1896"/>
              <a:chExt cx="1690" cy="984"/>
            </a:xfrm>
          </p:grpSpPr>
          <p:sp>
            <p:nvSpPr>
              <p:cNvPr id="275484" name="Line 28"/>
              <p:cNvSpPr>
                <a:spLocks noChangeShapeType="1"/>
              </p:cNvSpPr>
              <p:nvPr/>
            </p:nvSpPr>
            <p:spPr bwMode="auto">
              <a:xfrm rot="5400000" flipH="1" flipV="1">
                <a:off x="1745" y="1543"/>
                <a:ext cx="984" cy="1690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5521" name="Line 65"/>
              <p:cNvSpPr>
                <a:spLocks noChangeShapeType="1"/>
              </p:cNvSpPr>
              <p:nvPr/>
            </p:nvSpPr>
            <p:spPr bwMode="auto">
              <a:xfrm rot="5640000" flipH="1" flipV="1">
                <a:off x="1755" y="2572"/>
                <a:ext cx="96" cy="136"/>
              </a:xfrm>
              <a:prstGeom prst="line">
                <a:avLst/>
              </a:prstGeom>
              <a:noFill/>
              <a:ln w="57150">
                <a:solidFill>
                  <a:srgbClr val="FF131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99330" name="Group 34"/>
          <p:cNvGrpSpPr>
            <a:grpSpLocks/>
          </p:cNvGrpSpPr>
          <p:nvPr/>
        </p:nvGrpSpPr>
        <p:grpSpPr bwMode="auto">
          <a:xfrm>
            <a:off x="7315200" y="4940300"/>
            <a:ext cx="1295400" cy="850900"/>
            <a:chOff x="4608" y="3112"/>
            <a:chExt cx="816" cy="536"/>
          </a:xfrm>
        </p:grpSpPr>
        <p:sp>
          <p:nvSpPr>
            <p:cNvPr id="275491" name="Freeform 35"/>
            <p:cNvSpPr>
              <a:spLocks/>
            </p:cNvSpPr>
            <p:nvPr/>
          </p:nvSpPr>
          <p:spPr bwMode="auto">
            <a:xfrm>
              <a:off x="4992" y="3152"/>
              <a:ext cx="432" cy="304"/>
            </a:xfrm>
            <a:custGeom>
              <a:avLst/>
              <a:gdLst>
                <a:gd name="T0" fmla="*/ 432 w 432"/>
                <a:gd name="T1" fmla="*/ 8 h 304"/>
                <a:gd name="T2" fmla="*/ 384 w 432"/>
                <a:gd name="T3" fmla="*/ 56 h 304"/>
                <a:gd name="T4" fmla="*/ 336 w 432"/>
                <a:gd name="T5" fmla="*/ 56 h 304"/>
                <a:gd name="T6" fmla="*/ 240 w 432"/>
                <a:gd name="T7" fmla="*/ 8 h 304"/>
                <a:gd name="T8" fmla="*/ 144 w 432"/>
                <a:gd name="T9" fmla="*/ 104 h 304"/>
                <a:gd name="T10" fmla="*/ 144 w 432"/>
                <a:gd name="T11" fmla="*/ 200 h 304"/>
                <a:gd name="T12" fmla="*/ 144 w 432"/>
                <a:gd name="T13" fmla="*/ 296 h 304"/>
                <a:gd name="T14" fmla="*/ 48 w 432"/>
                <a:gd name="T15" fmla="*/ 248 h 304"/>
                <a:gd name="T16" fmla="*/ 0 w 432"/>
                <a:gd name="T17" fmla="*/ 248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2" h="304">
                  <a:moveTo>
                    <a:pt x="432" y="8"/>
                  </a:moveTo>
                  <a:cubicBezTo>
                    <a:pt x="416" y="28"/>
                    <a:pt x="400" y="48"/>
                    <a:pt x="384" y="56"/>
                  </a:cubicBezTo>
                  <a:cubicBezTo>
                    <a:pt x="368" y="64"/>
                    <a:pt x="360" y="64"/>
                    <a:pt x="336" y="56"/>
                  </a:cubicBezTo>
                  <a:cubicBezTo>
                    <a:pt x="312" y="48"/>
                    <a:pt x="272" y="0"/>
                    <a:pt x="240" y="8"/>
                  </a:cubicBezTo>
                  <a:cubicBezTo>
                    <a:pt x="208" y="16"/>
                    <a:pt x="160" y="72"/>
                    <a:pt x="144" y="104"/>
                  </a:cubicBezTo>
                  <a:cubicBezTo>
                    <a:pt x="128" y="136"/>
                    <a:pt x="144" y="168"/>
                    <a:pt x="144" y="200"/>
                  </a:cubicBezTo>
                  <a:cubicBezTo>
                    <a:pt x="144" y="232"/>
                    <a:pt x="160" y="288"/>
                    <a:pt x="144" y="296"/>
                  </a:cubicBezTo>
                  <a:cubicBezTo>
                    <a:pt x="128" y="304"/>
                    <a:pt x="72" y="256"/>
                    <a:pt x="48" y="248"/>
                  </a:cubicBezTo>
                  <a:cubicBezTo>
                    <a:pt x="24" y="240"/>
                    <a:pt x="12" y="244"/>
                    <a:pt x="0" y="248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99351" name="Group 36"/>
            <p:cNvGrpSpPr>
              <a:grpSpLocks/>
            </p:cNvGrpSpPr>
            <p:nvPr/>
          </p:nvGrpSpPr>
          <p:grpSpPr bwMode="auto">
            <a:xfrm>
              <a:off x="4608" y="3112"/>
              <a:ext cx="816" cy="536"/>
              <a:chOff x="4608" y="3112"/>
              <a:chExt cx="816" cy="536"/>
            </a:xfrm>
          </p:grpSpPr>
          <p:grpSp>
            <p:nvGrpSpPr>
              <p:cNvPr id="99352" name="Group 37"/>
              <p:cNvGrpSpPr>
                <a:grpSpLocks/>
              </p:cNvGrpSpPr>
              <p:nvPr/>
            </p:nvGrpSpPr>
            <p:grpSpPr bwMode="auto">
              <a:xfrm>
                <a:off x="4608" y="3264"/>
                <a:ext cx="384" cy="384"/>
                <a:chOff x="4752" y="3264"/>
                <a:chExt cx="384" cy="384"/>
              </a:xfrm>
            </p:grpSpPr>
            <p:sp>
              <p:nvSpPr>
                <p:cNvPr id="275494" name="Rectangle 38"/>
                <p:cNvSpPr>
                  <a:spLocks noChangeArrowheads="1"/>
                </p:cNvSpPr>
                <p:nvPr/>
              </p:nvSpPr>
              <p:spPr bwMode="auto">
                <a:xfrm>
                  <a:off x="4752" y="3264"/>
                  <a:ext cx="384" cy="384"/>
                </a:xfrm>
                <a:prstGeom prst="rect">
                  <a:avLst/>
                </a:prstGeom>
                <a:noFill/>
                <a:ln w="317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75495" name="Oval 39"/>
                <p:cNvSpPr>
                  <a:spLocks noChangeArrowheads="1"/>
                </p:cNvSpPr>
                <p:nvPr/>
              </p:nvSpPr>
              <p:spPr bwMode="auto">
                <a:xfrm>
                  <a:off x="4924" y="3436"/>
                  <a:ext cx="40" cy="4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275496" name="Freeform 40"/>
              <p:cNvSpPr>
                <a:spLocks/>
              </p:cNvSpPr>
              <p:nvPr/>
            </p:nvSpPr>
            <p:spPr bwMode="auto">
              <a:xfrm>
                <a:off x="4992" y="3112"/>
                <a:ext cx="432" cy="304"/>
              </a:xfrm>
              <a:custGeom>
                <a:avLst/>
                <a:gdLst>
                  <a:gd name="T0" fmla="*/ 432 w 432"/>
                  <a:gd name="T1" fmla="*/ 8 h 304"/>
                  <a:gd name="T2" fmla="*/ 384 w 432"/>
                  <a:gd name="T3" fmla="*/ 56 h 304"/>
                  <a:gd name="T4" fmla="*/ 336 w 432"/>
                  <a:gd name="T5" fmla="*/ 56 h 304"/>
                  <a:gd name="T6" fmla="*/ 240 w 432"/>
                  <a:gd name="T7" fmla="*/ 8 h 304"/>
                  <a:gd name="T8" fmla="*/ 144 w 432"/>
                  <a:gd name="T9" fmla="*/ 104 h 304"/>
                  <a:gd name="T10" fmla="*/ 144 w 432"/>
                  <a:gd name="T11" fmla="*/ 200 h 304"/>
                  <a:gd name="T12" fmla="*/ 144 w 432"/>
                  <a:gd name="T13" fmla="*/ 296 h 304"/>
                  <a:gd name="T14" fmla="*/ 48 w 432"/>
                  <a:gd name="T15" fmla="*/ 248 h 304"/>
                  <a:gd name="T16" fmla="*/ 0 w 432"/>
                  <a:gd name="T17" fmla="*/ 248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2" h="304">
                    <a:moveTo>
                      <a:pt x="432" y="8"/>
                    </a:moveTo>
                    <a:cubicBezTo>
                      <a:pt x="416" y="28"/>
                      <a:pt x="400" y="48"/>
                      <a:pt x="384" y="56"/>
                    </a:cubicBezTo>
                    <a:cubicBezTo>
                      <a:pt x="368" y="64"/>
                      <a:pt x="360" y="64"/>
                      <a:pt x="336" y="56"/>
                    </a:cubicBezTo>
                    <a:cubicBezTo>
                      <a:pt x="312" y="48"/>
                      <a:pt x="272" y="0"/>
                      <a:pt x="240" y="8"/>
                    </a:cubicBezTo>
                    <a:cubicBezTo>
                      <a:pt x="208" y="16"/>
                      <a:pt x="160" y="72"/>
                      <a:pt x="144" y="104"/>
                    </a:cubicBezTo>
                    <a:cubicBezTo>
                      <a:pt x="128" y="136"/>
                      <a:pt x="144" y="168"/>
                      <a:pt x="144" y="200"/>
                    </a:cubicBezTo>
                    <a:cubicBezTo>
                      <a:pt x="144" y="232"/>
                      <a:pt x="160" y="288"/>
                      <a:pt x="144" y="296"/>
                    </a:cubicBezTo>
                    <a:cubicBezTo>
                      <a:pt x="128" y="304"/>
                      <a:pt x="72" y="256"/>
                      <a:pt x="48" y="248"/>
                    </a:cubicBezTo>
                    <a:cubicBezTo>
                      <a:pt x="24" y="240"/>
                      <a:pt x="12" y="244"/>
                      <a:pt x="0" y="248"/>
                    </a:cubicBez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pic>
        <p:nvPicPr>
          <p:cNvPr id="275497" name="Picture 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0" y="4876800"/>
            <a:ext cx="1727200" cy="119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99332" name="Group 52"/>
          <p:cNvGrpSpPr>
            <a:grpSpLocks/>
          </p:cNvGrpSpPr>
          <p:nvPr/>
        </p:nvGrpSpPr>
        <p:grpSpPr bwMode="auto">
          <a:xfrm>
            <a:off x="2819400" y="3328988"/>
            <a:ext cx="5659438" cy="1800225"/>
            <a:chOff x="624" y="1392"/>
            <a:chExt cx="4272" cy="1344"/>
          </a:xfrm>
        </p:grpSpPr>
        <p:sp>
          <p:nvSpPr>
            <p:cNvPr id="275509" name="Freeform 53"/>
            <p:cNvSpPr>
              <a:spLocks/>
            </p:cNvSpPr>
            <p:nvPr/>
          </p:nvSpPr>
          <p:spPr bwMode="auto">
            <a:xfrm>
              <a:off x="624" y="1392"/>
              <a:ext cx="3936" cy="1344"/>
            </a:xfrm>
            <a:custGeom>
              <a:avLst/>
              <a:gdLst>
                <a:gd name="T0" fmla="*/ 0 w 3936"/>
                <a:gd name="T1" fmla="*/ 672 h 1344"/>
                <a:gd name="T2" fmla="*/ 2304 w 3936"/>
                <a:gd name="T3" fmla="*/ 0 h 1344"/>
                <a:gd name="T4" fmla="*/ 3936 w 3936"/>
                <a:gd name="T5" fmla="*/ 672 h 1344"/>
                <a:gd name="T6" fmla="*/ 2304 w 3936"/>
                <a:gd name="T7" fmla="*/ 1344 h 1344"/>
                <a:gd name="T8" fmla="*/ 0 w 3936"/>
                <a:gd name="T9" fmla="*/ 672 h 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36" h="1344">
                  <a:moveTo>
                    <a:pt x="0" y="672"/>
                  </a:moveTo>
                  <a:lnTo>
                    <a:pt x="2304" y="0"/>
                  </a:lnTo>
                  <a:lnTo>
                    <a:pt x="3936" y="672"/>
                  </a:lnTo>
                  <a:lnTo>
                    <a:pt x="2304" y="1344"/>
                  </a:lnTo>
                  <a:lnTo>
                    <a:pt x="0" y="672"/>
                  </a:lnTo>
                  <a:close/>
                </a:path>
              </a:pathLst>
            </a:custGeom>
            <a:gradFill rotWithShape="0">
              <a:gsLst>
                <a:gs pos="0">
                  <a:srgbClr val="FF0000"/>
                </a:gs>
                <a:gs pos="50000">
                  <a:srgbClr val="FF0000">
                    <a:gamma/>
                    <a:tint val="26667"/>
                    <a:invGamma/>
                  </a:srgbClr>
                </a:gs>
                <a:gs pos="100000">
                  <a:srgbClr val="FF00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5510" name="Freeform 54"/>
            <p:cNvSpPr>
              <a:spLocks/>
            </p:cNvSpPr>
            <p:nvPr/>
          </p:nvSpPr>
          <p:spPr bwMode="auto">
            <a:xfrm>
              <a:off x="4560" y="1921"/>
              <a:ext cx="336" cy="288"/>
            </a:xfrm>
            <a:custGeom>
              <a:avLst/>
              <a:gdLst>
                <a:gd name="T0" fmla="*/ 0 w 336"/>
                <a:gd name="T1" fmla="*/ 144 h 288"/>
                <a:gd name="T2" fmla="*/ 336 w 336"/>
                <a:gd name="T3" fmla="*/ 0 h 288"/>
                <a:gd name="T4" fmla="*/ 336 w 336"/>
                <a:gd name="T5" fmla="*/ 288 h 288"/>
                <a:gd name="T6" fmla="*/ 0 w 336"/>
                <a:gd name="T7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6" h="288">
                  <a:moveTo>
                    <a:pt x="0" y="144"/>
                  </a:moveTo>
                  <a:lnTo>
                    <a:pt x="336" y="0"/>
                  </a:lnTo>
                  <a:lnTo>
                    <a:pt x="336" y="288"/>
                  </a:lnTo>
                  <a:lnTo>
                    <a:pt x="0" y="144"/>
                  </a:lnTo>
                  <a:close/>
                </a:path>
              </a:pathLst>
            </a:custGeom>
            <a:gradFill rotWithShape="0">
              <a:gsLst>
                <a:gs pos="0">
                  <a:srgbClr val="FF0000">
                    <a:gamma/>
                    <a:tint val="16471"/>
                    <a:invGamma/>
                  </a:srgbClr>
                </a:gs>
                <a:gs pos="100000">
                  <a:srgbClr val="FF00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99333" name="Group 55"/>
          <p:cNvGrpSpPr>
            <a:grpSpLocks/>
          </p:cNvGrpSpPr>
          <p:nvPr/>
        </p:nvGrpSpPr>
        <p:grpSpPr bwMode="auto">
          <a:xfrm>
            <a:off x="8034338" y="3727450"/>
            <a:ext cx="0" cy="1004888"/>
            <a:chOff x="4560" y="1745"/>
            <a:chExt cx="0" cy="751"/>
          </a:xfrm>
        </p:grpSpPr>
        <p:sp>
          <p:nvSpPr>
            <p:cNvPr id="275512" name="Line 56"/>
            <p:cNvSpPr>
              <a:spLocks noChangeShapeType="1"/>
            </p:cNvSpPr>
            <p:nvPr/>
          </p:nvSpPr>
          <p:spPr bwMode="auto">
            <a:xfrm>
              <a:off x="4560" y="1745"/>
              <a:ext cx="0" cy="36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5513" name="Line 57"/>
            <p:cNvSpPr>
              <a:spLocks noChangeShapeType="1"/>
            </p:cNvSpPr>
            <p:nvPr/>
          </p:nvSpPr>
          <p:spPr bwMode="auto">
            <a:xfrm rot="-10800000">
              <a:off x="4560" y="2129"/>
              <a:ext cx="0" cy="36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99334" name="Group 59"/>
          <p:cNvGrpSpPr>
            <a:grpSpLocks/>
          </p:cNvGrpSpPr>
          <p:nvPr/>
        </p:nvGrpSpPr>
        <p:grpSpPr bwMode="auto">
          <a:xfrm>
            <a:off x="8351838" y="3843338"/>
            <a:ext cx="614362" cy="1157287"/>
            <a:chOff x="4800" y="1776"/>
            <a:chExt cx="464" cy="864"/>
          </a:xfrm>
        </p:grpSpPr>
        <p:sp>
          <p:nvSpPr>
            <p:cNvPr id="275516" name="Rectangle 60"/>
            <p:cNvSpPr>
              <a:spLocks noChangeArrowheads="1"/>
            </p:cNvSpPr>
            <p:nvPr/>
          </p:nvSpPr>
          <p:spPr bwMode="auto">
            <a:xfrm flipV="1">
              <a:off x="4912" y="1968"/>
              <a:ext cx="193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5517" name="AutoShape 61"/>
            <p:cNvSpPr>
              <a:spLocks noChangeArrowheads="1"/>
            </p:cNvSpPr>
            <p:nvPr/>
          </p:nvSpPr>
          <p:spPr bwMode="auto">
            <a:xfrm flipH="1" flipV="1">
              <a:off x="4816" y="1776"/>
              <a:ext cx="144" cy="576"/>
            </a:xfrm>
            <a:prstGeom prst="moon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5518" name="Freeform 62"/>
            <p:cNvSpPr>
              <a:spLocks/>
            </p:cNvSpPr>
            <p:nvPr/>
          </p:nvSpPr>
          <p:spPr bwMode="auto">
            <a:xfrm flipV="1">
              <a:off x="4816" y="2113"/>
              <a:ext cx="448" cy="527"/>
            </a:xfrm>
            <a:custGeom>
              <a:avLst/>
              <a:gdLst>
                <a:gd name="T0" fmla="*/ 296 w 448"/>
                <a:gd name="T1" fmla="*/ 528 h 528"/>
                <a:gd name="T2" fmla="*/ 440 w 448"/>
                <a:gd name="T3" fmla="*/ 480 h 528"/>
                <a:gd name="T4" fmla="*/ 248 w 448"/>
                <a:gd name="T5" fmla="*/ 288 h 528"/>
                <a:gd name="T6" fmla="*/ 8 w 448"/>
                <a:gd name="T7" fmla="*/ 144 h 528"/>
                <a:gd name="T8" fmla="*/ 200 w 448"/>
                <a:gd name="T9" fmla="*/ 48 h 528"/>
                <a:gd name="T10" fmla="*/ 200 w 448"/>
                <a:gd name="T11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8" h="528">
                  <a:moveTo>
                    <a:pt x="296" y="528"/>
                  </a:moveTo>
                  <a:cubicBezTo>
                    <a:pt x="372" y="524"/>
                    <a:pt x="448" y="520"/>
                    <a:pt x="440" y="480"/>
                  </a:cubicBezTo>
                  <a:cubicBezTo>
                    <a:pt x="432" y="440"/>
                    <a:pt x="320" y="344"/>
                    <a:pt x="248" y="288"/>
                  </a:cubicBezTo>
                  <a:cubicBezTo>
                    <a:pt x="176" y="232"/>
                    <a:pt x="16" y="184"/>
                    <a:pt x="8" y="144"/>
                  </a:cubicBezTo>
                  <a:cubicBezTo>
                    <a:pt x="0" y="104"/>
                    <a:pt x="168" y="72"/>
                    <a:pt x="200" y="48"/>
                  </a:cubicBezTo>
                  <a:cubicBezTo>
                    <a:pt x="232" y="24"/>
                    <a:pt x="200" y="8"/>
                    <a:pt x="200" y="0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5519" name="Freeform 63"/>
            <p:cNvSpPr>
              <a:spLocks/>
            </p:cNvSpPr>
            <p:nvPr/>
          </p:nvSpPr>
          <p:spPr bwMode="auto">
            <a:xfrm flipV="1">
              <a:off x="4800" y="2064"/>
              <a:ext cx="448" cy="529"/>
            </a:xfrm>
            <a:custGeom>
              <a:avLst/>
              <a:gdLst>
                <a:gd name="T0" fmla="*/ 296 w 448"/>
                <a:gd name="T1" fmla="*/ 528 h 528"/>
                <a:gd name="T2" fmla="*/ 440 w 448"/>
                <a:gd name="T3" fmla="*/ 480 h 528"/>
                <a:gd name="T4" fmla="*/ 248 w 448"/>
                <a:gd name="T5" fmla="*/ 288 h 528"/>
                <a:gd name="T6" fmla="*/ 8 w 448"/>
                <a:gd name="T7" fmla="*/ 144 h 528"/>
                <a:gd name="T8" fmla="*/ 200 w 448"/>
                <a:gd name="T9" fmla="*/ 48 h 528"/>
                <a:gd name="T10" fmla="*/ 200 w 448"/>
                <a:gd name="T11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8" h="528">
                  <a:moveTo>
                    <a:pt x="296" y="528"/>
                  </a:moveTo>
                  <a:cubicBezTo>
                    <a:pt x="372" y="524"/>
                    <a:pt x="448" y="520"/>
                    <a:pt x="440" y="480"/>
                  </a:cubicBezTo>
                  <a:cubicBezTo>
                    <a:pt x="432" y="440"/>
                    <a:pt x="320" y="344"/>
                    <a:pt x="248" y="288"/>
                  </a:cubicBezTo>
                  <a:cubicBezTo>
                    <a:pt x="176" y="232"/>
                    <a:pt x="16" y="184"/>
                    <a:pt x="8" y="144"/>
                  </a:cubicBezTo>
                  <a:cubicBezTo>
                    <a:pt x="0" y="104"/>
                    <a:pt x="168" y="72"/>
                    <a:pt x="200" y="48"/>
                  </a:cubicBezTo>
                  <a:cubicBezTo>
                    <a:pt x="232" y="24"/>
                    <a:pt x="200" y="8"/>
                    <a:pt x="200" y="0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75520" name="Oval 64"/>
          <p:cNvSpPr>
            <a:spLocks noChangeArrowheads="1"/>
          </p:cNvSpPr>
          <p:nvPr/>
        </p:nvSpPr>
        <p:spPr bwMode="auto">
          <a:xfrm>
            <a:off x="5745163" y="3200400"/>
            <a:ext cx="190500" cy="2057400"/>
          </a:xfrm>
          <a:prstGeom prst="ellipse">
            <a:avLst/>
          </a:prstGeom>
          <a:gradFill rotWithShape="0">
            <a:gsLst>
              <a:gs pos="0">
                <a:srgbClr val="5E9EFF"/>
              </a:gs>
              <a:gs pos="20000">
                <a:srgbClr val="85C2FF"/>
              </a:gs>
              <a:gs pos="35000">
                <a:srgbClr val="C4D6EB"/>
              </a:gs>
              <a:gs pos="50000">
                <a:srgbClr val="FFEBFA"/>
              </a:gs>
              <a:gs pos="65000">
                <a:srgbClr val="C4D6EB"/>
              </a:gs>
              <a:gs pos="80001">
                <a:srgbClr val="85C2FF"/>
              </a:gs>
              <a:gs pos="100000">
                <a:srgbClr val="5E9EFF"/>
              </a:gs>
            </a:gsLst>
            <a:lin ang="5400000" scaled="1"/>
          </a:gradFill>
          <a:ln w="317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5524" name="Rectangle 68"/>
          <p:cNvSpPr>
            <a:spLocks noChangeArrowheads="1"/>
          </p:cNvSpPr>
          <p:nvPr/>
        </p:nvSpPr>
        <p:spPr bwMode="auto">
          <a:xfrm>
            <a:off x="2295525" y="0"/>
            <a:ext cx="4552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i="1">
                <a:solidFill>
                  <a:srgbClr val="FFFF00"/>
                </a:solidFill>
                <a:latin typeface="Georgia" charset="0"/>
                <a:cs typeface="+mn-cs"/>
              </a:rPr>
              <a:t>Light Sheet Microscopy</a:t>
            </a:r>
          </a:p>
        </p:txBody>
      </p:sp>
      <p:sp>
        <p:nvSpPr>
          <p:cNvPr id="275525" name="Rectangle 69"/>
          <p:cNvSpPr>
            <a:spLocks noChangeArrowheads="1"/>
          </p:cNvSpPr>
          <p:nvPr/>
        </p:nvSpPr>
        <p:spPr bwMode="auto">
          <a:xfrm>
            <a:off x="1976438" y="531813"/>
            <a:ext cx="53641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i="1">
                <a:solidFill>
                  <a:srgbClr val="FFFF00"/>
                </a:solidFill>
                <a:latin typeface="Georgia" charset="0"/>
                <a:cs typeface="+mn-cs"/>
              </a:rPr>
              <a:t>Single Plane Illumination Microscopy (SPIM)</a:t>
            </a:r>
          </a:p>
        </p:txBody>
      </p:sp>
      <p:grpSp>
        <p:nvGrpSpPr>
          <p:cNvPr id="275530" name="Group 74"/>
          <p:cNvGrpSpPr>
            <a:grpSpLocks/>
          </p:cNvGrpSpPr>
          <p:nvPr/>
        </p:nvGrpSpPr>
        <p:grpSpPr bwMode="auto">
          <a:xfrm>
            <a:off x="1981200" y="1041400"/>
            <a:ext cx="7091363" cy="2051050"/>
            <a:chOff x="1248" y="656"/>
            <a:chExt cx="4467" cy="1292"/>
          </a:xfrm>
        </p:grpSpPr>
        <p:sp>
          <p:nvSpPr>
            <p:cNvPr id="275526" name="Rectangle 70"/>
            <p:cNvSpPr>
              <a:spLocks noChangeArrowheads="1"/>
            </p:cNvSpPr>
            <p:nvPr/>
          </p:nvSpPr>
          <p:spPr bwMode="auto">
            <a:xfrm>
              <a:off x="3888" y="1622"/>
              <a:ext cx="1827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i="1">
                  <a:solidFill>
                    <a:srgbClr val="FFFF00"/>
                  </a:solidFill>
                  <a:cs typeface="+mn-cs"/>
                </a:rPr>
                <a:t>Medaka juveniles</a:t>
              </a:r>
            </a:p>
            <a:p>
              <a:pPr>
                <a:defRPr/>
              </a:pPr>
              <a:r>
                <a:rPr lang="en-US" sz="1400" b="1" i="1">
                  <a:solidFill>
                    <a:srgbClr val="FFFF00"/>
                  </a:solidFill>
                  <a:cs typeface="+mn-cs"/>
                </a:rPr>
                <a:t>Philipp Keller, Stelzer Group, EMBL</a:t>
              </a:r>
              <a:endParaRPr lang="en-US" sz="2400">
                <a:solidFill>
                  <a:srgbClr val="262626"/>
                </a:solidFill>
                <a:latin typeface="ArialMT" charset="0"/>
                <a:cs typeface="+mn-cs"/>
              </a:endParaRPr>
            </a:p>
          </p:txBody>
        </p:sp>
        <p:pic>
          <p:nvPicPr>
            <p:cNvPr id="275527" name="Picture 7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656"/>
              <a:ext cx="3264" cy="9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275528" name="Rectangle 72"/>
          <p:cNvSpPr>
            <a:spLocks noChangeArrowheads="1"/>
          </p:cNvSpPr>
          <p:nvPr/>
        </p:nvSpPr>
        <p:spPr bwMode="auto">
          <a:xfrm>
            <a:off x="914400" y="-1219200"/>
            <a:ext cx="7848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>
                <a:solidFill>
                  <a:srgbClr val="FFFF00"/>
                </a:solidFill>
                <a:latin typeface="Georgia" charset="0"/>
                <a:cs typeface="+mn-cs"/>
              </a:rPr>
              <a:t>Confocal microscope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4914" name="Group 2"/>
          <p:cNvGrpSpPr>
            <a:grpSpLocks/>
          </p:cNvGrpSpPr>
          <p:nvPr/>
        </p:nvGrpSpPr>
        <p:grpSpPr bwMode="auto">
          <a:xfrm>
            <a:off x="7635875" y="3476625"/>
            <a:ext cx="1035050" cy="547688"/>
            <a:chOff x="4810" y="2151"/>
            <a:chExt cx="652" cy="345"/>
          </a:xfrm>
        </p:grpSpPr>
        <p:sp>
          <p:nvSpPr>
            <p:cNvPr id="294915" name="Line 3"/>
            <p:cNvSpPr>
              <a:spLocks noChangeShapeType="1"/>
            </p:cNvSpPr>
            <p:nvPr/>
          </p:nvSpPr>
          <p:spPr bwMode="auto">
            <a:xfrm rot="5400000">
              <a:off x="4977" y="2088"/>
              <a:ext cx="1" cy="336"/>
            </a:xfrm>
            <a:prstGeom prst="line">
              <a:avLst/>
            </a:prstGeom>
            <a:noFill/>
            <a:ln w="19050">
              <a:solidFill>
                <a:srgbClr val="FF282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101532" name="Group 4"/>
            <p:cNvGrpSpPr>
              <a:grpSpLocks/>
            </p:cNvGrpSpPr>
            <p:nvPr/>
          </p:nvGrpSpPr>
          <p:grpSpPr bwMode="auto">
            <a:xfrm>
              <a:off x="5088" y="2151"/>
              <a:ext cx="374" cy="345"/>
              <a:chOff x="5184" y="1968"/>
              <a:chExt cx="374" cy="345"/>
            </a:xfrm>
          </p:grpSpPr>
          <p:sp>
            <p:nvSpPr>
              <p:cNvPr id="294917" name="Freeform 5"/>
              <p:cNvSpPr>
                <a:spLocks/>
              </p:cNvSpPr>
              <p:nvPr/>
            </p:nvSpPr>
            <p:spPr bwMode="auto">
              <a:xfrm flipV="1">
                <a:off x="5184" y="2102"/>
                <a:ext cx="374" cy="211"/>
              </a:xfrm>
              <a:custGeom>
                <a:avLst/>
                <a:gdLst>
                  <a:gd name="T0" fmla="*/ 296 w 448"/>
                  <a:gd name="T1" fmla="*/ 528 h 528"/>
                  <a:gd name="T2" fmla="*/ 440 w 448"/>
                  <a:gd name="T3" fmla="*/ 480 h 528"/>
                  <a:gd name="T4" fmla="*/ 248 w 448"/>
                  <a:gd name="T5" fmla="*/ 288 h 528"/>
                  <a:gd name="T6" fmla="*/ 8 w 448"/>
                  <a:gd name="T7" fmla="*/ 144 h 528"/>
                  <a:gd name="T8" fmla="*/ 200 w 448"/>
                  <a:gd name="T9" fmla="*/ 48 h 528"/>
                  <a:gd name="T10" fmla="*/ 200 w 448"/>
                  <a:gd name="T11" fmla="*/ 0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8" h="528">
                    <a:moveTo>
                      <a:pt x="296" y="528"/>
                    </a:moveTo>
                    <a:cubicBezTo>
                      <a:pt x="372" y="524"/>
                      <a:pt x="448" y="520"/>
                      <a:pt x="440" y="480"/>
                    </a:cubicBezTo>
                    <a:cubicBezTo>
                      <a:pt x="432" y="440"/>
                      <a:pt x="320" y="344"/>
                      <a:pt x="248" y="288"/>
                    </a:cubicBezTo>
                    <a:cubicBezTo>
                      <a:pt x="176" y="232"/>
                      <a:pt x="16" y="184"/>
                      <a:pt x="8" y="144"/>
                    </a:cubicBezTo>
                    <a:cubicBezTo>
                      <a:pt x="0" y="104"/>
                      <a:pt x="168" y="72"/>
                      <a:pt x="200" y="48"/>
                    </a:cubicBezTo>
                    <a:cubicBezTo>
                      <a:pt x="232" y="24"/>
                      <a:pt x="200" y="8"/>
                      <a:pt x="200" y="0"/>
                    </a:cubicBez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grpSp>
            <p:nvGrpSpPr>
              <p:cNvPr id="101534" name="Group 6"/>
              <p:cNvGrpSpPr>
                <a:grpSpLocks/>
              </p:cNvGrpSpPr>
              <p:nvPr/>
            </p:nvGrpSpPr>
            <p:grpSpPr bwMode="auto">
              <a:xfrm>
                <a:off x="5184" y="1968"/>
                <a:ext cx="374" cy="326"/>
                <a:chOff x="5373" y="1968"/>
                <a:chExt cx="374" cy="326"/>
              </a:xfrm>
            </p:grpSpPr>
            <p:grpSp>
              <p:nvGrpSpPr>
                <p:cNvPr id="101535" name="Group 7"/>
                <p:cNvGrpSpPr>
                  <a:grpSpLocks/>
                </p:cNvGrpSpPr>
                <p:nvPr/>
              </p:nvGrpSpPr>
              <p:grpSpPr bwMode="auto">
                <a:xfrm>
                  <a:off x="5386" y="1968"/>
                  <a:ext cx="241" cy="230"/>
                  <a:chOff x="5386" y="1968"/>
                  <a:chExt cx="241" cy="230"/>
                </a:xfrm>
              </p:grpSpPr>
              <p:sp>
                <p:nvSpPr>
                  <p:cNvPr id="294920" name="Rectangle 8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5466" y="2045"/>
                    <a:ext cx="161" cy="76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94921" name="AutoShape 9"/>
                  <p:cNvSpPr>
                    <a:spLocks noChangeArrowheads="1"/>
                  </p:cNvSpPr>
                  <p:nvPr/>
                </p:nvSpPr>
                <p:spPr bwMode="auto">
                  <a:xfrm flipH="1" flipV="1">
                    <a:off x="5386" y="1968"/>
                    <a:ext cx="120" cy="230"/>
                  </a:xfrm>
                  <a:prstGeom prst="moon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</p:grpSp>
            <p:sp>
              <p:nvSpPr>
                <p:cNvPr id="294922" name="Freeform 10"/>
                <p:cNvSpPr>
                  <a:spLocks/>
                </p:cNvSpPr>
                <p:nvPr/>
              </p:nvSpPr>
              <p:spPr bwMode="auto">
                <a:xfrm flipV="1">
                  <a:off x="5373" y="2083"/>
                  <a:ext cx="374" cy="211"/>
                </a:xfrm>
                <a:custGeom>
                  <a:avLst/>
                  <a:gdLst>
                    <a:gd name="T0" fmla="*/ 296 w 448"/>
                    <a:gd name="T1" fmla="*/ 528 h 528"/>
                    <a:gd name="T2" fmla="*/ 440 w 448"/>
                    <a:gd name="T3" fmla="*/ 480 h 528"/>
                    <a:gd name="T4" fmla="*/ 248 w 448"/>
                    <a:gd name="T5" fmla="*/ 288 h 528"/>
                    <a:gd name="T6" fmla="*/ 8 w 448"/>
                    <a:gd name="T7" fmla="*/ 144 h 528"/>
                    <a:gd name="T8" fmla="*/ 200 w 448"/>
                    <a:gd name="T9" fmla="*/ 48 h 528"/>
                    <a:gd name="T10" fmla="*/ 200 w 448"/>
                    <a:gd name="T11" fmla="*/ 0 h 5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48" h="528">
                      <a:moveTo>
                        <a:pt x="296" y="528"/>
                      </a:moveTo>
                      <a:cubicBezTo>
                        <a:pt x="372" y="524"/>
                        <a:pt x="448" y="520"/>
                        <a:pt x="440" y="480"/>
                      </a:cubicBezTo>
                      <a:cubicBezTo>
                        <a:pt x="432" y="440"/>
                        <a:pt x="320" y="344"/>
                        <a:pt x="248" y="288"/>
                      </a:cubicBezTo>
                      <a:cubicBezTo>
                        <a:pt x="176" y="232"/>
                        <a:pt x="16" y="184"/>
                        <a:pt x="8" y="144"/>
                      </a:cubicBezTo>
                      <a:cubicBezTo>
                        <a:pt x="0" y="104"/>
                        <a:pt x="168" y="72"/>
                        <a:pt x="200" y="48"/>
                      </a:cubicBezTo>
                      <a:cubicBezTo>
                        <a:pt x="232" y="24"/>
                        <a:pt x="200" y="8"/>
                        <a:pt x="200" y="0"/>
                      </a:cubicBezTo>
                    </a:path>
                  </a:pathLst>
                </a:custGeom>
                <a:noFill/>
                <a:ln w="9525" cap="flat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</p:grpSp>
      </p:grpSp>
      <p:grpSp>
        <p:nvGrpSpPr>
          <p:cNvPr id="101378" name="Group 11"/>
          <p:cNvGrpSpPr>
            <a:grpSpLocks/>
          </p:cNvGrpSpPr>
          <p:nvPr/>
        </p:nvGrpSpPr>
        <p:grpSpPr bwMode="auto">
          <a:xfrm rot="10800000" flipV="1">
            <a:off x="7483475" y="3452813"/>
            <a:ext cx="228600" cy="419100"/>
            <a:chOff x="308" y="2060"/>
            <a:chExt cx="196" cy="386"/>
          </a:xfrm>
        </p:grpSpPr>
        <p:sp>
          <p:nvSpPr>
            <p:cNvPr id="294924" name="Oval 12"/>
            <p:cNvSpPr>
              <a:spLocks noChangeArrowheads="1"/>
            </p:cNvSpPr>
            <p:nvPr/>
          </p:nvSpPr>
          <p:spPr bwMode="auto">
            <a:xfrm rot="2398380">
              <a:off x="313" y="2051"/>
              <a:ext cx="192" cy="385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25" name="Oval 13"/>
            <p:cNvSpPr>
              <a:spLocks noChangeArrowheads="1"/>
            </p:cNvSpPr>
            <p:nvPr/>
          </p:nvSpPr>
          <p:spPr bwMode="auto">
            <a:xfrm rot="2248002">
              <a:off x="320" y="2056"/>
              <a:ext cx="192" cy="386"/>
            </a:xfrm>
            <a:prstGeom prst="ellipse">
              <a:avLst/>
            </a:prstGeom>
            <a:gradFill rotWithShape="0">
              <a:gsLst>
                <a:gs pos="0">
                  <a:srgbClr val="C1DAFF"/>
                </a:gs>
                <a:gs pos="100000">
                  <a:srgbClr val="C1DAFF">
                    <a:gamma/>
                    <a:shade val="63137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26" name="Oval 14"/>
            <p:cNvSpPr>
              <a:spLocks noChangeArrowheads="1"/>
            </p:cNvSpPr>
            <p:nvPr/>
          </p:nvSpPr>
          <p:spPr bwMode="auto">
            <a:xfrm rot="2248002">
              <a:off x="320" y="2056"/>
              <a:ext cx="192" cy="386"/>
            </a:xfrm>
            <a:prstGeom prst="ellipse">
              <a:avLst/>
            </a:prstGeom>
            <a:gradFill rotWithShape="0">
              <a:gsLst>
                <a:gs pos="0">
                  <a:schemeClr val="hlink">
                    <a:alpha val="44000"/>
                  </a:schemeClr>
                </a:gs>
                <a:gs pos="100000">
                  <a:schemeClr val="hlink">
                    <a:gamma/>
                    <a:shade val="65490"/>
                    <a:invGamma/>
                  </a:schemeClr>
                </a:gs>
              </a:gsLst>
              <a:path path="rect">
                <a:fillToRect l="100000" b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294927" name="Group 15"/>
          <p:cNvGrpSpPr>
            <a:grpSpLocks/>
          </p:cNvGrpSpPr>
          <p:nvPr/>
        </p:nvGrpSpPr>
        <p:grpSpPr bwMode="auto">
          <a:xfrm>
            <a:off x="6553200" y="3643313"/>
            <a:ext cx="990600" cy="39687"/>
            <a:chOff x="2496" y="2256"/>
            <a:chExt cx="624" cy="25"/>
          </a:xfrm>
        </p:grpSpPr>
        <p:grpSp>
          <p:nvGrpSpPr>
            <p:cNvPr id="101522" name="Group 16"/>
            <p:cNvGrpSpPr>
              <a:grpSpLocks/>
            </p:cNvGrpSpPr>
            <p:nvPr/>
          </p:nvGrpSpPr>
          <p:grpSpPr bwMode="auto">
            <a:xfrm>
              <a:off x="2496" y="2256"/>
              <a:ext cx="336" cy="25"/>
              <a:chOff x="2496" y="2256"/>
              <a:chExt cx="336" cy="25"/>
            </a:xfrm>
          </p:grpSpPr>
          <p:sp>
            <p:nvSpPr>
              <p:cNvPr id="294929" name="Line 17"/>
              <p:cNvSpPr>
                <a:spLocks noChangeShapeType="1"/>
              </p:cNvSpPr>
              <p:nvPr/>
            </p:nvSpPr>
            <p:spPr bwMode="auto">
              <a:xfrm rot="5400000">
                <a:off x="2663" y="2089"/>
                <a:ext cx="1" cy="336"/>
              </a:xfrm>
              <a:prstGeom prst="line">
                <a:avLst/>
              </a:prstGeom>
              <a:noFill/>
              <a:ln w="19050">
                <a:solidFill>
                  <a:srgbClr val="FF2828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4930" name="Line 18"/>
              <p:cNvSpPr>
                <a:spLocks noChangeShapeType="1"/>
              </p:cNvSpPr>
              <p:nvPr/>
            </p:nvSpPr>
            <p:spPr bwMode="auto">
              <a:xfrm rot="5400000">
                <a:off x="2667" y="2118"/>
                <a:ext cx="0" cy="331"/>
              </a:xfrm>
              <a:prstGeom prst="line">
                <a:avLst/>
              </a:prstGeom>
              <a:noFill/>
              <a:ln w="1905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01523" name="Group 19"/>
            <p:cNvGrpSpPr>
              <a:grpSpLocks/>
            </p:cNvGrpSpPr>
            <p:nvPr/>
          </p:nvGrpSpPr>
          <p:grpSpPr bwMode="auto">
            <a:xfrm>
              <a:off x="2784" y="2256"/>
              <a:ext cx="336" cy="25"/>
              <a:chOff x="2496" y="2256"/>
              <a:chExt cx="336" cy="25"/>
            </a:xfrm>
          </p:grpSpPr>
          <p:sp>
            <p:nvSpPr>
              <p:cNvPr id="294932" name="Line 20"/>
              <p:cNvSpPr>
                <a:spLocks noChangeShapeType="1"/>
              </p:cNvSpPr>
              <p:nvPr/>
            </p:nvSpPr>
            <p:spPr bwMode="auto">
              <a:xfrm rot="5400000">
                <a:off x="2663" y="2089"/>
                <a:ext cx="1" cy="336"/>
              </a:xfrm>
              <a:prstGeom prst="line">
                <a:avLst/>
              </a:prstGeom>
              <a:noFill/>
              <a:ln w="19050">
                <a:solidFill>
                  <a:srgbClr val="FF2828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4933" name="Line 21"/>
              <p:cNvSpPr>
                <a:spLocks noChangeShapeType="1"/>
              </p:cNvSpPr>
              <p:nvPr/>
            </p:nvSpPr>
            <p:spPr bwMode="auto">
              <a:xfrm rot="5400000">
                <a:off x="2667" y="2118"/>
                <a:ext cx="0" cy="331"/>
              </a:xfrm>
              <a:prstGeom prst="line">
                <a:avLst/>
              </a:prstGeom>
              <a:noFill/>
              <a:ln w="1905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294934" name="Group 22"/>
          <p:cNvGrpSpPr>
            <a:grpSpLocks/>
          </p:cNvGrpSpPr>
          <p:nvPr/>
        </p:nvGrpSpPr>
        <p:grpSpPr bwMode="auto">
          <a:xfrm>
            <a:off x="2286000" y="4481513"/>
            <a:ext cx="1828800" cy="1066800"/>
            <a:chOff x="1440" y="2784"/>
            <a:chExt cx="1152" cy="672"/>
          </a:xfrm>
        </p:grpSpPr>
        <p:grpSp>
          <p:nvGrpSpPr>
            <p:cNvPr id="101517" name="Group 23"/>
            <p:cNvGrpSpPr>
              <a:grpSpLocks/>
            </p:cNvGrpSpPr>
            <p:nvPr/>
          </p:nvGrpSpPr>
          <p:grpSpPr bwMode="auto">
            <a:xfrm>
              <a:off x="1440" y="3072"/>
              <a:ext cx="528" cy="384"/>
              <a:chOff x="1440" y="3072"/>
              <a:chExt cx="528" cy="384"/>
            </a:xfrm>
          </p:grpSpPr>
          <p:sp>
            <p:nvSpPr>
              <p:cNvPr id="294936" name="Rectangle 24" descr="Dark upward diagonal"/>
              <p:cNvSpPr>
                <a:spLocks noChangeArrowheads="1"/>
              </p:cNvSpPr>
              <p:nvPr/>
            </p:nvSpPr>
            <p:spPr bwMode="auto">
              <a:xfrm>
                <a:off x="1440" y="3120"/>
                <a:ext cx="528" cy="288"/>
              </a:xfrm>
              <a:prstGeom prst="rect">
                <a:avLst/>
              </a:prstGeom>
              <a:pattFill prst="dkUpDiag">
                <a:fgClr>
                  <a:schemeClr val="tx1"/>
                </a:fgClr>
                <a:bgClr>
                  <a:schemeClr val="bg1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4937" name="AutoShape 25"/>
              <p:cNvSpPr>
                <a:spLocks noChangeArrowheads="1"/>
              </p:cNvSpPr>
              <p:nvPr/>
            </p:nvSpPr>
            <p:spPr bwMode="auto">
              <a:xfrm>
                <a:off x="1920" y="3072"/>
                <a:ext cx="48" cy="384"/>
              </a:xfrm>
              <a:prstGeom prst="upDownArrow">
                <a:avLst>
                  <a:gd name="adj1" fmla="val 66667"/>
                  <a:gd name="adj2" fmla="val 250000"/>
                </a:avLst>
              </a:prstGeom>
              <a:solidFill>
                <a:schemeClr val="tx2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4938" name="AutoShape 26"/>
              <p:cNvSpPr>
                <a:spLocks noChangeArrowheads="1"/>
              </p:cNvSpPr>
              <p:nvPr/>
            </p:nvSpPr>
            <p:spPr bwMode="auto">
              <a:xfrm>
                <a:off x="1584" y="3072"/>
                <a:ext cx="48" cy="384"/>
              </a:xfrm>
              <a:prstGeom prst="upDownArrow">
                <a:avLst>
                  <a:gd name="adj1" fmla="val 66667"/>
                  <a:gd name="adj2" fmla="val 250000"/>
                </a:avLst>
              </a:prstGeom>
              <a:solidFill>
                <a:schemeClr val="tx2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94939" name="Rectangle 27"/>
            <p:cNvSpPr>
              <a:spLocks noChangeArrowheads="1"/>
            </p:cNvSpPr>
            <p:nvPr/>
          </p:nvSpPr>
          <p:spPr bwMode="auto">
            <a:xfrm>
              <a:off x="1584" y="2784"/>
              <a:ext cx="1008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400" b="1" i="1">
                  <a:solidFill>
                    <a:srgbClr val="FFFF00"/>
                  </a:solidFill>
                  <a:latin typeface="Georgia" charset="0"/>
                  <a:cs typeface="+mn-cs"/>
                </a:rPr>
                <a:t>Z Compensate System</a:t>
              </a:r>
            </a:p>
          </p:txBody>
        </p:sp>
      </p:grpSp>
      <p:sp>
        <p:nvSpPr>
          <p:cNvPr id="294940" name="Line 28"/>
          <p:cNvSpPr>
            <a:spLocks noChangeShapeType="1"/>
          </p:cNvSpPr>
          <p:nvPr/>
        </p:nvSpPr>
        <p:spPr bwMode="auto">
          <a:xfrm rot="-2422600">
            <a:off x="1271588" y="5451475"/>
            <a:ext cx="2116137" cy="1812925"/>
          </a:xfrm>
          <a:prstGeom prst="line">
            <a:avLst/>
          </a:prstGeom>
          <a:noFill/>
          <a:ln w="57150">
            <a:solidFill>
              <a:schemeClr val="hlink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01382" name="Group 29"/>
          <p:cNvGrpSpPr>
            <a:grpSpLocks/>
          </p:cNvGrpSpPr>
          <p:nvPr/>
        </p:nvGrpSpPr>
        <p:grpSpPr bwMode="auto">
          <a:xfrm rot="10800000" flipV="1">
            <a:off x="6400800" y="3452813"/>
            <a:ext cx="228600" cy="419100"/>
            <a:chOff x="308" y="2060"/>
            <a:chExt cx="196" cy="386"/>
          </a:xfrm>
        </p:grpSpPr>
        <p:sp>
          <p:nvSpPr>
            <p:cNvPr id="294942" name="Oval 30"/>
            <p:cNvSpPr>
              <a:spLocks noChangeArrowheads="1"/>
            </p:cNvSpPr>
            <p:nvPr/>
          </p:nvSpPr>
          <p:spPr bwMode="auto">
            <a:xfrm rot="2398380">
              <a:off x="313" y="2051"/>
              <a:ext cx="192" cy="385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43" name="Oval 31"/>
            <p:cNvSpPr>
              <a:spLocks noChangeArrowheads="1"/>
            </p:cNvSpPr>
            <p:nvPr/>
          </p:nvSpPr>
          <p:spPr bwMode="auto">
            <a:xfrm rot="2248002">
              <a:off x="320" y="2056"/>
              <a:ext cx="192" cy="386"/>
            </a:xfrm>
            <a:prstGeom prst="ellipse">
              <a:avLst/>
            </a:prstGeom>
            <a:gradFill rotWithShape="0">
              <a:gsLst>
                <a:gs pos="0">
                  <a:srgbClr val="C1DAFF"/>
                </a:gs>
                <a:gs pos="100000">
                  <a:srgbClr val="C1DAFF">
                    <a:gamma/>
                    <a:shade val="63137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44" name="Oval 32"/>
            <p:cNvSpPr>
              <a:spLocks noChangeArrowheads="1"/>
            </p:cNvSpPr>
            <p:nvPr/>
          </p:nvSpPr>
          <p:spPr bwMode="auto">
            <a:xfrm rot="2248002">
              <a:off x="320" y="2056"/>
              <a:ext cx="192" cy="386"/>
            </a:xfrm>
            <a:prstGeom prst="ellipse">
              <a:avLst/>
            </a:prstGeom>
            <a:gradFill rotWithShape="0">
              <a:gsLst>
                <a:gs pos="0">
                  <a:schemeClr val="hlink">
                    <a:alpha val="44000"/>
                  </a:schemeClr>
                </a:gs>
                <a:gs pos="100000">
                  <a:schemeClr val="hlink">
                    <a:gamma/>
                    <a:shade val="65490"/>
                    <a:invGamma/>
                  </a:schemeClr>
                </a:gs>
              </a:gsLst>
              <a:path path="rect">
                <a:fillToRect l="100000" b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01383" name="Group 33"/>
          <p:cNvGrpSpPr>
            <a:grpSpLocks/>
          </p:cNvGrpSpPr>
          <p:nvPr/>
        </p:nvGrpSpPr>
        <p:grpSpPr bwMode="auto">
          <a:xfrm>
            <a:off x="1447800" y="854075"/>
            <a:ext cx="812800" cy="960438"/>
            <a:chOff x="1024" y="528"/>
            <a:chExt cx="512" cy="605"/>
          </a:xfrm>
        </p:grpSpPr>
        <p:sp>
          <p:nvSpPr>
            <p:cNvPr id="294946" name="AutoShape 34"/>
            <p:cNvSpPr>
              <a:spLocks noChangeArrowheads="1"/>
            </p:cNvSpPr>
            <p:nvPr/>
          </p:nvSpPr>
          <p:spPr bwMode="auto">
            <a:xfrm rot="16200000" flipH="1">
              <a:off x="981" y="575"/>
              <a:ext cx="605" cy="510"/>
            </a:xfrm>
            <a:prstGeom prst="flowChartMagneticDrum">
              <a:avLst/>
            </a:prstGeom>
            <a:gradFill rotWithShape="0">
              <a:gsLst>
                <a:gs pos="0">
                  <a:schemeClr val="tx2"/>
                </a:gs>
                <a:gs pos="50000">
                  <a:srgbClr val="CC66FF"/>
                </a:gs>
                <a:gs pos="100000">
                  <a:schemeClr val="tx2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47" name="Oval 35"/>
            <p:cNvSpPr>
              <a:spLocks noChangeArrowheads="1"/>
            </p:cNvSpPr>
            <p:nvPr/>
          </p:nvSpPr>
          <p:spPr bwMode="auto">
            <a:xfrm rot="16200000" flipH="1">
              <a:off x="1178" y="776"/>
              <a:ext cx="202" cy="510"/>
            </a:xfrm>
            <a:prstGeom prst="ellipse">
              <a:avLst/>
            </a:prstGeom>
            <a:gradFill rotWithShape="0">
              <a:gsLst>
                <a:gs pos="0">
                  <a:srgbClr val="CB65FE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48" name="Oval 36"/>
            <p:cNvSpPr>
              <a:spLocks noChangeArrowheads="1"/>
            </p:cNvSpPr>
            <p:nvPr/>
          </p:nvSpPr>
          <p:spPr bwMode="auto">
            <a:xfrm rot="16200000" flipH="1">
              <a:off x="1113" y="987"/>
              <a:ext cx="46" cy="88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49" name="Oval 37"/>
            <p:cNvSpPr>
              <a:spLocks noChangeArrowheads="1"/>
            </p:cNvSpPr>
            <p:nvPr/>
          </p:nvSpPr>
          <p:spPr bwMode="auto">
            <a:xfrm rot="16200000" flipH="1">
              <a:off x="1257" y="987"/>
              <a:ext cx="46" cy="88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50" name="Oval 38"/>
            <p:cNvSpPr>
              <a:spLocks noChangeArrowheads="1"/>
            </p:cNvSpPr>
            <p:nvPr/>
          </p:nvSpPr>
          <p:spPr bwMode="auto">
            <a:xfrm rot="16200000" flipH="1">
              <a:off x="1401" y="987"/>
              <a:ext cx="46" cy="88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94951" name="Line 39"/>
          <p:cNvSpPr>
            <a:spLocks noChangeShapeType="1"/>
          </p:cNvSpPr>
          <p:nvPr/>
        </p:nvSpPr>
        <p:spPr bwMode="auto">
          <a:xfrm rot="10800000" flipH="1" flipV="1">
            <a:off x="2006600" y="2424113"/>
            <a:ext cx="0" cy="1219200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01385" name="Group 40"/>
          <p:cNvGrpSpPr>
            <a:grpSpLocks/>
          </p:cNvGrpSpPr>
          <p:nvPr/>
        </p:nvGrpSpPr>
        <p:grpSpPr bwMode="auto">
          <a:xfrm>
            <a:off x="1866900" y="3262313"/>
            <a:ext cx="306388" cy="760412"/>
            <a:chOff x="2879" y="1295"/>
            <a:chExt cx="289" cy="959"/>
          </a:xfrm>
        </p:grpSpPr>
        <p:sp>
          <p:nvSpPr>
            <p:cNvPr id="294953" name="Oval 41"/>
            <p:cNvSpPr>
              <a:spLocks noChangeArrowheads="1"/>
            </p:cNvSpPr>
            <p:nvPr/>
          </p:nvSpPr>
          <p:spPr bwMode="auto">
            <a:xfrm rot="-8607966" flipH="1" flipV="1">
              <a:off x="2879" y="1295"/>
              <a:ext cx="282" cy="955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54" name="Oval 42"/>
            <p:cNvSpPr>
              <a:spLocks noChangeArrowheads="1"/>
            </p:cNvSpPr>
            <p:nvPr/>
          </p:nvSpPr>
          <p:spPr bwMode="auto">
            <a:xfrm rot="-8758343" flipH="1" flipV="1">
              <a:off x="2886" y="1299"/>
              <a:ext cx="282" cy="955"/>
            </a:xfrm>
            <a:prstGeom prst="ellipse">
              <a:avLst/>
            </a:prstGeom>
            <a:gradFill rotWithShape="0">
              <a:gsLst>
                <a:gs pos="0">
                  <a:srgbClr val="C1DAFF"/>
                </a:gs>
                <a:gs pos="100000">
                  <a:srgbClr val="C1DAFF">
                    <a:gamma/>
                    <a:shade val="63137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55" name="Oval 43"/>
            <p:cNvSpPr>
              <a:spLocks noChangeArrowheads="1"/>
            </p:cNvSpPr>
            <p:nvPr/>
          </p:nvSpPr>
          <p:spPr bwMode="auto">
            <a:xfrm rot="-8758343" flipH="1" flipV="1">
              <a:off x="2886" y="1299"/>
              <a:ext cx="282" cy="955"/>
            </a:xfrm>
            <a:prstGeom prst="ellipse">
              <a:avLst/>
            </a:prstGeom>
            <a:gradFill rotWithShape="0">
              <a:gsLst>
                <a:gs pos="0">
                  <a:srgbClr val="E47CBB">
                    <a:alpha val="44000"/>
                  </a:srgbClr>
                </a:gs>
                <a:gs pos="100000">
                  <a:srgbClr val="E47CBB">
                    <a:gamma/>
                    <a:shade val="42745"/>
                    <a:invGamma/>
                  </a:srgbClr>
                </a:gs>
              </a:gsLst>
              <a:path path="rect">
                <a:fillToRect l="100000" b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294956" name="Group 44"/>
          <p:cNvGrpSpPr>
            <a:grpSpLocks/>
          </p:cNvGrpSpPr>
          <p:nvPr/>
        </p:nvGrpSpPr>
        <p:grpSpPr bwMode="auto">
          <a:xfrm>
            <a:off x="1981200" y="3719513"/>
            <a:ext cx="77788" cy="2438400"/>
            <a:chOff x="1248" y="2304"/>
            <a:chExt cx="49" cy="1536"/>
          </a:xfrm>
        </p:grpSpPr>
        <p:sp>
          <p:nvSpPr>
            <p:cNvPr id="294957" name="AutoShape 45"/>
            <p:cNvSpPr>
              <a:spLocks noChangeArrowheads="1"/>
            </p:cNvSpPr>
            <p:nvPr/>
          </p:nvSpPr>
          <p:spPr bwMode="auto">
            <a:xfrm>
              <a:off x="1248" y="3312"/>
              <a:ext cx="49" cy="528"/>
            </a:xfrm>
            <a:prstGeom prst="downArrow">
              <a:avLst>
                <a:gd name="adj1" fmla="val 100000"/>
                <a:gd name="adj2" fmla="val 1077551"/>
              </a:avLst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58" name="Line 46"/>
            <p:cNvSpPr>
              <a:spLocks noChangeShapeType="1"/>
            </p:cNvSpPr>
            <p:nvPr/>
          </p:nvSpPr>
          <p:spPr bwMode="auto">
            <a:xfrm rot="10800000" flipH="1" flipV="1">
              <a:off x="1264" y="2304"/>
              <a:ext cx="3" cy="960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01387" name="Group 47"/>
          <p:cNvGrpSpPr>
            <a:grpSpLocks/>
          </p:cNvGrpSpPr>
          <p:nvPr/>
        </p:nvGrpSpPr>
        <p:grpSpPr bwMode="auto">
          <a:xfrm>
            <a:off x="1549400" y="5853113"/>
            <a:ext cx="1066800" cy="304800"/>
            <a:chOff x="976" y="3648"/>
            <a:chExt cx="672" cy="192"/>
          </a:xfrm>
        </p:grpSpPr>
        <p:sp>
          <p:nvSpPr>
            <p:cNvPr id="294960" name="Oval 48"/>
            <p:cNvSpPr>
              <a:spLocks noChangeArrowheads="1"/>
            </p:cNvSpPr>
            <p:nvPr/>
          </p:nvSpPr>
          <p:spPr bwMode="auto">
            <a:xfrm>
              <a:off x="1174" y="3691"/>
              <a:ext cx="212" cy="149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0000">
                          <a:gamma/>
                          <a:tint val="10196"/>
                          <a:invGamma/>
                        </a:srgbClr>
                      </a:gs>
                      <a:gs pos="100000">
                        <a:srgbClr val="FF0000"/>
                      </a:gs>
                    </a:gsLst>
                    <a:path path="shape">
                      <a:fillToRect l="50000" t="50000" r="50000" b="50000"/>
                    </a:path>
                  </a:gra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101501" name="Group 49"/>
            <p:cNvGrpSpPr>
              <a:grpSpLocks/>
            </p:cNvGrpSpPr>
            <p:nvPr/>
          </p:nvGrpSpPr>
          <p:grpSpPr bwMode="auto">
            <a:xfrm>
              <a:off x="976" y="3648"/>
              <a:ext cx="672" cy="192"/>
              <a:chOff x="384" y="3496"/>
              <a:chExt cx="5088" cy="680"/>
            </a:xfrm>
          </p:grpSpPr>
          <p:sp>
            <p:nvSpPr>
              <p:cNvPr id="294962" name="Line 50"/>
              <p:cNvSpPr>
                <a:spLocks noChangeShapeType="1"/>
              </p:cNvSpPr>
              <p:nvPr/>
            </p:nvSpPr>
            <p:spPr bwMode="auto">
              <a:xfrm>
                <a:off x="384" y="4176"/>
                <a:ext cx="5088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4963" name="Freeform 51"/>
              <p:cNvSpPr>
                <a:spLocks/>
              </p:cNvSpPr>
              <p:nvPr/>
            </p:nvSpPr>
            <p:spPr bwMode="auto">
              <a:xfrm>
                <a:off x="384" y="3496"/>
                <a:ext cx="5088" cy="680"/>
              </a:xfrm>
              <a:custGeom>
                <a:avLst/>
                <a:gdLst>
                  <a:gd name="T0" fmla="*/ 0 w 5088"/>
                  <a:gd name="T1" fmla="*/ 680 h 680"/>
                  <a:gd name="T2" fmla="*/ 720 w 5088"/>
                  <a:gd name="T3" fmla="*/ 584 h 680"/>
                  <a:gd name="T4" fmla="*/ 1152 w 5088"/>
                  <a:gd name="T5" fmla="*/ 344 h 680"/>
                  <a:gd name="T6" fmla="*/ 1440 w 5088"/>
                  <a:gd name="T7" fmla="*/ 200 h 680"/>
                  <a:gd name="T8" fmla="*/ 1776 w 5088"/>
                  <a:gd name="T9" fmla="*/ 104 h 680"/>
                  <a:gd name="T10" fmla="*/ 2208 w 5088"/>
                  <a:gd name="T11" fmla="*/ 8 h 680"/>
                  <a:gd name="T12" fmla="*/ 2784 w 5088"/>
                  <a:gd name="T13" fmla="*/ 56 h 680"/>
                  <a:gd name="T14" fmla="*/ 3312 w 5088"/>
                  <a:gd name="T15" fmla="*/ 248 h 680"/>
                  <a:gd name="T16" fmla="*/ 4032 w 5088"/>
                  <a:gd name="T17" fmla="*/ 440 h 680"/>
                  <a:gd name="T18" fmla="*/ 4704 w 5088"/>
                  <a:gd name="T19" fmla="*/ 632 h 680"/>
                  <a:gd name="T20" fmla="*/ 5088 w 5088"/>
                  <a:gd name="T21" fmla="*/ 680 h 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088" h="680">
                    <a:moveTo>
                      <a:pt x="0" y="680"/>
                    </a:moveTo>
                    <a:cubicBezTo>
                      <a:pt x="264" y="660"/>
                      <a:pt x="528" y="640"/>
                      <a:pt x="720" y="584"/>
                    </a:cubicBezTo>
                    <a:cubicBezTo>
                      <a:pt x="912" y="528"/>
                      <a:pt x="1032" y="408"/>
                      <a:pt x="1152" y="344"/>
                    </a:cubicBezTo>
                    <a:cubicBezTo>
                      <a:pt x="1272" y="280"/>
                      <a:pt x="1336" y="240"/>
                      <a:pt x="1440" y="200"/>
                    </a:cubicBezTo>
                    <a:cubicBezTo>
                      <a:pt x="1544" y="160"/>
                      <a:pt x="1648" y="136"/>
                      <a:pt x="1776" y="104"/>
                    </a:cubicBezTo>
                    <a:cubicBezTo>
                      <a:pt x="1904" y="72"/>
                      <a:pt x="2040" y="16"/>
                      <a:pt x="2208" y="8"/>
                    </a:cubicBezTo>
                    <a:cubicBezTo>
                      <a:pt x="2376" y="0"/>
                      <a:pt x="2600" y="16"/>
                      <a:pt x="2784" y="56"/>
                    </a:cubicBezTo>
                    <a:cubicBezTo>
                      <a:pt x="2968" y="96"/>
                      <a:pt x="3104" y="184"/>
                      <a:pt x="3312" y="248"/>
                    </a:cubicBezTo>
                    <a:cubicBezTo>
                      <a:pt x="3520" y="312"/>
                      <a:pt x="3800" y="376"/>
                      <a:pt x="4032" y="440"/>
                    </a:cubicBezTo>
                    <a:cubicBezTo>
                      <a:pt x="4264" y="504"/>
                      <a:pt x="4528" y="592"/>
                      <a:pt x="4704" y="632"/>
                    </a:cubicBezTo>
                    <a:cubicBezTo>
                      <a:pt x="4880" y="672"/>
                      <a:pt x="5024" y="672"/>
                      <a:pt x="5088" y="680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sp>
        <p:nvSpPr>
          <p:cNvPr id="294964" name="Text Box 52"/>
          <p:cNvSpPr txBox="1">
            <a:spLocks noChangeArrowheads="1"/>
          </p:cNvSpPr>
          <p:nvPr/>
        </p:nvSpPr>
        <p:spPr bwMode="auto">
          <a:xfrm>
            <a:off x="1828800" y="76200"/>
            <a:ext cx="5486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>
                <a:solidFill>
                  <a:srgbClr val="FFFF00"/>
                </a:solidFill>
                <a:latin typeface="Georgia" charset="0"/>
                <a:cs typeface="+mn-cs"/>
              </a:rPr>
              <a:t>Confocal Olympus  FV</a:t>
            </a:r>
            <a:r>
              <a:rPr lang="en-US" sz="3600" b="1">
                <a:solidFill>
                  <a:srgbClr val="FFFF00"/>
                </a:solidFill>
                <a:latin typeface="Georgia" charset="0"/>
                <a:cs typeface="+mn-cs"/>
              </a:rPr>
              <a:t>1000</a:t>
            </a:r>
            <a:endParaRPr lang="en-US" sz="2800" b="1">
              <a:solidFill>
                <a:srgbClr val="FFFF00"/>
              </a:solidFill>
              <a:latin typeface="Georgia" charset="0"/>
              <a:cs typeface="+mn-cs"/>
            </a:endParaRPr>
          </a:p>
        </p:txBody>
      </p:sp>
      <p:grpSp>
        <p:nvGrpSpPr>
          <p:cNvPr id="294965" name="Group 53"/>
          <p:cNvGrpSpPr>
            <a:grpSpLocks/>
          </p:cNvGrpSpPr>
          <p:nvPr/>
        </p:nvGrpSpPr>
        <p:grpSpPr bwMode="auto">
          <a:xfrm>
            <a:off x="1600200" y="5853113"/>
            <a:ext cx="914400" cy="304800"/>
            <a:chOff x="1008" y="3648"/>
            <a:chExt cx="576" cy="192"/>
          </a:xfrm>
        </p:grpSpPr>
        <p:sp>
          <p:nvSpPr>
            <p:cNvPr id="294966" name="Oval 54"/>
            <p:cNvSpPr>
              <a:spLocks noChangeArrowheads="1"/>
            </p:cNvSpPr>
            <p:nvPr/>
          </p:nvSpPr>
          <p:spPr bwMode="auto">
            <a:xfrm>
              <a:off x="1174" y="3691"/>
              <a:ext cx="212" cy="149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gamma/>
                    <a:tint val="10196"/>
                    <a:invGamma/>
                  </a:srgbClr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67" name="Line 55"/>
            <p:cNvSpPr>
              <a:spLocks noChangeShapeType="1"/>
            </p:cNvSpPr>
            <p:nvPr/>
          </p:nvSpPr>
          <p:spPr bwMode="auto">
            <a:xfrm>
              <a:off x="1104" y="3744"/>
              <a:ext cx="48" cy="0"/>
            </a:xfrm>
            <a:prstGeom prst="line">
              <a:avLst/>
            </a:prstGeom>
            <a:noFill/>
            <a:ln w="57150" cap="rnd">
              <a:solidFill>
                <a:srgbClr val="FF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68" name="Line 56"/>
            <p:cNvSpPr>
              <a:spLocks noChangeShapeType="1"/>
            </p:cNvSpPr>
            <p:nvPr/>
          </p:nvSpPr>
          <p:spPr bwMode="auto">
            <a:xfrm>
              <a:off x="1440" y="3840"/>
              <a:ext cx="96" cy="0"/>
            </a:xfrm>
            <a:prstGeom prst="line">
              <a:avLst/>
            </a:prstGeom>
            <a:noFill/>
            <a:ln w="57150" cap="rnd">
              <a:solidFill>
                <a:srgbClr val="FF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69" name="Line 57"/>
            <p:cNvSpPr>
              <a:spLocks noChangeShapeType="1"/>
            </p:cNvSpPr>
            <p:nvPr/>
          </p:nvSpPr>
          <p:spPr bwMode="auto">
            <a:xfrm>
              <a:off x="1200" y="3696"/>
              <a:ext cx="48" cy="0"/>
            </a:xfrm>
            <a:prstGeom prst="line">
              <a:avLst/>
            </a:prstGeom>
            <a:noFill/>
            <a:ln w="57150" cap="rnd">
              <a:solidFill>
                <a:srgbClr val="FF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70" name="Line 58"/>
            <p:cNvSpPr>
              <a:spLocks noChangeShapeType="1"/>
            </p:cNvSpPr>
            <p:nvPr/>
          </p:nvSpPr>
          <p:spPr bwMode="auto">
            <a:xfrm>
              <a:off x="1392" y="3696"/>
              <a:ext cx="48" cy="0"/>
            </a:xfrm>
            <a:prstGeom prst="line">
              <a:avLst/>
            </a:prstGeom>
            <a:noFill/>
            <a:ln w="57150" cap="rnd">
              <a:solidFill>
                <a:srgbClr val="FF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71" name="Line 59"/>
            <p:cNvSpPr>
              <a:spLocks noChangeShapeType="1"/>
            </p:cNvSpPr>
            <p:nvPr/>
          </p:nvSpPr>
          <p:spPr bwMode="auto">
            <a:xfrm>
              <a:off x="1008" y="3840"/>
              <a:ext cx="48" cy="0"/>
            </a:xfrm>
            <a:prstGeom prst="line">
              <a:avLst/>
            </a:prstGeom>
            <a:noFill/>
            <a:ln w="57150" cap="rnd">
              <a:solidFill>
                <a:srgbClr val="FF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72" name="Line 60"/>
            <p:cNvSpPr>
              <a:spLocks noChangeShapeType="1"/>
            </p:cNvSpPr>
            <p:nvPr/>
          </p:nvSpPr>
          <p:spPr bwMode="auto">
            <a:xfrm>
              <a:off x="1200" y="3840"/>
              <a:ext cx="48" cy="0"/>
            </a:xfrm>
            <a:prstGeom prst="line">
              <a:avLst/>
            </a:prstGeom>
            <a:noFill/>
            <a:ln w="57150" cap="rnd">
              <a:solidFill>
                <a:srgbClr val="FF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73" name="Line 61"/>
            <p:cNvSpPr>
              <a:spLocks noChangeShapeType="1"/>
            </p:cNvSpPr>
            <p:nvPr/>
          </p:nvSpPr>
          <p:spPr bwMode="auto">
            <a:xfrm>
              <a:off x="1536" y="3792"/>
              <a:ext cx="48" cy="0"/>
            </a:xfrm>
            <a:prstGeom prst="line">
              <a:avLst/>
            </a:prstGeom>
            <a:noFill/>
            <a:ln w="57150" cap="rnd">
              <a:solidFill>
                <a:srgbClr val="FF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74" name="Line 62"/>
            <p:cNvSpPr>
              <a:spLocks noChangeShapeType="1"/>
            </p:cNvSpPr>
            <p:nvPr/>
          </p:nvSpPr>
          <p:spPr bwMode="auto">
            <a:xfrm>
              <a:off x="1440" y="3744"/>
              <a:ext cx="48" cy="0"/>
            </a:xfrm>
            <a:prstGeom prst="line">
              <a:avLst/>
            </a:prstGeom>
            <a:noFill/>
            <a:ln w="57150" cap="rnd">
              <a:solidFill>
                <a:srgbClr val="FF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75" name="Line 63"/>
            <p:cNvSpPr>
              <a:spLocks noChangeShapeType="1"/>
            </p:cNvSpPr>
            <p:nvPr/>
          </p:nvSpPr>
          <p:spPr bwMode="auto">
            <a:xfrm>
              <a:off x="1296" y="3840"/>
              <a:ext cx="48" cy="0"/>
            </a:xfrm>
            <a:prstGeom prst="line">
              <a:avLst/>
            </a:prstGeom>
            <a:noFill/>
            <a:ln w="57150" cap="rnd">
              <a:solidFill>
                <a:srgbClr val="FF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76" name="AutoShape 64"/>
            <p:cNvSpPr>
              <a:spLocks noChangeArrowheads="1"/>
            </p:cNvSpPr>
            <p:nvPr/>
          </p:nvSpPr>
          <p:spPr bwMode="auto">
            <a:xfrm rot="5548802">
              <a:off x="1248" y="3600"/>
              <a:ext cx="48" cy="144"/>
            </a:xfrm>
            <a:prstGeom prst="moon">
              <a:avLst>
                <a:gd name="adj" fmla="val 50000"/>
              </a:avLst>
            </a:prstGeom>
            <a:solidFill>
              <a:srgbClr val="00923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01390" name="Group 65"/>
          <p:cNvGrpSpPr>
            <a:grpSpLocks/>
          </p:cNvGrpSpPr>
          <p:nvPr/>
        </p:nvGrpSpPr>
        <p:grpSpPr bwMode="auto">
          <a:xfrm>
            <a:off x="3886200" y="3171825"/>
            <a:ext cx="0" cy="1004888"/>
            <a:chOff x="4560" y="1745"/>
            <a:chExt cx="0" cy="751"/>
          </a:xfrm>
        </p:grpSpPr>
        <p:sp>
          <p:nvSpPr>
            <p:cNvPr id="294978" name="Line 66"/>
            <p:cNvSpPr>
              <a:spLocks noChangeShapeType="1"/>
            </p:cNvSpPr>
            <p:nvPr/>
          </p:nvSpPr>
          <p:spPr bwMode="auto">
            <a:xfrm>
              <a:off x="4560" y="1745"/>
              <a:ext cx="0" cy="36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79" name="Line 67"/>
            <p:cNvSpPr>
              <a:spLocks noChangeShapeType="1"/>
            </p:cNvSpPr>
            <p:nvPr/>
          </p:nvSpPr>
          <p:spPr bwMode="auto">
            <a:xfrm rot="-10800000">
              <a:off x="4560" y="2129"/>
              <a:ext cx="0" cy="36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294980" name="Group 68"/>
          <p:cNvGrpSpPr>
            <a:grpSpLocks/>
          </p:cNvGrpSpPr>
          <p:nvPr/>
        </p:nvGrpSpPr>
        <p:grpSpPr bwMode="auto">
          <a:xfrm>
            <a:off x="1981200" y="3641725"/>
            <a:ext cx="4572000" cy="2287588"/>
            <a:chOff x="1248" y="2255"/>
            <a:chExt cx="2880" cy="1441"/>
          </a:xfrm>
        </p:grpSpPr>
        <p:grpSp>
          <p:nvGrpSpPr>
            <p:cNvPr id="101474" name="Group 69"/>
            <p:cNvGrpSpPr>
              <a:grpSpLocks/>
            </p:cNvGrpSpPr>
            <p:nvPr/>
          </p:nvGrpSpPr>
          <p:grpSpPr bwMode="auto">
            <a:xfrm>
              <a:off x="1248" y="2276"/>
              <a:ext cx="48" cy="1420"/>
              <a:chOff x="1248" y="2276"/>
              <a:chExt cx="48" cy="1420"/>
            </a:xfrm>
          </p:grpSpPr>
          <p:sp>
            <p:nvSpPr>
              <p:cNvPr id="294982" name="Line 70"/>
              <p:cNvSpPr>
                <a:spLocks noChangeShapeType="1"/>
              </p:cNvSpPr>
              <p:nvPr/>
            </p:nvSpPr>
            <p:spPr bwMode="auto">
              <a:xfrm>
                <a:off x="1296" y="2276"/>
                <a:ext cx="0" cy="1420"/>
              </a:xfrm>
              <a:prstGeom prst="line">
                <a:avLst/>
              </a:prstGeom>
              <a:noFill/>
              <a:ln w="19050">
                <a:solidFill>
                  <a:srgbClr val="00923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4983" name="Line 71"/>
              <p:cNvSpPr>
                <a:spLocks noChangeShapeType="1"/>
              </p:cNvSpPr>
              <p:nvPr/>
            </p:nvSpPr>
            <p:spPr bwMode="auto">
              <a:xfrm>
                <a:off x="1248" y="2276"/>
                <a:ext cx="0" cy="1420"/>
              </a:xfrm>
              <a:prstGeom prst="line">
                <a:avLst/>
              </a:prstGeom>
              <a:noFill/>
              <a:ln w="19050">
                <a:solidFill>
                  <a:srgbClr val="FF2828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4984" name="Line 72"/>
              <p:cNvSpPr>
                <a:spLocks noChangeShapeType="1"/>
              </p:cNvSpPr>
              <p:nvPr/>
            </p:nvSpPr>
            <p:spPr bwMode="auto">
              <a:xfrm>
                <a:off x="1272" y="2276"/>
                <a:ext cx="0" cy="1420"/>
              </a:xfrm>
              <a:prstGeom prst="line">
                <a:avLst/>
              </a:prstGeom>
              <a:noFill/>
              <a:ln w="1905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01475" name="Group 73"/>
            <p:cNvGrpSpPr>
              <a:grpSpLocks/>
            </p:cNvGrpSpPr>
            <p:nvPr/>
          </p:nvGrpSpPr>
          <p:grpSpPr bwMode="auto">
            <a:xfrm>
              <a:off x="1248" y="2255"/>
              <a:ext cx="2880" cy="49"/>
              <a:chOff x="1248" y="2255"/>
              <a:chExt cx="2880" cy="49"/>
            </a:xfrm>
          </p:grpSpPr>
          <p:grpSp>
            <p:nvGrpSpPr>
              <p:cNvPr id="101476" name="Group 74"/>
              <p:cNvGrpSpPr>
                <a:grpSpLocks/>
              </p:cNvGrpSpPr>
              <p:nvPr/>
            </p:nvGrpSpPr>
            <p:grpSpPr bwMode="auto">
              <a:xfrm>
                <a:off x="1248" y="2255"/>
                <a:ext cx="1248" cy="49"/>
                <a:chOff x="1248" y="2255"/>
                <a:chExt cx="1440" cy="49"/>
              </a:xfrm>
            </p:grpSpPr>
            <p:sp>
              <p:nvSpPr>
                <p:cNvPr id="294987" name="Line 75"/>
                <p:cNvSpPr>
                  <a:spLocks noChangeShapeType="1"/>
                </p:cNvSpPr>
                <p:nvPr/>
              </p:nvSpPr>
              <p:spPr bwMode="auto">
                <a:xfrm rot="5400000">
                  <a:off x="1991" y="1606"/>
                  <a:ext cx="1" cy="1390"/>
                </a:xfrm>
                <a:prstGeom prst="line">
                  <a:avLst/>
                </a:prstGeom>
                <a:noFill/>
                <a:ln w="19050">
                  <a:solidFill>
                    <a:srgbClr val="00923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94988" name="Line 76"/>
                <p:cNvSpPr>
                  <a:spLocks noChangeShapeType="1"/>
                </p:cNvSpPr>
                <p:nvPr/>
              </p:nvSpPr>
              <p:spPr bwMode="auto">
                <a:xfrm rot="5400000">
                  <a:off x="1967" y="1536"/>
                  <a:ext cx="1" cy="1439"/>
                </a:xfrm>
                <a:prstGeom prst="line">
                  <a:avLst/>
                </a:prstGeom>
                <a:noFill/>
                <a:ln w="19050">
                  <a:solidFill>
                    <a:srgbClr val="FF2828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94989" name="Line 77"/>
                <p:cNvSpPr>
                  <a:spLocks noChangeShapeType="1"/>
                </p:cNvSpPr>
                <p:nvPr/>
              </p:nvSpPr>
              <p:spPr bwMode="auto">
                <a:xfrm rot="5400000">
                  <a:off x="1978" y="1570"/>
                  <a:ext cx="0" cy="1420"/>
                </a:xfrm>
                <a:prstGeom prst="line">
                  <a:avLst/>
                </a:prstGeom>
                <a:noFill/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grpSp>
            <p:nvGrpSpPr>
              <p:cNvPr id="101477" name="Group 78"/>
              <p:cNvGrpSpPr>
                <a:grpSpLocks/>
              </p:cNvGrpSpPr>
              <p:nvPr/>
            </p:nvGrpSpPr>
            <p:grpSpPr bwMode="auto">
              <a:xfrm>
                <a:off x="2400" y="2255"/>
                <a:ext cx="1728" cy="49"/>
                <a:chOff x="1248" y="2255"/>
                <a:chExt cx="1440" cy="49"/>
              </a:xfrm>
            </p:grpSpPr>
            <p:sp>
              <p:nvSpPr>
                <p:cNvPr id="294991" name="Line 79"/>
                <p:cNvSpPr>
                  <a:spLocks noChangeShapeType="1"/>
                </p:cNvSpPr>
                <p:nvPr/>
              </p:nvSpPr>
              <p:spPr bwMode="auto">
                <a:xfrm rot="5400000">
                  <a:off x="1991" y="1608"/>
                  <a:ext cx="1" cy="1391"/>
                </a:xfrm>
                <a:prstGeom prst="line">
                  <a:avLst/>
                </a:prstGeom>
                <a:noFill/>
                <a:ln w="19050">
                  <a:solidFill>
                    <a:srgbClr val="00923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94992" name="Line 80"/>
                <p:cNvSpPr>
                  <a:spLocks noChangeShapeType="1"/>
                </p:cNvSpPr>
                <p:nvPr/>
              </p:nvSpPr>
              <p:spPr bwMode="auto">
                <a:xfrm rot="5400000">
                  <a:off x="1967" y="1536"/>
                  <a:ext cx="1" cy="1439"/>
                </a:xfrm>
                <a:prstGeom prst="line">
                  <a:avLst/>
                </a:prstGeom>
                <a:noFill/>
                <a:ln w="19050">
                  <a:solidFill>
                    <a:srgbClr val="FF2828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94993" name="Line 81"/>
                <p:cNvSpPr>
                  <a:spLocks noChangeShapeType="1"/>
                </p:cNvSpPr>
                <p:nvPr/>
              </p:nvSpPr>
              <p:spPr bwMode="auto">
                <a:xfrm rot="5400000">
                  <a:off x="1978" y="1570"/>
                  <a:ext cx="0" cy="1420"/>
                </a:xfrm>
                <a:prstGeom prst="line">
                  <a:avLst/>
                </a:prstGeom>
                <a:noFill/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</p:grpSp>
      </p:grpSp>
      <p:grpSp>
        <p:nvGrpSpPr>
          <p:cNvPr id="294994" name="Group 82"/>
          <p:cNvGrpSpPr>
            <a:grpSpLocks/>
          </p:cNvGrpSpPr>
          <p:nvPr/>
        </p:nvGrpSpPr>
        <p:grpSpPr bwMode="auto">
          <a:xfrm>
            <a:off x="6324600" y="3671888"/>
            <a:ext cx="1525588" cy="2271712"/>
            <a:chOff x="3983" y="2273"/>
            <a:chExt cx="961" cy="1614"/>
          </a:xfrm>
        </p:grpSpPr>
        <p:sp>
          <p:nvSpPr>
            <p:cNvPr id="294995" name="AutoShape 83"/>
            <p:cNvSpPr>
              <a:spLocks noChangeArrowheads="1"/>
            </p:cNvSpPr>
            <p:nvPr/>
          </p:nvSpPr>
          <p:spPr bwMode="auto">
            <a:xfrm rot="-5765751">
              <a:off x="4560" y="3216"/>
              <a:ext cx="432" cy="144"/>
            </a:xfrm>
            <a:prstGeom prst="rightArrow">
              <a:avLst>
                <a:gd name="adj1" fmla="val 53333"/>
                <a:gd name="adj2" fmla="val 300000"/>
              </a:avLst>
            </a:pr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96" name="AutoShape 84"/>
            <p:cNvSpPr>
              <a:spLocks noChangeArrowheads="1"/>
            </p:cNvSpPr>
            <p:nvPr/>
          </p:nvSpPr>
          <p:spPr bwMode="auto">
            <a:xfrm rot="-5765751">
              <a:off x="3930" y="3216"/>
              <a:ext cx="432" cy="144"/>
            </a:xfrm>
            <a:prstGeom prst="rightArrow">
              <a:avLst>
                <a:gd name="adj1" fmla="val 53333"/>
                <a:gd name="adj2" fmla="val 300000"/>
              </a:avLst>
            </a:pr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97" name="Line 85"/>
            <p:cNvSpPr>
              <a:spLocks noChangeShapeType="1"/>
            </p:cNvSpPr>
            <p:nvPr/>
          </p:nvSpPr>
          <p:spPr bwMode="auto">
            <a:xfrm>
              <a:off x="4128" y="2291"/>
              <a:ext cx="1" cy="733"/>
            </a:xfrm>
            <a:prstGeom prst="line">
              <a:avLst/>
            </a:prstGeom>
            <a:noFill/>
            <a:ln w="19050">
              <a:solidFill>
                <a:srgbClr val="00923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98" name="Line 86"/>
            <p:cNvSpPr>
              <a:spLocks noChangeShapeType="1"/>
            </p:cNvSpPr>
            <p:nvPr/>
          </p:nvSpPr>
          <p:spPr bwMode="auto">
            <a:xfrm>
              <a:off x="4752" y="2273"/>
              <a:ext cx="0" cy="749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99" name="AutoShape 87"/>
            <p:cNvSpPr>
              <a:spLocks noChangeArrowheads="1"/>
            </p:cNvSpPr>
            <p:nvPr/>
          </p:nvSpPr>
          <p:spPr bwMode="auto">
            <a:xfrm rot="16200000" flipH="1">
              <a:off x="4032" y="2976"/>
              <a:ext cx="144" cy="144"/>
            </a:xfrm>
            <a:prstGeom prst="triangle">
              <a:avLst>
                <a:gd name="adj" fmla="val 50000"/>
              </a:avLst>
            </a:prstGeom>
            <a:solidFill>
              <a:srgbClr val="CAD7E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5000" name="AutoShape 88"/>
            <p:cNvSpPr>
              <a:spLocks noChangeArrowheads="1"/>
            </p:cNvSpPr>
            <p:nvPr/>
          </p:nvSpPr>
          <p:spPr bwMode="auto">
            <a:xfrm rot="16200000" flipH="1">
              <a:off x="4666" y="2976"/>
              <a:ext cx="144" cy="144"/>
            </a:xfrm>
            <a:prstGeom prst="triangle">
              <a:avLst>
                <a:gd name="adj" fmla="val 50000"/>
              </a:avLst>
            </a:prstGeom>
            <a:solidFill>
              <a:srgbClr val="CAD7E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101458" name="Group 89"/>
            <p:cNvGrpSpPr>
              <a:grpSpLocks/>
            </p:cNvGrpSpPr>
            <p:nvPr/>
          </p:nvGrpSpPr>
          <p:grpSpPr bwMode="auto">
            <a:xfrm>
              <a:off x="3983" y="3503"/>
              <a:ext cx="336" cy="383"/>
              <a:chOff x="3983" y="3503"/>
              <a:chExt cx="336" cy="383"/>
            </a:xfrm>
          </p:grpSpPr>
          <p:grpSp>
            <p:nvGrpSpPr>
              <p:cNvPr id="101466" name="Group 90"/>
              <p:cNvGrpSpPr>
                <a:grpSpLocks/>
              </p:cNvGrpSpPr>
              <p:nvPr/>
            </p:nvGrpSpPr>
            <p:grpSpPr bwMode="auto">
              <a:xfrm>
                <a:off x="3983" y="3503"/>
                <a:ext cx="336" cy="193"/>
                <a:chOff x="3983" y="3503"/>
                <a:chExt cx="336" cy="193"/>
              </a:xfrm>
            </p:grpSpPr>
            <p:sp>
              <p:nvSpPr>
                <p:cNvPr id="295003" name="Line 91"/>
                <p:cNvSpPr>
                  <a:spLocks noChangeShapeType="1"/>
                </p:cNvSpPr>
                <p:nvPr/>
              </p:nvSpPr>
              <p:spPr bwMode="auto">
                <a:xfrm>
                  <a:off x="4152" y="3507"/>
                  <a:ext cx="0" cy="192"/>
                </a:xfrm>
                <a:prstGeom prst="line">
                  <a:avLst/>
                </a:prstGeom>
                <a:noFill/>
                <a:ln w="28575">
                  <a:solidFill>
                    <a:srgbClr val="00923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grpSp>
              <p:nvGrpSpPr>
                <p:cNvPr id="101471" name="Group 92"/>
                <p:cNvGrpSpPr>
                  <a:grpSpLocks/>
                </p:cNvGrpSpPr>
                <p:nvPr/>
              </p:nvGrpSpPr>
              <p:grpSpPr bwMode="auto">
                <a:xfrm>
                  <a:off x="3983" y="3503"/>
                  <a:ext cx="336" cy="0"/>
                  <a:chOff x="3983" y="3503"/>
                  <a:chExt cx="336" cy="0"/>
                </a:xfrm>
              </p:grpSpPr>
              <p:sp>
                <p:nvSpPr>
                  <p:cNvPr id="295005" name="Line 93"/>
                  <p:cNvSpPr>
                    <a:spLocks noChangeShapeType="1"/>
                  </p:cNvSpPr>
                  <p:nvPr/>
                </p:nvSpPr>
                <p:spPr bwMode="auto">
                  <a:xfrm rot="-5400000">
                    <a:off x="4065" y="1845920578"/>
                    <a:ext cx="0" cy="164"/>
                  </a:xfrm>
                  <a:prstGeom prst="line">
                    <a:avLst/>
                  </a:prstGeom>
                  <a:noFill/>
                  <a:ln w="571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95006" name="Line 94"/>
                  <p:cNvSpPr>
                    <a:spLocks noChangeShapeType="1"/>
                  </p:cNvSpPr>
                  <p:nvPr/>
                </p:nvSpPr>
                <p:spPr bwMode="auto">
                  <a:xfrm rot="-16200000">
                    <a:off x="4237" y="1845920578"/>
                    <a:ext cx="0" cy="164"/>
                  </a:xfrm>
                  <a:prstGeom prst="line">
                    <a:avLst/>
                  </a:prstGeom>
                  <a:noFill/>
                  <a:ln w="571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</p:grpSp>
          </p:grpSp>
          <p:grpSp>
            <p:nvGrpSpPr>
              <p:cNvPr id="101467" name="Group 95"/>
              <p:cNvGrpSpPr>
                <a:grpSpLocks/>
              </p:cNvGrpSpPr>
              <p:nvPr/>
            </p:nvGrpSpPr>
            <p:grpSpPr bwMode="auto">
              <a:xfrm rot="5400000">
                <a:off x="4044" y="3651"/>
                <a:ext cx="241" cy="230"/>
                <a:chOff x="5386" y="1968"/>
                <a:chExt cx="241" cy="230"/>
              </a:xfrm>
            </p:grpSpPr>
            <p:sp>
              <p:nvSpPr>
                <p:cNvPr id="295008" name="Rectangle 96"/>
                <p:cNvSpPr>
                  <a:spLocks noChangeArrowheads="1"/>
                </p:cNvSpPr>
                <p:nvPr/>
              </p:nvSpPr>
              <p:spPr bwMode="auto">
                <a:xfrm flipV="1">
                  <a:off x="5463" y="2045"/>
                  <a:ext cx="158" cy="76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95009" name="AutoShape 97"/>
                <p:cNvSpPr>
                  <a:spLocks noChangeArrowheads="1"/>
                </p:cNvSpPr>
                <p:nvPr/>
              </p:nvSpPr>
              <p:spPr bwMode="auto">
                <a:xfrm flipH="1" flipV="1">
                  <a:off x="5383" y="1968"/>
                  <a:ext cx="120" cy="230"/>
                </a:xfrm>
                <a:prstGeom prst="moon">
                  <a:avLst>
                    <a:gd name="adj" fmla="val 50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</p:grpSp>
        <p:sp>
          <p:nvSpPr>
            <p:cNvPr id="295010" name="Line 98"/>
            <p:cNvSpPr>
              <a:spLocks noChangeShapeType="1"/>
            </p:cNvSpPr>
            <p:nvPr/>
          </p:nvSpPr>
          <p:spPr bwMode="auto">
            <a:xfrm>
              <a:off x="4777" y="3505"/>
              <a:ext cx="0" cy="193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101460" name="Group 99"/>
            <p:cNvGrpSpPr>
              <a:grpSpLocks/>
            </p:cNvGrpSpPr>
            <p:nvPr/>
          </p:nvGrpSpPr>
          <p:grpSpPr bwMode="auto">
            <a:xfrm>
              <a:off x="4608" y="3504"/>
              <a:ext cx="336" cy="0"/>
              <a:chOff x="3983" y="3503"/>
              <a:chExt cx="336" cy="0"/>
            </a:xfrm>
          </p:grpSpPr>
          <p:sp>
            <p:nvSpPr>
              <p:cNvPr id="295012" name="Line 100"/>
              <p:cNvSpPr>
                <a:spLocks noChangeShapeType="1"/>
              </p:cNvSpPr>
              <p:nvPr/>
            </p:nvSpPr>
            <p:spPr bwMode="auto">
              <a:xfrm rot="-5400000">
                <a:off x="4065" y="-1704696030"/>
                <a:ext cx="0" cy="164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5013" name="Line 101"/>
              <p:cNvSpPr>
                <a:spLocks noChangeShapeType="1"/>
              </p:cNvSpPr>
              <p:nvPr/>
            </p:nvSpPr>
            <p:spPr bwMode="auto">
              <a:xfrm rot="-16200000">
                <a:off x="4237" y="-1704696030"/>
                <a:ext cx="0" cy="164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01461" name="Group 102"/>
            <p:cNvGrpSpPr>
              <a:grpSpLocks/>
            </p:cNvGrpSpPr>
            <p:nvPr/>
          </p:nvGrpSpPr>
          <p:grpSpPr bwMode="auto">
            <a:xfrm rot="5400000">
              <a:off x="4669" y="3652"/>
              <a:ext cx="241" cy="230"/>
              <a:chOff x="5386" y="1968"/>
              <a:chExt cx="241" cy="230"/>
            </a:xfrm>
          </p:grpSpPr>
          <p:sp>
            <p:nvSpPr>
              <p:cNvPr id="295015" name="Rectangle 103"/>
              <p:cNvSpPr>
                <a:spLocks noChangeArrowheads="1"/>
              </p:cNvSpPr>
              <p:nvPr/>
            </p:nvSpPr>
            <p:spPr bwMode="auto">
              <a:xfrm flipV="1">
                <a:off x="5460" y="2048"/>
                <a:ext cx="161" cy="7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5016" name="AutoShape 104"/>
              <p:cNvSpPr>
                <a:spLocks noChangeArrowheads="1"/>
              </p:cNvSpPr>
              <p:nvPr/>
            </p:nvSpPr>
            <p:spPr bwMode="auto">
              <a:xfrm flipH="1" flipV="1">
                <a:off x="5379" y="1969"/>
                <a:ext cx="123" cy="230"/>
              </a:xfrm>
              <a:prstGeom prst="moon">
                <a:avLst>
                  <a:gd name="adj" fmla="val 50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295017" name="Group 105"/>
          <p:cNvGrpSpPr>
            <a:grpSpLocks/>
          </p:cNvGrpSpPr>
          <p:nvPr/>
        </p:nvGrpSpPr>
        <p:grpSpPr bwMode="auto">
          <a:xfrm>
            <a:off x="1828800" y="1171575"/>
            <a:ext cx="2560638" cy="1300163"/>
            <a:chOff x="1152" y="699"/>
            <a:chExt cx="1613" cy="819"/>
          </a:xfrm>
        </p:grpSpPr>
        <p:grpSp>
          <p:nvGrpSpPr>
            <p:cNvPr id="101438" name="Group 106"/>
            <p:cNvGrpSpPr>
              <a:grpSpLocks/>
            </p:cNvGrpSpPr>
            <p:nvPr/>
          </p:nvGrpSpPr>
          <p:grpSpPr bwMode="auto">
            <a:xfrm>
              <a:off x="1152" y="699"/>
              <a:ext cx="1613" cy="693"/>
              <a:chOff x="1152" y="699"/>
              <a:chExt cx="1613" cy="693"/>
            </a:xfrm>
          </p:grpSpPr>
          <p:grpSp>
            <p:nvGrpSpPr>
              <p:cNvPr id="101440" name="Group 107"/>
              <p:cNvGrpSpPr>
                <a:grpSpLocks/>
              </p:cNvGrpSpPr>
              <p:nvPr/>
            </p:nvGrpSpPr>
            <p:grpSpPr bwMode="auto">
              <a:xfrm rot="4036947">
                <a:off x="2063" y="575"/>
                <a:ext cx="309" cy="557"/>
                <a:chOff x="267" y="864"/>
                <a:chExt cx="309" cy="557"/>
              </a:xfrm>
            </p:grpSpPr>
            <p:sp>
              <p:nvSpPr>
                <p:cNvPr id="295020" name="AutoShape 108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143" y="989"/>
                  <a:ext cx="557" cy="308"/>
                </a:xfrm>
                <a:prstGeom prst="flowChartMagneticDrum">
                  <a:avLst/>
                </a:prstGeom>
                <a:gradFill rotWithShape="0">
                  <a:gsLst>
                    <a:gs pos="0">
                      <a:schemeClr val="tx2"/>
                    </a:gs>
                    <a:gs pos="50000">
                      <a:srgbClr val="CC66FF"/>
                    </a:gs>
                    <a:gs pos="100000">
                      <a:schemeClr val="tx2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grpSp>
              <p:nvGrpSpPr>
                <p:cNvPr id="101449" name="Group 109"/>
                <p:cNvGrpSpPr>
                  <a:grpSpLocks/>
                </p:cNvGrpSpPr>
                <p:nvPr/>
              </p:nvGrpSpPr>
              <p:grpSpPr bwMode="auto">
                <a:xfrm>
                  <a:off x="267" y="1234"/>
                  <a:ext cx="308" cy="186"/>
                  <a:chOff x="267" y="1234"/>
                  <a:chExt cx="308" cy="186"/>
                </a:xfrm>
              </p:grpSpPr>
              <p:sp>
                <p:nvSpPr>
                  <p:cNvPr id="295022" name="Oval 110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328" y="1173"/>
                    <a:ext cx="186" cy="30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B65FE"/>
                      </a:gs>
                      <a:gs pos="100000">
                        <a:schemeClr val="tx1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95023" name="Oval 111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398" y="1283"/>
                    <a:ext cx="46" cy="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FF00"/>
                      </a:gs>
                      <a:gs pos="100000">
                        <a:schemeClr val="tx1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</p:grpSp>
          </p:grpSp>
          <p:grpSp>
            <p:nvGrpSpPr>
              <p:cNvPr id="101441" name="Group 112"/>
              <p:cNvGrpSpPr>
                <a:grpSpLocks/>
              </p:cNvGrpSpPr>
              <p:nvPr/>
            </p:nvGrpSpPr>
            <p:grpSpPr bwMode="auto">
              <a:xfrm rot="4036947">
                <a:off x="2332" y="575"/>
                <a:ext cx="309" cy="557"/>
                <a:chOff x="267" y="864"/>
                <a:chExt cx="309" cy="557"/>
              </a:xfrm>
            </p:grpSpPr>
            <p:sp>
              <p:nvSpPr>
                <p:cNvPr id="295025" name="AutoShape 113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143" y="989"/>
                  <a:ext cx="557" cy="308"/>
                </a:xfrm>
                <a:prstGeom prst="flowChartMagneticDrum">
                  <a:avLst/>
                </a:prstGeom>
                <a:gradFill rotWithShape="0">
                  <a:gsLst>
                    <a:gs pos="0">
                      <a:schemeClr val="tx2"/>
                    </a:gs>
                    <a:gs pos="50000">
                      <a:srgbClr val="CC66FF"/>
                    </a:gs>
                    <a:gs pos="100000">
                      <a:schemeClr val="tx2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grpSp>
              <p:nvGrpSpPr>
                <p:cNvPr id="101445" name="Group 114"/>
                <p:cNvGrpSpPr>
                  <a:grpSpLocks/>
                </p:cNvGrpSpPr>
                <p:nvPr/>
              </p:nvGrpSpPr>
              <p:grpSpPr bwMode="auto">
                <a:xfrm>
                  <a:off x="267" y="1234"/>
                  <a:ext cx="308" cy="186"/>
                  <a:chOff x="267" y="1234"/>
                  <a:chExt cx="308" cy="186"/>
                </a:xfrm>
              </p:grpSpPr>
              <p:sp>
                <p:nvSpPr>
                  <p:cNvPr id="295027" name="Oval 115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328" y="1173"/>
                    <a:ext cx="186" cy="30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B65FE"/>
                      </a:gs>
                      <a:gs pos="100000">
                        <a:schemeClr val="tx1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95028" name="Oval 116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398" y="1283"/>
                    <a:ext cx="46" cy="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FF00"/>
                      </a:gs>
                      <a:gs pos="100000">
                        <a:schemeClr val="tx1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</p:grpSp>
          </p:grpSp>
          <p:sp>
            <p:nvSpPr>
              <p:cNvPr id="295029" name="Line 117"/>
              <p:cNvSpPr>
                <a:spLocks noChangeShapeType="1"/>
              </p:cNvSpPr>
              <p:nvPr/>
            </p:nvSpPr>
            <p:spPr bwMode="auto">
              <a:xfrm flipH="1">
                <a:off x="1152" y="912"/>
                <a:ext cx="864" cy="480"/>
              </a:xfrm>
              <a:prstGeom prst="line">
                <a:avLst/>
              </a:prstGeom>
              <a:noFill/>
              <a:ln w="57150">
                <a:solidFill>
                  <a:srgbClr val="00A56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5030" name="Line 118"/>
              <p:cNvSpPr>
                <a:spLocks noChangeShapeType="1"/>
              </p:cNvSpPr>
              <p:nvPr/>
            </p:nvSpPr>
            <p:spPr bwMode="auto">
              <a:xfrm flipH="1">
                <a:off x="1152" y="912"/>
                <a:ext cx="1152" cy="480"/>
              </a:xfrm>
              <a:prstGeom prst="line">
                <a:avLst/>
              </a:prstGeom>
              <a:noFill/>
              <a:ln w="57150">
                <a:solidFill>
                  <a:srgbClr val="E7632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95031" name="Rectangle 119"/>
            <p:cNvSpPr>
              <a:spLocks noChangeArrowheads="1"/>
            </p:cNvSpPr>
            <p:nvPr/>
          </p:nvSpPr>
          <p:spPr bwMode="auto">
            <a:xfrm>
              <a:off x="1728" y="1152"/>
              <a:ext cx="610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>
                  <a:solidFill>
                    <a:srgbClr val="FF9400"/>
                  </a:solidFill>
                  <a:latin typeface="Georgia" charset="0"/>
                  <a:cs typeface="+mn-cs"/>
                </a:rPr>
                <a:t>543 nm</a:t>
              </a:r>
            </a:p>
            <a:p>
              <a:pPr>
                <a:defRPr/>
              </a:pPr>
              <a:r>
                <a:rPr lang="en-US" b="1">
                  <a:solidFill>
                    <a:srgbClr val="FF9400"/>
                  </a:solidFill>
                  <a:latin typeface="Georgia" charset="0"/>
                  <a:cs typeface="+mn-cs"/>
                </a:rPr>
                <a:t>633 nm</a:t>
              </a:r>
            </a:p>
          </p:txBody>
        </p:sp>
      </p:grpSp>
      <p:grpSp>
        <p:nvGrpSpPr>
          <p:cNvPr id="101394" name="Group 120"/>
          <p:cNvGrpSpPr>
            <a:grpSpLocks/>
          </p:cNvGrpSpPr>
          <p:nvPr/>
        </p:nvGrpSpPr>
        <p:grpSpPr bwMode="auto">
          <a:xfrm>
            <a:off x="1549400" y="2043113"/>
            <a:ext cx="842963" cy="609600"/>
            <a:chOff x="976" y="1248"/>
            <a:chExt cx="531" cy="384"/>
          </a:xfrm>
        </p:grpSpPr>
        <p:grpSp>
          <p:nvGrpSpPr>
            <p:cNvPr id="101427" name="Group 121"/>
            <p:cNvGrpSpPr>
              <a:grpSpLocks/>
            </p:cNvGrpSpPr>
            <p:nvPr/>
          </p:nvGrpSpPr>
          <p:grpSpPr bwMode="auto">
            <a:xfrm rot="10800000" flipV="1">
              <a:off x="1120" y="1248"/>
              <a:ext cx="144" cy="264"/>
              <a:chOff x="308" y="2060"/>
              <a:chExt cx="196" cy="386"/>
            </a:xfrm>
          </p:grpSpPr>
          <p:sp>
            <p:nvSpPr>
              <p:cNvPr id="295034" name="Oval 122"/>
              <p:cNvSpPr>
                <a:spLocks noChangeArrowheads="1"/>
              </p:cNvSpPr>
              <p:nvPr/>
            </p:nvSpPr>
            <p:spPr bwMode="auto">
              <a:xfrm rot="2398380">
                <a:off x="313" y="2051"/>
                <a:ext cx="192" cy="385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5035" name="Oval 123"/>
              <p:cNvSpPr>
                <a:spLocks noChangeArrowheads="1"/>
              </p:cNvSpPr>
              <p:nvPr/>
            </p:nvSpPr>
            <p:spPr bwMode="auto">
              <a:xfrm rot="2248002">
                <a:off x="320" y="2056"/>
                <a:ext cx="192" cy="386"/>
              </a:xfrm>
              <a:prstGeom prst="ellipse">
                <a:avLst/>
              </a:prstGeom>
              <a:gradFill rotWithShape="0">
                <a:gsLst>
                  <a:gs pos="0">
                    <a:srgbClr val="C1DAFF"/>
                  </a:gs>
                  <a:gs pos="100000">
                    <a:srgbClr val="C1DAFF">
                      <a:gamma/>
                      <a:shade val="63137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5036" name="Oval 124"/>
              <p:cNvSpPr>
                <a:spLocks noChangeArrowheads="1"/>
              </p:cNvSpPr>
              <p:nvPr/>
            </p:nvSpPr>
            <p:spPr bwMode="auto">
              <a:xfrm rot="2248002">
                <a:off x="320" y="2056"/>
                <a:ext cx="192" cy="386"/>
              </a:xfrm>
              <a:prstGeom prst="ellipse">
                <a:avLst/>
              </a:prstGeom>
              <a:gradFill rotWithShape="0">
                <a:gsLst>
                  <a:gs pos="0">
                    <a:schemeClr val="hlink">
                      <a:alpha val="44000"/>
                    </a:schemeClr>
                  </a:gs>
                  <a:gs pos="100000">
                    <a:schemeClr val="hlink">
                      <a:gamma/>
                      <a:shade val="65490"/>
                      <a:invGamma/>
                    </a:schemeClr>
                  </a:gs>
                </a:gsLst>
                <a:path path="rect">
                  <a:fillToRect l="100000" b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95037" name="AutoShape 125"/>
            <p:cNvSpPr>
              <a:spLocks noChangeArrowheads="1"/>
            </p:cNvSpPr>
            <p:nvPr/>
          </p:nvSpPr>
          <p:spPr bwMode="auto">
            <a:xfrm rot="-2318731">
              <a:off x="1312" y="1585"/>
              <a:ext cx="195" cy="47"/>
            </a:xfrm>
            <a:prstGeom prst="leftRightArrow">
              <a:avLst>
                <a:gd name="adj1" fmla="val 50000"/>
                <a:gd name="adj2" fmla="val 129654"/>
              </a:avLst>
            </a:prstGeom>
            <a:solidFill>
              <a:schemeClr val="tx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5038" name="AutoShape 126"/>
            <p:cNvSpPr>
              <a:spLocks noChangeArrowheads="1"/>
            </p:cNvSpPr>
            <p:nvPr/>
          </p:nvSpPr>
          <p:spPr bwMode="auto">
            <a:xfrm rot="2318731" flipV="1">
              <a:off x="976" y="1440"/>
              <a:ext cx="195" cy="47"/>
            </a:xfrm>
            <a:prstGeom prst="leftRightArrow">
              <a:avLst>
                <a:gd name="adj1" fmla="val 50000"/>
                <a:gd name="adj2" fmla="val 129654"/>
              </a:avLst>
            </a:prstGeom>
            <a:solidFill>
              <a:schemeClr val="tx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5039" name="Line 127"/>
            <p:cNvSpPr>
              <a:spLocks noChangeShapeType="1"/>
            </p:cNvSpPr>
            <p:nvPr/>
          </p:nvSpPr>
          <p:spPr bwMode="auto">
            <a:xfrm rot="10800000">
              <a:off x="1168" y="1392"/>
              <a:ext cx="96" cy="96"/>
            </a:xfrm>
            <a:prstGeom prst="line">
              <a:avLst/>
            </a:prstGeom>
            <a:noFill/>
            <a:ln w="57150">
              <a:solidFill>
                <a:srgbClr val="FFFF00">
                  <a:alpha val="41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101431" name="Group 128"/>
            <p:cNvGrpSpPr>
              <a:grpSpLocks/>
            </p:cNvGrpSpPr>
            <p:nvPr/>
          </p:nvGrpSpPr>
          <p:grpSpPr bwMode="auto">
            <a:xfrm rot="10800000" flipV="1">
              <a:off x="1216" y="1344"/>
              <a:ext cx="144" cy="264"/>
              <a:chOff x="308" y="2060"/>
              <a:chExt cx="196" cy="386"/>
            </a:xfrm>
          </p:grpSpPr>
          <p:sp>
            <p:nvSpPr>
              <p:cNvPr id="295041" name="Oval 129"/>
              <p:cNvSpPr>
                <a:spLocks noChangeArrowheads="1"/>
              </p:cNvSpPr>
              <p:nvPr/>
            </p:nvSpPr>
            <p:spPr bwMode="auto">
              <a:xfrm rot="2398380">
                <a:off x="313" y="2051"/>
                <a:ext cx="192" cy="385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5042" name="Oval 130"/>
              <p:cNvSpPr>
                <a:spLocks noChangeArrowheads="1"/>
              </p:cNvSpPr>
              <p:nvPr/>
            </p:nvSpPr>
            <p:spPr bwMode="auto">
              <a:xfrm rot="2248002">
                <a:off x="320" y="2056"/>
                <a:ext cx="192" cy="386"/>
              </a:xfrm>
              <a:prstGeom prst="ellipse">
                <a:avLst/>
              </a:prstGeom>
              <a:gradFill rotWithShape="0">
                <a:gsLst>
                  <a:gs pos="0">
                    <a:srgbClr val="C1DAFF"/>
                  </a:gs>
                  <a:gs pos="100000">
                    <a:srgbClr val="C1DAFF">
                      <a:gamma/>
                      <a:shade val="63137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5043" name="Oval 131"/>
              <p:cNvSpPr>
                <a:spLocks noChangeArrowheads="1"/>
              </p:cNvSpPr>
              <p:nvPr/>
            </p:nvSpPr>
            <p:spPr bwMode="auto">
              <a:xfrm rot="2248002">
                <a:off x="320" y="2056"/>
                <a:ext cx="192" cy="386"/>
              </a:xfrm>
              <a:prstGeom prst="ellipse">
                <a:avLst/>
              </a:prstGeom>
              <a:gradFill rotWithShape="0">
                <a:gsLst>
                  <a:gs pos="0">
                    <a:schemeClr val="hlink">
                      <a:alpha val="44000"/>
                    </a:schemeClr>
                  </a:gs>
                  <a:gs pos="100000">
                    <a:schemeClr val="hlink">
                      <a:gamma/>
                      <a:shade val="65490"/>
                      <a:invGamma/>
                    </a:schemeClr>
                  </a:gs>
                </a:gsLst>
                <a:path path="rect">
                  <a:fillToRect l="100000" b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295044" name="Group 132"/>
          <p:cNvGrpSpPr>
            <a:grpSpLocks/>
          </p:cNvGrpSpPr>
          <p:nvPr/>
        </p:nvGrpSpPr>
        <p:grpSpPr bwMode="auto">
          <a:xfrm>
            <a:off x="228600" y="920750"/>
            <a:ext cx="1828800" cy="1350963"/>
            <a:chOff x="144" y="541"/>
            <a:chExt cx="1152" cy="851"/>
          </a:xfrm>
        </p:grpSpPr>
        <p:grpSp>
          <p:nvGrpSpPr>
            <p:cNvPr id="101422" name="Group 133"/>
            <p:cNvGrpSpPr>
              <a:grpSpLocks/>
            </p:cNvGrpSpPr>
            <p:nvPr/>
          </p:nvGrpSpPr>
          <p:grpSpPr bwMode="auto">
            <a:xfrm>
              <a:off x="1008" y="1008"/>
              <a:ext cx="288" cy="384"/>
              <a:chOff x="1008" y="1008"/>
              <a:chExt cx="288" cy="384"/>
            </a:xfrm>
          </p:grpSpPr>
          <p:sp>
            <p:nvSpPr>
              <p:cNvPr id="295046" name="Line 134"/>
              <p:cNvSpPr>
                <a:spLocks noChangeShapeType="1"/>
              </p:cNvSpPr>
              <p:nvPr/>
            </p:nvSpPr>
            <p:spPr bwMode="auto">
              <a:xfrm flipH="1">
                <a:off x="1152" y="1008"/>
                <a:ext cx="144" cy="384"/>
              </a:xfrm>
              <a:prstGeom prst="line">
                <a:avLst/>
              </a:prstGeom>
              <a:noFill/>
              <a:ln w="57150">
                <a:solidFill>
                  <a:srgbClr val="00AD7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5047" name="Line 135"/>
              <p:cNvSpPr>
                <a:spLocks noChangeShapeType="1"/>
              </p:cNvSpPr>
              <p:nvPr/>
            </p:nvSpPr>
            <p:spPr bwMode="auto">
              <a:xfrm>
                <a:off x="1008" y="1008"/>
                <a:ext cx="160" cy="384"/>
              </a:xfrm>
              <a:prstGeom prst="line">
                <a:avLst/>
              </a:prstGeom>
              <a:noFill/>
              <a:ln w="57150">
                <a:solidFill>
                  <a:srgbClr val="4957A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5048" name="Line 136"/>
              <p:cNvSpPr>
                <a:spLocks noChangeShapeType="1"/>
              </p:cNvSpPr>
              <p:nvPr/>
            </p:nvSpPr>
            <p:spPr bwMode="auto">
              <a:xfrm>
                <a:off x="1168" y="1008"/>
                <a:ext cx="0" cy="384"/>
              </a:xfrm>
              <a:prstGeom prst="line">
                <a:avLst/>
              </a:prstGeom>
              <a:noFill/>
              <a:ln w="57150">
                <a:solidFill>
                  <a:srgbClr val="03AD9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95049" name="Rectangle 137"/>
            <p:cNvSpPr>
              <a:spLocks noChangeArrowheads="1"/>
            </p:cNvSpPr>
            <p:nvPr/>
          </p:nvSpPr>
          <p:spPr bwMode="auto">
            <a:xfrm>
              <a:off x="144" y="541"/>
              <a:ext cx="623" cy="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>
                  <a:solidFill>
                    <a:srgbClr val="00FF6F"/>
                  </a:solidFill>
                  <a:latin typeface="Georgia" charset="0"/>
                  <a:cs typeface="+mn-cs"/>
                </a:rPr>
                <a:t>453 nm</a:t>
              </a:r>
            </a:p>
            <a:p>
              <a:pPr>
                <a:defRPr/>
              </a:pPr>
              <a:r>
                <a:rPr lang="en-US" b="1">
                  <a:solidFill>
                    <a:srgbClr val="00FF6F"/>
                  </a:solidFill>
                  <a:latin typeface="Georgia" charset="0"/>
                  <a:cs typeface="+mn-cs"/>
                </a:rPr>
                <a:t>488 nm</a:t>
              </a:r>
            </a:p>
            <a:p>
              <a:pPr>
                <a:defRPr/>
              </a:pPr>
              <a:r>
                <a:rPr lang="en-US" b="1">
                  <a:solidFill>
                    <a:srgbClr val="00FF6F"/>
                  </a:solidFill>
                  <a:latin typeface="Georgia" charset="0"/>
                  <a:cs typeface="+mn-cs"/>
                </a:rPr>
                <a:t>515 nm</a:t>
              </a:r>
            </a:p>
          </p:txBody>
        </p:sp>
      </p:grpSp>
      <p:grpSp>
        <p:nvGrpSpPr>
          <p:cNvPr id="295050" name="Group 138"/>
          <p:cNvGrpSpPr>
            <a:grpSpLocks/>
          </p:cNvGrpSpPr>
          <p:nvPr/>
        </p:nvGrpSpPr>
        <p:grpSpPr bwMode="auto">
          <a:xfrm>
            <a:off x="457200" y="5167313"/>
            <a:ext cx="1600200" cy="1631950"/>
            <a:chOff x="288" y="3216"/>
            <a:chExt cx="1008" cy="1028"/>
          </a:xfrm>
        </p:grpSpPr>
        <p:sp>
          <p:nvSpPr>
            <p:cNvPr id="295051" name="Line 139"/>
            <p:cNvSpPr>
              <a:spLocks noChangeShapeType="1"/>
            </p:cNvSpPr>
            <p:nvPr/>
          </p:nvSpPr>
          <p:spPr bwMode="auto">
            <a:xfrm>
              <a:off x="576" y="3984"/>
              <a:ext cx="720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5052" name="Line 140"/>
            <p:cNvSpPr>
              <a:spLocks noChangeShapeType="1"/>
            </p:cNvSpPr>
            <p:nvPr/>
          </p:nvSpPr>
          <p:spPr bwMode="auto">
            <a:xfrm rot="-5400000">
              <a:off x="216" y="3624"/>
              <a:ext cx="720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5053" name="Line 141"/>
            <p:cNvSpPr>
              <a:spLocks noChangeShapeType="1"/>
            </p:cNvSpPr>
            <p:nvPr/>
          </p:nvSpPr>
          <p:spPr bwMode="auto">
            <a:xfrm rot="-2422600">
              <a:off x="508" y="3821"/>
              <a:ext cx="480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5054" name="Rectangle 142"/>
            <p:cNvSpPr>
              <a:spLocks noChangeArrowheads="1"/>
            </p:cNvSpPr>
            <p:nvPr/>
          </p:nvSpPr>
          <p:spPr bwMode="auto">
            <a:xfrm>
              <a:off x="288" y="3216"/>
              <a:ext cx="20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>
                  <a:solidFill>
                    <a:schemeClr val="bg1"/>
                  </a:solidFill>
                  <a:latin typeface="Georgia" charset="0"/>
                  <a:cs typeface="+mn-cs"/>
                </a:rPr>
                <a:t>Z</a:t>
              </a:r>
            </a:p>
          </p:txBody>
        </p:sp>
        <p:sp>
          <p:nvSpPr>
            <p:cNvPr id="295055" name="Rectangle 143"/>
            <p:cNvSpPr>
              <a:spLocks noChangeArrowheads="1"/>
            </p:cNvSpPr>
            <p:nvPr/>
          </p:nvSpPr>
          <p:spPr bwMode="auto">
            <a:xfrm>
              <a:off x="720" y="3456"/>
              <a:ext cx="21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>
                  <a:solidFill>
                    <a:schemeClr val="bg1"/>
                  </a:solidFill>
                  <a:latin typeface="Georgia" charset="0"/>
                  <a:cs typeface="+mn-cs"/>
                </a:rPr>
                <a:t>Y</a:t>
              </a:r>
            </a:p>
          </p:txBody>
        </p:sp>
        <p:sp>
          <p:nvSpPr>
            <p:cNvPr id="295056" name="Rectangle 144"/>
            <p:cNvSpPr>
              <a:spLocks noChangeArrowheads="1"/>
            </p:cNvSpPr>
            <p:nvPr/>
          </p:nvSpPr>
          <p:spPr bwMode="auto">
            <a:xfrm>
              <a:off x="960" y="4032"/>
              <a:ext cx="22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>
                  <a:solidFill>
                    <a:schemeClr val="bg1"/>
                  </a:solidFill>
                  <a:latin typeface="Georgia" charset="0"/>
                  <a:cs typeface="+mn-cs"/>
                </a:rPr>
                <a:t>X</a:t>
              </a:r>
            </a:p>
          </p:txBody>
        </p:sp>
      </p:grpSp>
      <p:sp>
        <p:nvSpPr>
          <p:cNvPr id="295063" name="Oval 151"/>
          <p:cNvSpPr>
            <a:spLocks noChangeArrowheads="1"/>
          </p:cNvSpPr>
          <p:nvPr/>
        </p:nvSpPr>
        <p:spPr bwMode="auto">
          <a:xfrm rot="-5400000" flipH="1" flipV="1">
            <a:off x="1963738" y="4767263"/>
            <a:ext cx="114300" cy="990600"/>
          </a:xfrm>
          <a:prstGeom prst="ellipse">
            <a:avLst/>
          </a:prstGeom>
          <a:gradFill rotWithShape="0">
            <a:gsLst>
              <a:gs pos="0">
                <a:srgbClr val="5E9EFF"/>
              </a:gs>
              <a:gs pos="20000">
                <a:srgbClr val="85C2FF"/>
              </a:gs>
              <a:gs pos="35000">
                <a:srgbClr val="C4D6EB"/>
              </a:gs>
              <a:gs pos="50000">
                <a:srgbClr val="FFEBFA"/>
              </a:gs>
              <a:gs pos="65000">
                <a:srgbClr val="C4D6EB"/>
              </a:gs>
              <a:gs pos="80001">
                <a:srgbClr val="85C2FF"/>
              </a:gs>
              <a:gs pos="100000">
                <a:srgbClr val="5E9EFF"/>
              </a:gs>
            </a:gsLst>
            <a:lin ang="5400000" scaled="1"/>
          </a:gradFill>
          <a:ln w="317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295085" name="Group 173"/>
          <p:cNvGrpSpPr>
            <a:grpSpLocks/>
          </p:cNvGrpSpPr>
          <p:nvPr/>
        </p:nvGrpSpPr>
        <p:grpSpPr bwMode="auto">
          <a:xfrm>
            <a:off x="2590800" y="1066800"/>
            <a:ext cx="3608388" cy="5791200"/>
            <a:chOff x="1632" y="672"/>
            <a:chExt cx="2273" cy="3648"/>
          </a:xfrm>
        </p:grpSpPr>
        <p:sp>
          <p:nvSpPr>
            <p:cNvPr id="295064" name="AutoShape 152"/>
            <p:cNvSpPr>
              <a:spLocks noChangeArrowheads="1"/>
            </p:cNvSpPr>
            <p:nvPr/>
          </p:nvSpPr>
          <p:spPr bwMode="auto">
            <a:xfrm>
              <a:off x="1632" y="672"/>
              <a:ext cx="2208" cy="3648"/>
            </a:xfrm>
            <a:prstGeom prst="roundRect">
              <a:avLst>
                <a:gd name="adj" fmla="val 16667"/>
              </a:avLst>
            </a:prstGeom>
            <a:solidFill>
              <a:schemeClr val="tx1">
                <a:alpha val="72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5066" name="Line 154"/>
            <p:cNvSpPr>
              <a:spLocks noChangeShapeType="1"/>
            </p:cNvSpPr>
            <p:nvPr/>
          </p:nvSpPr>
          <p:spPr bwMode="auto">
            <a:xfrm rot="19200000" flipH="1">
              <a:off x="2832" y="1680"/>
              <a:ext cx="1073" cy="1275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prstDash val="sysDot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pic>
          <p:nvPicPr>
            <p:cNvPr id="295080" name="Picture 168"/>
            <p:cNvPicPr>
              <a:picLocks noChangeAspect="1" noChangeArrowheads="1"/>
            </p:cNvPicPr>
            <p:nvPr/>
          </p:nvPicPr>
          <p:blipFill>
            <a:blip r:embed="rId3"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7017">
              <a:off x="1824" y="1008"/>
              <a:ext cx="1488" cy="1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7001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95082" name="Picture 170"/>
            <p:cNvPicPr>
              <a:picLocks noChangeAspect="1" noChangeArrowheads="1"/>
            </p:cNvPicPr>
            <p:nvPr/>
          </p:nvPicPr>
          <p:blipFill>
            <a:blip r:embed="rId3">
              <a:alphaModFix amt="19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83084">
              <a:off x="1824" y="1497"/>
              <a:ext cx="1488" cy="1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1900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95083" name="Picture 171"/>
            <p:cNvPicPr>
              <a:picLocks noChangeAspect="1" noChangeArrowheads="1"/>
            </p:cNvPicPr>
            <p:nvPr/>
          </p:nvPicPr>
          <p:blipFill>
            <a:blip r:embed="rId3">
              <a:alphaModFix amt="4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74332">
              <a:off x="1824" y="1968"/>
              <a:ext cx="1488" cy="1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42999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95084" name="Picture 172"/>
            <p:cNvPicPr>
              <a:picLocks noChangeAspect="1" noChangeArrowheads="1"/>
            </p:cNvPicPr>
            <p:nvPr/>
          </p:nvPicPr>
          <p:blipFill>
            <a:blip r:embed="rId3">
              <a:alphaModFix amt="79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25272">
              <a:off x="1920" y="2400"/>
              <a:ext cx="1488" cy="1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78999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295057" name="Group 145"/>
          <p:cNvGrpSpPr>
            <a:grpSpLocks/>
          </p:cNvGrpSpPr>
          <p:nvPr/>
        </p:nvGrpSpPr>
        <p:grpSpPr bwMode="auto">
          <a:xfrm>
            <a:off x="3157538" y="4495800"/>
            <a:ext cx="2371725" cy="2500313"/>
            <a:chOff x="1968" y="3120"/>
            <a:chExt cx="1014" cy="1248"/>
          </a:xfrm>
        </p:grpSpPr>
        <p:pic>
          <p:nvPicPr>
            <p:cNvPr id="295058" name="Picture 14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3120"/>
              <a:ext cx="1010" cy="1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95059" name="Rectangle 147"/>
            <p:cNvSpPr>
              <a:spLocks noChangeArrowheads="1"/>
            </p:cNvSpPr>
            <p:nvPr/>
          </p:nvSpPr>
          <p:spPr bwMode="auto">
            <a:xfrm>
              <a:off x="2784" y="3318"/>
              <a:ext cx="198" cy="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4000" b="1">
                  <a:solidFill>
                    <a:srgbClr val="FFFF00"/>
                  </a:solidFill>
                  <a:latin typeface="Symbol" charset="0"/>
                  <a:cs typeface="+mn-cs"/>
                </a:rPr>
                <a:t>l</a:t>
              </a:r>
            </a:p>
          </p:txBody>
        </p:sp>
      </p:grpSp>
      <p:grpSp>
        <p:nvGrpSpPr>
          <p:cNvPr id="295060" name="Group 148"/>
          <p:cNvGrpSpPr>
            <a:grpSpLocks/>
          </p:cNvGrpSpPr>
          <p:nvPr/>
        </p:nvGrpSpPr>
        <p:grpSpPr bwMode="auto">
          <a:xfrm>
            <a:off x="3773488" y="5956300"/>
            <a:ext cx="930275" cy="842963"/>
            <a:chOff x="2377" y="3713"/>
            <a:chExt cx="586" cy="531"/>
          </a:xfrm>
        </p:grpSpPr>
        <p:sp>
          <p:nvSpPr>
            <p:cNvPr id="295061" name="Rectangle 149"/>
            <p:cNvSpPr>
              <a:spLocks noChangeArrowheads="1"/>
            </p:cNvSpPr>
            <p:nvPr/>
          </p:nvSpPr>
          <p:spPr bwMode="auto">
            <a:xfrm>
              <a:off x="2496" y="4032"/>
              <a:ext cx="45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>
                  <a:solidFill>
                    <a:srgbClr val="CBCBFE"/>
                  </a:solidFill>
                  <a:latin typeface="Georgia" charset="0"/>
                  <a:cs typeface="+mn-cs"/>
                </a:rPr>
                <a:t>Time</a:t>
              </a:r>
            </a:p>
          </p:txBody>
        </p:sp>
        <p:sp>
          <p:nvSpPr>
            <p:cNvPr id="295062" name="Line 150"/>
            <p:cNvSpPr>
              <a:spLocks noChangeShapeType="1"/>
            </p:cNvSpPr>
            <p:nvPr/>
          </p:nvSpPr>
          <p:spPr bwMode="auto">
            <a:xfrm rot="-2422600">
              <a:off x="2377" y="3713"/>
              <a:ext cx="586" cy="502"/>
            </a:xfrm>
            <a:prstGeom prst="line">
              <a:avLst/>
            </a:prstGeom>
            <a:noFill/>
            <a:ln w="57150">
              <a:solidFill>
                <a:srgbClr val="CCCCFF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95086" name="Rectangle 174"/>
          <p:cNvSpPr>
            <a:spLocks noChangeArrowheads="1"/>
          </p:cNvSpPr>
          <p:nvPr/>
        </p:nvSpPr>
        <p:spPr bwMode="auto">
          <a:xfrm>
            <a:off x="3832225" y="1905000"/>
            <a:ext cx="157321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b="1">
                <a:solidFill>
                  <a:srgbClr val="CBCBFE"/>
                </a:solidFill>
                <a:latin typeface="Georgia" charset="0"/>
                <a:cs typeface="+mn-cs"/>
              </a:rPr>
              <a:t>Fluorescence</a:t>
            </a:r>
          </a:p>
          <a:p>
            <a:pPr algn="r">
              <a:defRPr/>
            </a:pPr>
            <a:r>
              <a:rPr lang="en-US" b="1">
                <a:solidFill>
                  <a:srgbClr val="CBCBFE"/>
                </a:solidFill>
                <a:latin typeface="Georgia" charset="0"/>
                <a:cs typeface="+mn-cs"/>
              </a:rPr>
              <a:t>- Lifetime</a:t>
            </a:r>
          </a:p>
        </p:txBody>
      </p:sp>
      <p:sp>
        <p:nvSpPr>
          <p:cNvPr id="295087" name="Rectangle 175"/>
          <p:cNvSpPr>
            <a:spLocks noChangeArrowheads="1"/>
          </p:cNvSpPr>
          <p:nvPr/>
        </p:nvSpPr>
        <p:spPr bwMode="auto">
          <a:xfrm>
            <a:off x="6096000" y="1524000"/>
            <a:ext cx="2263775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800" b="1">
                <a:solidFill>
                  <a:srgbClr val="FFFF00"/>
                </a:solidFill>
                <a:latin typeface="Georgia" charset="0"/>
                <a:cs typeface="+mn-cs"/>
              </a:rPr>
              <a:t>Hexadimensional</a:t>
            </a:r>
          </a:p>
          <a:p>
            <a:pPr algn="ctr">
              <a:defRPr/>
            </a:pPr>
            <a:r>
              <a:rPr lang="en-US" sz="1800" b="1">
                <a:solidFill>
                  <a:srgbClr val="FFFF00"/>
                </a:solidFill>
                <a:latin typeface="Georgia" charset="0"/>
                <a:cs typeface="+mn-cs"/>
              </a:rPr>
              <a:t> (space- time)</a:t>
            </a:r>
          </a:p>
          <a:p>
            <a:pPr algn="ctr">
              <a:defRPr/>
            </a:pPr>
            <a:r>
              <a:rPr lang="en-US" sz="1800" b="1">
                <a:solidFill>
                  <a:srgbClr val="FFFF00"/>
                </a:solidFill>
                <a:latin typeface="Georgia" charset="0"/>
                <a:cs typeface="+mn-cs"/>
              </a:rPr>
              <a:t>Microscopy</a:t>
            </a:r>
            <a:endParaRPr lang="en-US" sz="2800" b="1">
              <a:solidFill>
                <a:srgbClr val="FFFF00"/>
              </a:solidFill>
              <a:latin typeface="Georgia" charset="0"/>
              <a:cs typeface="+mn-cs"/>
            </a:endParaRPr>
          </a:p>
        </p:txBody>
      </p:sp>
      <p:grpSp>
        <p:nvGrpSpPr>
          <p:cNvPr id="295112" name="Group 200"/>
          <p:cNvGrpSpPr>
            <a:grpSpLocks/>
          </p:cNvGrpSpPr>
          <p:nvPr/>
        </p:nvGrpSpPr>
        <p:grpSpPr bwMode="auto">
          <a:xfrm>
            <a:off x="7467600" y="457200"/>
            <a:ext cx="1104900" cy="1028700"/>
            <a:chOff x="4512" y="260"/>
            <a:chExt cx="696" cy="648"/>
          </a:xfrm>
        </p:grpSpPr>
        <p:pic>
          <p:nvPicPr>
            <p:cNvPr id="101404" name="Picture 190" descr="Hooke_167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4" y="260"/>
              <a:ext cx="530" cy="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5111" name="Rectangle 199"/>
            <p:cNvSpPr>
              <a:spLocks noChangeArrowheads="1"/>
            </p:cNvSpPr>
            <p:nvPr/>
          </p:nvSpPr>
          <p:spPr bwMode="auto">
            <a:xfrm>
              <a:off x="4512" y="735"/>
              <a:ext cx="69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b="1" i="1">
                  <a:solidFill>
                    <a:schemeClr val="bg1"/>
                  </a:solidFill>
                  <a:latin typeface="Georgia" charset="0"/>
                  <a:cs typeface="+mn-cs"/>
                </a:rPr>
                <a:t>Hooke 1670</a:t>
              </a:r>
              <a:endParaRPr lang="en-US" sz="1400" b="1" i="1">
                <a:solidFill>
                  <a:srgbClr val="FFFF00"/>
                </a:solidFill>
                <a:latin typeface="Georgia" charset="0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5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5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4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94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4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4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4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4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94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5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94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9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5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4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5086" grpId="0"/>
      <p:bldP spid="29508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54" name="Freeform 26"/>
          <p:cNvSpPr>
            <a:spLocks/>
          </p:cNvSpPr>
          <p:nvPr/>
        </p:nvSpPr>
        <p:spPr bwMode="auto">
          <a:xfrm>
            <a:off x="1676400" y="2209800"/>
            <a:ext cx="5257800" cy="2133600"/>
          </a:xfrm>
          <a:custGeom>
            <a:avLst/>
            <a:gdLst>
              <a:gd name="T0" fmla="*/ 0 w 3312"/>
              <a:gd name="T1" fmla="*/ 672 h 1344"/>
              <a:gd name="T2" fmla="*/ 1680 w 3312"/>
              <a:gd name="T3" fmla="*/ 0 h 1344"/>
              <a:gd name="T4" fmla="*/ 3312 w 3312"/>
              <a:gd name="T5" fmla="*/ 528 h 1344"/>
              <a:gd name="T6" fmla="*/ 3312 w 3312"/>
              <a:gd name="T7" fmla="*/ 816 h 1344"/>
              <a:gd name="T8" fmla="*/ 1632 w 3312"/>
              <a:gd name="T9" fmla="*/ 1344 h 1344"/>
              <a:gd name="T10" fmla="*/ 0 w 3312"/>
              <a:gd name="T11" fmla="*/ 672 h 13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312" h="1344">
                <a:moveTo>
                  <a:pt x="0" y="672"/>
                </a:moveTo>
                <a:lnTo>
                  <a:pt x="1680" y="0"/>
                </a:lnTo>
                <a:lnTo>
                  <a:pt x="3312" y="528"/>
                </a:lnTo>
                <a:lnTo>
                  <a:pt x="3312" y="816"/>
                </a:lnTo>
                <a:lnTo>
                  <a:pt x="1632" y="1344"/>
                </a:lnTo>
                <a:lnTo>
                  <a:pt x="0" y="672"/>
                </a:lnTo>
                <a:close/>
              </a:path>
            </a:pathLst>
          </a:cu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03426" name="Group 22"/>
          <p:cNvGrpSpPr>
            <a:grpSpLocks/>
          </p:cNvGrpSpPr>
          <p:nvPr/>
        </p:nvGrpSpPr>
        <p:grpSpPr bwMode="auto">
          <a:xfrm>
            <a:off x="685800" y="2209800"/>
            <a:ext cx="6781800" cy="2133600"/>
            <a:chOff x="432" y="1392"/>
            <a:chExt cx="4272" cy="1344"/>
          </a:xfrm>
        </p:grpSpPr>
        <p:sp>
          <p:nvSpPr>
            <p:cNvPr id="150532" name="Freeform 4"/>
            <p:cNvSpPr>
              <a:spLocks/>
            </p:cNvSpPr>
            <p:nvPr/>
          </p:nvSpPr>
          <p:spPr bwMode="auto">
            <a:xfrm>
              <a:off x="432" y="1392"/>
              <a:ext cx="3936" cy="1344"/>
            </a:xfrm>
            <a:custGeom>
              <a:avLst/>
              <a:gdLst>
                <a:gd name="T0" fmla="*/ 0 w 3936"/>
                <a:gd name="T1" fmla="*/ 672 h 1344"/>
                <a:gd name="T2" fmla="*/ 2304 w 3936"/>
                <a:gd name="T3" fmla="*/ 0 h 1344"/>
                <a:gd name="T4" fmla="*/ 3936 w 3936"/>
                <a:gd name="T5" fmla="*/ 672 h 1344"/>
                <a:gd name="T6" fmla="*/ 2304 w 3936"/>
                <a:gd name="T7" fmla="*/ 1344 h 1344"/>
                <a:gd name="T8" fmla="*/ 0 w 3936"/>
                <a:gd name="T9" fmla="*/ 672 h 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36" h="1344">
                  <a:moveTo>
                    <a:pt x="0" y="672"/>
                  </a:moveTo>
                  <a:lnTo>
                    <a:pt x="2304" y="0"/>
                  </a:lnTo>
                  <a:lnTo>
                    <a:pt x="3936" y="672"/>
                  </a:lnTo>
                  <a:lnTo>
                    <a:pt x="2304" y="1344"/>
                  </a:lnTo>
                  <a:lnTo>
                    <a:pt x="0" y="672"/>
                  </a:lnTo>
                  <a:close/>
                </a:path>
              </a:pathLst>
            </a:custGeom>
            <a:gradFill rotWithShape="0">
              <a:gsLst>
                <a:gs pos="0">
                  <a:srgbClr val="FF0000">
                    <a:gamma/>
                    <a:shade val="0"/>
                    <a:invGamma/>
                  </a:srgbClr>
                </a:gs>
                <a:gs pos="50000">
                  <a:srgbClr val="FF0000"/>
                </a:gs>
                <a:gs pos="100000">
                  <a:srgbClr val="FF0000">
                    <a:gamma/>
                    <a:shade val="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50533" name="Freeform 5"/>
            <p:cNvSpPr>
              <a:spLocks/>
            </p:cNvSpPr>
            <p:nvPr/>
          </p:nvSpPr>
          <p:spPr bwMode="auto">
            <a:xfrm>
              <a:off x="4368" y="1920"/>
              <a:ext cx="336" cy="288"/>
            </a:xfrm>
            <a:custGeom>
              <a:avLst/>
              <a:gdLst>
                <a:gd name="T0" fmla="*/ 0 w 336"/>
                <a:gd name="T1" fmla="*/ 144 h 288"/>
                <a:gd name="T2" fmla="*/ 336 w 336"/>
                <a:gd name="T3" fmla="*/ 0 h 288"/>
                <a:gd name="T4" fmla="*/ 336 w 336"/>
                <a:gd name="T5" fmla="*/ 288 h 288"/>
                <a:gd name="T6" fmla="*/ 0 w 336"/>
                <a:gd name="T7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6" h="288">
                  <a:moveTo>
                    <a:pt x="0" y="144"/>
                  </a:moveTo>
                  <a:lnTo>
                    <a:pt x="336" y="0"/>
                  </a:lnTo>
                  <a:lnTo>
                    <a:pt x="336" y="288"/>
                  </a:lnTo>
                  <a:lnTo>
                    <a:pt x="0" y="144"/>
                  </a:lnTo>
                  <a:close/>
                </a:path>
              </a:pathLst>
            </a:custGeom>
            <a:gradFill rotWithShape="0">
              <a:gsLst>
                <a:gs pos="0">
                  <a:srgbClr val="FF0000">
                    <a:gamma/>
                    <a:shade val="0"/>
                    <a:invGamma/>
                  </a:srgbClr>
                </a:gs>
                <a:gs pos="50000">
                  <a:srgbClr val="FF0000"/>
                </a:gs>
                <a:gs pos="100000">
                  <a:srgbClr val="FF0000">
                    <a:gamma/>
                    <a:shade val="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50544" name="Freeform 16"/>
          <p:cNvSpPr>
            <a:spLocks/>
          </p:cNvSpPr>
          <p:nvPr/>
        </p:nvSpPr>
        <p:spPr bwMode="auto">
          <a:xfrm>
            <a:off x="1676400" y="2209800"/>
            <a:ext cx="5257800" cy="2133600"/>
          </a:xfrm>
          <a:custGeom>
            <a:avLst/>
            <a:gdLst>
              <a:gd name="T0" fmla="*/ 0 w 3312"/>
              <a:gd name="T1" fmla="*/ 672 h 1344"/>
              <a:gd name="T2" fmla="*/ 1680 w 3312"/>
              <a:gd name="T3" fmla="*/ 0 h 1344"/>
              <a:gd name="T4" fmla="*/ 3312 w 3312"/>
              <a:gd name="T5" fmla="*/ 528 h 1344"/>
              <a:gd name="T6" fmla="*/ 3312 w 3312"/>
              <a:gd name="T7" fmla="*/ 816 h 1344"/>
              <a:gd name="T8" fmla="*/ 1632 w 3312"/>
              <a:gd name="T9" fmla="*/ 1344 h 1344"/>
              <a:gd name="T10" fmla="*/ 0 w 3312"/>
              <a:gd name="T11" fmla="*/ 672 h 13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312" h="1344">
                <a:moveTo>
                  <a:pt x="0" y="672"/>
                </a:moveTo>
                <a:lnTo>
                  <a:pt x="1680" y="0"/>
                </a:lnTo>
                <a:lnTo>
                  <a:pt x="3312" y="528"/>
                </a:lnTo>
                <a:lnTo>
                  <a:pt x="3312" y="816"/>
                </a:lnTo>
                <a:lnTo>
                  <a:pt x="1632" y="1344"/>
                </a:lnTo>
                <a:lnTo>
                  <a:pt x="0" y="672"/>
                </a:lnTo>
                <a:close/>
              </a:path>
            </a:pathLst>
          </a:custGeom>
          <a:solidFill>
            <a:srgbClr val="00FF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50545" name="Oval 17"/>
          <p:cNvSpPr>
            <a:spLocks noChangeArrowheads="1"/>
          </p:cNvSpPr>
          <p:nvPr/>
        </p:nvSpPr>
        <p:spPr bwMode="auto">
          <a:xfrm>
            <a:off x="1676400" y="3238500"/>
            <a:ext cx="55563" cy="76200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50548" name="Freeform 20"/>
          <p:cNvSpPr>
            <a:spLocks/>
          </p:cNvSpPr>
          <p:nvPr/>
        </p:nvSpPr>
        <p:spPr bwMode="auto">
          <a:xfrm>
            <a:off x="7010400" y="3162300"/>
            <a:ext cx="533400" cy="228600"/>
          </a:xfrm>
          <a:custGeom>
            <a:avLst/>
            <a:gdLst>
              <a:gd name="T0" fmla="*/ 0 w 336"/>
              <a:gd name="T1" fmla="*/ 144 h 288"/>
              <a:gd name="T2" fmla="*/ 336 w 336"/>
              <a:gd name="T3" fmla="*/ 0 h 288"/>
              <a:gd name="T4" fmla="*/ 336 w 336"/>
              <a:gd name="T5" fmla="*/ 288 h 288"/>
              <a:gd name="T6" fmla="*/ 0 w 336"/>
              <a:gd name="T7" fmla="*/ 144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6" h="288">
                <a:moveTo>
                  <a:pt x="0" y="144"/>
                </a:moveTo>
                <a:lnTo>
                  <a:pt x="336" y="0"/>
                </a:lnTo>
                <a:lnTo>
                  <a:pt x="336" y="288"/>
                </a:lnTo>
                <a:lnTo>
                  <a:pt x="0" y="144"/>
                </a:lnTo>
                <a:close/>
              </a:path>
            </a:pathLst>
          </a:custGeom>
          <a:gradFill rotWithShape="0">
            <a:gsLst>
              <a:gs pos="0">
                <a:srgbClr val="00FF00">
                  <a:gamma/>
                  <a:shade val="64706"/>
                  <a:invGamma/>
                  <a:alpha val="0"/>
                </a:srgbClr>
              </a:gs>
              <a:gs pos="50000">
                <a:srgbClr val="00FF00">
                  <a:alpha val="67000"/>
                </a:srgbClr>
              </a:gs>
              <a:gs pos="100000">
                <a:srgbClr val="00FF00">
                  <a:gamma/>
                  <a:shade val="64706"/>
                  <a:invGamma/>
                  <a:alpha val="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03430" name="Group 10"/>
          <p:cNvGrpSpPr>
            <a:grpSpLocks/>
          </p:cNvGrpSpPr>
          <p:nvPr/>
        </p:nvGrpSpPr>
        <p:grpSpPr bwMode="auto">
          <a:xfrm>
            <a:off x="7315200" y="2819400"/>
            <a:ext cx="736600" cy="1371600"/>
            <a:chOff x="4800" y="1776"/>
            <a:chExt cx="464" cy="864"/>
          </a:xfrm>
        </p:grpSpPr>
        <p:sp>
          <p:nvSpPr>
            <p:cNvPr id="150539" name="Rectangle 11"/>
            <p:cNvSpPr>
              <a:spLocks noChangeArrowheads="1"/>
            </p:cNvSpPr>
            <p:nvPr/>
          </p:nvSpPr>
          <p:spPr bwMode="auto">
            <a:xfrm flipV="1">
              <a:off x="4912" y="1968"/>
              <a:ext cx="192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50540" name="AutoShape 12"/>
            <p:cNvSpPr>
              <a:spLocks noChangeArrowheads="1"/>
            </p:cNvSpPr>
            <p:nvPr/>
          </p:nvSpPr>
          <p:spPr bwMode="auto">
            <a:xfrm flipH="1" flipV="1">
              <a:off x="4816" y="1776"/>
              <a:ext cx="144" cy="576"/>
            </a:xfrm>
            <a:prstGeom prst="moon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50541" name="Freeform 13"/>
            <p:cNvSpPr>
              <a:spLocks/>
            </p:cNvSpPr>
            <p:nvPr/>
          </p:nvSpPr>
          <p:spPr bwMode="auto">
            <a:xfrm flipV="1">
              <a:off x="4816" y="2112"/>
              <a:ext cx="448" cy="528"/>
            </a:xfrm>
            <a:custGeom>
              <a:avLst/>
              <a:gdLst>
                <a:gd name="T0" fmla="*/ 296 w 448"/>
                <a:gd name="T1" fmla="*/ 528 h 528"/>
                <a:gd name="T2" fmla="*/ 440 w 448"/>
                <a:gd name="T3" fmla="*/ 480 h 528"/>
                <a:gd name="T4" fmla="*/ 248 w 448"/>
                <a:gd name="T5" fmla="*/ 288 h 528"/>
                <a:gd name="T6" fmla="*/ 8 w 448"/>
                <a:gd name="T7" fmla="*/ 144 h 528"/>
                <a:gd name="T8" fmla="*/ 200 w 448"/>
                <a:gd name="T9" fmla="*/ 48 h 528"/>
                <a:gd name="T10" fmla="*/ 200 w 448"/>
                <a:gd name="T11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8" h="528">
                  <a:moveTo>
                    <a:pt x="296" y="528"/>
                  </a:moveTo>
                  <a:cubicBezTo>
                    <a:pt x="372" y="524"/>
                    <a:pt x="448" y="520"/>
                    <a:pt x="440" y="480"/>
                  </a:cubicBezTo>
                  <a:cubicBezTo>
                    <a:pt x="432" y="440"/>
                    <a:pt x="320" y="344"/>
                    <a:pt x="248" y="288"/>
                  </a:cubicBezTo>
                  <a:cubicBezTo>
                    <a:pt x="176" y="232"/>
                    <a:pt x="16" y="184"/>
                    <a:pt x="8" y="144"/>
                  </a:cubicBezTo>
                  <a:cubicBezTo>
                    <a:pt x="0" y="104"/>
                    <a:pt x="168" y="72"/>
                    <a:pt x="200" y="48"/>
                  </a:cubicBezTo>
                  <a:cubicBezTo>
                    <a:pt x="232" y="24"/>
                    <a:pt x="200" y="8"/>
                    <a:pt x="200" y="0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50542" name="Freeform 14"/>
            <p:cNvSpPr>
              <a:spLocks/>
            </p:cNvSpPr>
            <p:nvPr/>
          </p:nvSpPr>
          <p:spPr bwMode="auto">
            <a:xfrm flipV="1">
              <a:off x="4800" y="2064"/>
              <a:ext cx="448" cy="528"/>
            </a:xfrm>
            <a:custGeom>
              <a:avLst/>
              <a:gdLst>
                <a:gd name="T0" fmla="*/ 296 w 448"/>
                <a:gd name="T1" fmla="*/ 528 h 528"/>
                <a:gd name="T2" fmla="*/ 440 w 448"/>
                <a:gd name="T3" fmla="*/ 480 h 528"/>
                <a:gd name="T4" fmla="*/ 248 w 448"/>
                <a:gd name="T5" fmla="*/ 288 h 528"/>
                <a:gd name="T6" fmla="*/ 8 w 448"/>
                <a:gd name="T7" fmla="*/ 144 h 528"/>
                <a:gd name="T8" fmla="*/ 200 w 448"/>
                <a:gd name="T9" fmla="*/ 48 h 528"/>
                <a:gd name="T10" fmla="*/ 200 w 448"/>
                <a:gd name="T11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8" h="528">
                  <a:moveTo>
                    <a:pt x="296" y="528"/>
                  </a:moveTo>
                  <a:cubicBezTo>
                    <a:pt x="372" y="524"/>
                    <a:pt x="448" y="520"/>
                    <a:pt x="440" y="480"/>
                  </a:cubicBezTo>
                  <a:cubicBezTo>
                    <a:pt x="432" y="440"/>
                    <a:pt x="320" y="344"/>
                    <a:pt x="248" y="288"/>
                  </a:cubicBezTo>
                  <a:cubicBezTo>
                    <a:pt x="176" y="232"/>
                    <a:pt x="16" y="184"/>
                    <a:pt x="8" y="144"/>
                  </a:cubicBezTo>
                  <a:cubicBezTo>
                    <a:pt x="0" y="104"/>
                    <a:pt x="168" y="72"/>
                    <a:pt x="200" y="48"/>
                  </a:cubicBezTo>
                  <a:cubicBezTo>
                    <a:pt x="232" y="24"/>
                    <a:pt x="200" y="8"/>
                    <a:pt x="200" y="0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50546" name="Oval 18"/>
          <p:cNvSpPr>
            <a:spLocks noChangeArrowheads="1"/>
          </p:cNvSpPr>
          <p:nvPr/>
        </p:nvSpPr>
        <p:spPr bwMode="auto">
          <a:xfrm>
            <a:off x="4191000" y="2057400"/>
            <a:ext cx="228600" cy="2438400"/>
          </a:xfrm>
          <a:prstGeom prst="ellipse">
            <a:avLst/>
          </a:prstGeom>
          <a:gradFill rotWithShape="0">
            <a:gsLst>
              <a:gs pos="0">
                <a:srgbClr val="5E9EFF"/>
              </a:gs>
              <a:gs pos="20000">
                <a:srgbClr val="85C2FF"/>
              </a:gs>
              <a:gs pos="35000">
                <a:srgbClr val="C4D6EB"/>
              </a:gs>
              <a:gs pos="50000">
                <a:srgbClr val="FFEBFA"/>
              </a:gs>
              <a:gs pos="65000">
                <a:srgbClr val="C4D6EB"/>
              </a:gs>
              <a:gs pos="80001">
                <a:srgbClr val="85C2FF"/>
              </a:gs>
              <a:gs pos="100000">
                <a:srgbClr val="5E9EFF"/>
              </a:gs>
            </a:gsLst>
            <a:lin ang="5400000" scaled="1"/>
          </a:gradFill>
          <a:ln w="317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03432" name="Group 6"/>
          <p:cNvGrpSpPr>
            <a:grpSpLocks/>
          </p:cNvGrpSpPr>
          <p:nvPr/>
        </p:nvGrpSpPr>
        <p:grpSpPr bwMode="auto">
          <a:xfrm>
            <a:off x="6934200" y="2681288"/>
            <a:ext cx="1588" cy="1192212"/>
            <a:chOff x="4560" y="1745"/>
            <a:chExt cx="0" cy="751"/>
          </a:xfrm>
        </p:grpSpPr>
        <p:sp>
          <p:nvSpPr>
            <p:cNvPr id="150535" name="Line 7"/>
            <p:cNvSpPr>
              <a:spLocks noChangeShapeType="1"/>
            </p:cNvSpPr>
            <p:nvPr/>
          </p:nvSpPr>
          <p:spPr bwMode="auto">
            <a:xfrm>
              <a:off x="4560" y="1745"/>
              <a:ext cx="0" cy="36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50536" name="Line 8"/>
            <p:cNvSpPr>
              <a:spLocks noChangeShapeType="1"/>
            </p:cNvSpPr>
            <p:nvPr/>
          </p:nvSpPr>
          <p:spPr bwMode="auto">
            <a:xfrm rot="-10800000">
              <a:off x="4560" y="2129"/>
              <a:ext cx="0" cy="36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50537" name="Oval 9"/>
          <p:cNvSpPr>
            <a:spLocks noChangeArrowheads="1"/>
          </p:cNvSpPr>
          <p:nvPr/>
        </p:nvSpPr>
        <p:spPr bwMode="auto">
          <a:xfrm>
            <a:off x="685800" y="3238500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50551" name="Rectangle 23"/>
          <p:cNvSpPr>
            <a:spLocks noChangeArrowheads="1"/>
          </p:cNvSpPr>
          <p:nvPr/>
        </p:nvSpPr>
        <p:spPr bwMode="auto">
          <a:xfrm>
            <a:off x="7086600" y="4267200"/>
            <a:ext cx="1295400" cy="1219200"/>
          </a:xfrm>
          <a:prstGeom prst="rect">
            <a:avLst/>
          </a:prstGeom>
          <a:noFill/>
          <a:ln w="3175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50552" name="Oval 24"/>
          <p:cNvSpPr>
            <a:spLocks noChangeArrowheads="1"/>
          </p:cNvSpPr>
          <p:nvPr/>
        </p:nvSpPr>
        <p:spPr bwMode="auto">
          <a:xfrm>
            <a:off x="7543800" y="4686300"/>
            <a:ext cx="381000" cy="381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50553" name="Oval 25"/>
          <p:cNvSpPr>
            <a:spLocks noChangeArrowheads="1"/>
          </p:cNvSpPr>
          <p:nvPr/>
        </p:nvSpPr>
        <p:spPr bwMode="auto">
          <a:xfrm>
            <a:off x="7658100" y="4819650"/>
            <a:ext cx="152400" cy="114300"/>
          </a:xfrm>
          <a:prstGeom prst="ellipse">
            <a:avLst/>
          </a:prstGeom>
          <a:solidFill>
            <a:srgbClr val="00FF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50558" name="Rectangle 30"/>
          <p:cNvSpPr>
            <a:spLocks noChangeArrowheads="1"/>
          </p:cNvSpPr>
          <p:nvPr/>
        </p:nvSpPr>
        <p:spPr bwMode="auto">
          <a:xfrm>
            <a:off x="3254375" y="166688"/>
            <a:ext cx="26352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i="1">
                <a:solidFill>
                  <a:srgbClr val="FFFF00"/>
                </a:solidFill>
                <a:latin typeface="Georgia" charset="0"/>
                <a:cs typeface="+mn-cs"/>
              </a:rPr>
              <a:t>Confocal PSF</a:t>
            </a:r>
          </a:p>
        </p:txBody>
      </p:sp>
      <p:pic>
        <p:nvPicPr>
          <p:cNvPr id="150559" name="Picture 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24800" y="990600"/>
            <a:ext cx="784225" cy="150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50560" name="Picture 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29400" y="990600"/>
            <a:ext cx="784225" cy="149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50562" name="Rectangle 34"/>
          <p:cNvSpPr>
            <a:spLocks noChangeArrowheads="1"/>
          </p:cNvSpPr>
          <p:nvPr/>
        </p:nvSpPr>
        <p:spPr bwMode="auto">
          <a:xfrm>
            <a:off x="6781800" y="838200"/>
            <a:ext cx="5048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1">
                <a:solidFill>
                  <a:srgbClr val="FFFF00"/>
                </a:solidFill>
                <a:latin typeface="Georgia" charset="0"/>
                <a:cs typeface="+mn-cs"/>
              </a:rPr>
              <a:t>WF</a:t>
            </a:r>
          </a:p>
        </p:txBody>
      </p:sp>
      <p:sp>
        <p:nvSpPr>
          <p:cNvPr id="150563" name="Rectangle 35"/>
          <p:cNvSpPr>
            <a:spLocks noChangeArrowheads="1"/>
          </p:cNvSpPr>
          <p:nvPr/>
        </p:nvSpPr>
        <p:spPr bwMode="auto">
          <a:xfrm>
            <a:off x="8077200" y="838200"/>
            <a:ext cx="4365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1">
                <a:solidFill>
                  <a:srgbClr val="FFFF00"/>
                </a:solidFill>
                <a:latin typeface="Georgia" charset="0"/>
                <a:cs typeface="+mn-cs"/>
              </a:rPr>
              <a:t>CF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0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0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0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45" grpId="0" animBg="1"/>
      <p:bldP spid="15055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AutoShape 2"/>
          <p:cNvSpPr>
            <a:spLocks noChangeArrowheads="1"/>
          </p:cNvSpPr>
          <p:nvPr/>
        </p:nvSpPr>
        <p:spPr bwMode="auto">
          <a:xfrm rot="10587163" flipH="1">
            <a:off x="5029200" y="4645025"/>
            <a:ext cx="2135188" cy="1222375"/>
          </a:xfrm>
          <a:prstGeom prst="lightningBolt">
            <a:avLst/>
          </a:prstGeom>
          <a:gradFill rotWithShape="0">
            <a:gsLst>
              <a:gs pos="0">
                <a:srgbClr val="1FFF00">
                  <a:alpha val="73000"/>
                </a:srgbClr>
              </a:gs>
              <a:gs pos="100000">
                <a:srgbClr val="1FFF00">
                  <a:gamma/>
                  <a:tint val="0"/>
                  <a:invGamma/>
                </a:srgb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5027" name="Line 3"/>
          <p:cNvSpPr>
            <a:spLocks noChangeShapeType="1"/>
          </p:cNvSpPr>
          <p:nvPr/>
        </p:nvSpPr>
        <p:spPr bwMode="auto">
          <a:xfrm>
            <a:off x="4419600" y="2476500"/>
            <a:ext cx="2743200" cy="0"/>
          </a:xfrm>
          <a:prstGeom prst="line">
            <a:avLst/>
          </a:prstGeom>
          <a:noFill/>
          <a:ln w="12700">
            <a:solidFill>
              <a:schemeClr val="accent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5028" name="AutoShape 4"/>
          <p:cNvSpPr>
            <a:spLocks noChangeArrowheads="1"/>
          </p:cNvSpPr>
          <p:nvPr/>
        </p:nvSpPr>
        <p:spPr bwMode="auto">
          <a:xfrm rot="1563115">
            <a:off x="5181600" y="2057400"/>
            <a:ext cx="762000" cy="838200"/>
          </a:xfrm>
          <a:prstGeom prst="irregularSeal2">
            <a:avLst/>
          </a:prstGeom>
          <a:gradFill rotWithShape="0">
            <a:gsLst>
              <a:gs pos="0">
                <a:srgbClr val="FF0F62"/>
              </a:gs>
              <a:gs pos="100000">
                <a:srgbClr val="FF0F62">
                  <a:gamma/>
                  <a:tint val="18431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385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1524000"/>
            <a:ext cx="1866900" cy="93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85030" name="Line 6"/>
          <p:cNvSpPr>
            <a:spLocks noChangeShapeType="1"/>
          </p:cNvSpPr>
          <p:nvPr/>
        </p:nvSpPr>
        <p:spPr bwMode="auto">
          <a:xfrm rot="10763513" flipH="1">
            <a:off x="5561013" y="2513013"/>
            <a:ext cx="4762" cy="3125787"/>
          </a:xfrm>
          <a:prstGeom prst="line">
            <a:avLst/>
          </a:prstGeom>
          <a:noFill/>
          <a:ln w="12700">
            <a:solidFill>
              <a:srgbClr val="F6FF18"/>
            </a:solidFill>
            <a:prstDash val="sysDot"/>
            <a:round/>
            <a:headEnd type="triangle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5031" name="Line 7"/>
          <p:cNvSpPr>
            <a:spLocks noChangeShapeType="1"/>
          </p:cNvSpPr>
          <p:nvPr/>
        </p:nvSpPr>
        <p:spPr bwMode="auto">
          <a:xfrm>
            <a:off x="3390900" y="1600200"/>
            <a:ext cx="0" cy="4191000"/>
          </a:xfrm>
          <a:prstGeom prst="line">
            <a:avLst/>
          </a:prstGeom>
          <a:noFill/>
          <a:ln w="12700">
            <a:solidFill>
              <a:srgbClr val="F6FF18"/>
            </a:solidFill>
            <a:prstDash val="sysDot"/>
            <a:round/>
            <a:headEnd type="triangle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5032" name="Oval 8"/>
          <p:cNvSpPr>
            <a:spLocks noChangeArrowheads="1"/>
          </p:cNvSpPr>
          <p:nvPr/>
        </p:nvSpPr>
        <p:spPr bwMode="auto">
          <a:xfrm>
            <a:off x="3276600" y="5638800"/>
            <a:ext cx="228600" cy="228600"/>
          </a:xfrm>
          <a:prstGeom prst="ellipse">
            <a:avLst/>
          </a:prstGeom>
          <a:gradFill rotWithShape="0">
            <a:gsLst>
              <a:gs pos="0">
                <a:srgbClr val="00FE00">
                  <a:gamma/>
                  <a:shade val="0"/>
                  <a:invGamma/>
                </a:srgbClr>
              </a:gs>
              <a:gs pos="100000">
                <a:srgbClr val="00FE00"/>
              </a:gs>
            </a:gsLst>
            <a:lin ang="189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05480" name="Group 9"/>
          <p:cNvGrpSpPr>
            <a:grpSpLocks/>
          </p:cNvGrpSpPr>
          <p:nvPr/>
        </p:nvGrpSpPr>
        <p:grpSpPr bwMode="auto">
          <a:xfrm>
            <a:off x="1295400" y="1219200"/>
            <a:ext cx="6019800" cy="4838700"/>
            <a:chOff x="816" y="768"/>
            <a:chExt cx="3792" cy="3048"/>
          </a:xfrm>
        </p:grpSpPr>
        <p:sp>
          <p:nvSpPr>
            <p:cNvPr id="385034" name="Line 10"/>
            <p:cNvSpPr>
              <a:spLocks noChangeShapeType="1"/>
            </p:cNvSpPr>
            <p:nvPr/>
          </p:nvSpPr>
          <p:spPr bwMode="auto">
            <a:xfrm>
              <a:off x="1008" y="3624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5035" name="Line 11"/>
            <p:cNvSpPr>
              <a:spLocks noChangeShapeType="1"/>
            </p:cNvSpPr>
            <p:nvPr/>
          </p:nvSpPr>
          <p:spPr bwMode="auto">
            <a:xfrm>
              <a:off x="1200" y="3456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5036" name="Line 12"/>
            <p:cNvSpPr>
              <a:spLocks noChangeShapeType="1"/>
            </p:cNvSpPr>
            <p:nvPr/>
          </p:nvSpPr>
          <p:spPr bwMode="auto">
            <a:xfrm>
              <a:off x="816" y="3816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5037" name="Line 13"/>
            <p:cNvSpPr>
              <a:spLocks noChangeShapeType="1"/>
            </p:cNvSpPr>
            <p:nvPr/>
          </p:nvSpPr>
          <p:spPr bwMode="auto">
            <a:xfrm>
              <a:off x="1008" y="936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5038" name="Line 14"/>
            <p:cNvSpPr>
              <a:spLocks noChangeShapeType="1"/>
            </p:cNvSpPr>
            <p:nvPr/>
          </p:nvSpPr>
          <p:spPr bwMode="auto">
            <a:xfrm>
              <a:off x="1200" y="768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5039" name="Line 15"/>
            <p:cNvSpPr>
              <a:spLocks noChangeShapeType="1"/>
            </p:cNvSpPr>
            <p:nvPr/>
          </p:nvSpPr>
          <p:spPr bwMode="auto">
            <a:xfrm>
              <a:off x="816" y="1128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385040" name="Oval 16"/>
          <p:cNvSpPr>
            <a:spLocks noChangeArrowheads="1"/>
          </p:cNvSpPr>
          <p:nvPr/>
        </p:nvSpPr>
        <p:spPr bwMode="auto">
          <a:xfrm>
            <a:off x="5448300" y="2362200"/>
            <a:ext cx="228600" cy="228600"/>
          </a:xfrm>
          <a:prstGeom prst="ellipse">
            <a:avLst/>
          </a:prstGeom>
          <a:gradFill rotWithShape="0">
            <a:gsLst>
              <a:gs pos="0">
                <a:srgbClr val="BF4000">
                  <a:gamma/>
                  <a:shade val="0"/>
                  <a:invGamma/>
                </a:srgbClr>
              </a:gs>
              <a:gs pos="100000">
                <a:srgbClr val="BF40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5041" name="Oval 17"/>
          <p:cNvSpPr>
            <a:spLocks noChangeArrowheads="1"/>
          </p:cNvSpPr>
          <p:nvPr/>
        </p:nvSpPr>
        <p:spPr bwMode="auto">
          <a:xfrm>
            <a:off x="5448300" y="5638800"/>
            <a:ext cx="228600" cy="228600"/>
          </a:xfrm>
          <a:prstGeom prst="ellipse">
            <a:avLst/>
          </a:prstGeom>
          <a:gradFill rotWithShape="0">
            <a:gsLst>
              <a:gs pos="0">
                <a:srgbClr val="00FF00">
                  <a:gamma/>
                  <a:shade val="0"/>
                  <a:invGamma/>
                </a:srgbClr>
              </a:gs>
              <a:gs pos="100000">
                <a:srgbClr val="00FF00"/>
              </a:gs>
            </a:gsLst>
            <a:lin ang="189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5042" name="Oval 18"/>
          <p:cNvSpPr>
            <a:spLocks noChangeArrowheads="1"/>
          </p:cNvSpPr>
          <p:nvPr/>
        </p:nvSpPr>
        <p:spPr bwMode="auto">
          <a:xfrm>
            <a:off x="3276600" y="2362200"/>
            <a:ext cx="228600" cy="228600"/>
          </a:xfrm>
          <a:prstGeom prst="ellipse">
            <a:avLst/>
          </a:prstGeom>
          <a:gradFill rotWithShape="0">
            <a:gsLst>
              <a:gs pos="0">
                <a:srgbClr val="C04000">
                  <a:gamma/>
                  <a:shade val="0"/>
                  <a:invGamma/>
                </a:srgbClr>
              </a:gs>
              <a:gs pos="100000">
                <a:srgbClr val="C040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5043" name="Oval 19"/>
          <p:cNvSpPr>
            <a:spLocks noChangeArrowheads="1"/>
          </p:cNvSpPr>
          <p:nvPr/>
        </p:nvSpPr>
        <p:spPr bwMode="auto">
          <a:xfrm>
            <a:off x="3276600" y="3505200"/>
            <a:ext cx="228600" cy="228600"/>
          </a:xfrm>
          <a:prstGeom prst="ellipse">
            <a:avLst/>
          </a:prstGeom>
          <a:gradFill rotWithShape="0">
            <a:gsLst>
              <a:gs pos="0">
                <a:srgbClr val="807800">
                  <a:gamma/>
                  <a:shade val="0"/>
                  <a:invGamma/>
                </a:srgbClr>
              </a:gs>
              <a:gs pos="100000">
                <a:srgbClr val="8078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5044" name="Oval 20"/>
          <p:cNvSpPr>
            <a:spLocks noChangeArrowheads="1"/>
          </p:cNvSpPr>
          <p:nvPr/>
        </p:nvSpPr>
        <p:spPr bwMode="auto">
          <a:xfrm>
            <a:off x="3276600" y="4876800"/>
            <a:ext cx="228600" cy="228600"/>
          </a:xfrm>
          <a:prstGeom prst="ellipse">
            <a:avLst/>
          </a:prstGeom>
          <a:gradFill rotWithShape="0">
            <a:gsLst>
              <a:gs pos="0">
                <a:srgbClr val="40BD00">
                  <a:gamma/>
                  <a:shade val="0"/>
                  <a:invGamma/>
                </a:srgbClr>
              </a:gs>
              <a:gs pos="100000">
                <a:srgbClr val="40BD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5045" name="Oval 21"/>
          <p:cNvSpPr>
            <a:spLocks noChangeArrowheads="1"/>
          </p:cNvSpPr>
          <p:nvPr/>
        </p:nvSpPr>
        <p:spPr bwMode="auto">
          <a:xfrm>
            <a:off x="5448300" y="3276600"/>
            <a:ext cx="228600" cy="228600"/>
          </a:xfrm>
          <a:prstGeom prst="ellipse">
            <a:avLst/>
          </a:prstGeom>
          <a:gradFill rotWithShape="0">
            <a:gsLst>
              <a:gs pos="0">
                <a:srgbClr val="9F6400">
                  <a:gamma/>
                  <a:shade val="0"/>
                  <a:invGamma/>
                </a:srgbClr>
              </a:gs>
              <a:gs pos="100000">
                <a:srgbClr val="9F64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5046" name="Oval 22"/>
          <p:cNvSpPr>
            <a:spLocks noChangeArrowheads="1"/>
          </p:cNvSpPr>
          <p:nvPr/>
        </p:nvSpPr>
        <p:spPr bwMode="auto">
          <a:xfrm>
            <a:off x="5448300" y="4267200"/>
            <a:ext cx="228600" cy="228600"/>
          </a:xfrm>
          <a:prstGeom prst="ellipse">
            <a:avLst/>
          </a:prstGeom>
          <a:gradFill rotWithShape="0">
            <a:gsLst>
              <a:gs pos="0">
                <a:srgbClr val="49B400">
                  <a:gamma/>
                  <a:shade val="0"/>
                  <a:invGamma/>
                </a:srgbClr>
              </a:gs>
              <a:gs pos="100000">
                <a:srgbClr val="49B4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5047" name="Oval 23"/>
          <p:cNvSpPr>
            <a:spLocks noChangeArrowheads="1"/>
          </p:cNvSpPr>
          <p:nvPr/>
        </p:nvSpPr>
        <p:spPr bwMode="auto">
          <a:xfrm>
            <a:off x="3276600" y="1371600"/>
            <a:ext cx="228600" cy="228600"/>
          </a:xfrm>
          <a:prstGeom prst="ellipse">
            <a:avLst/>
          </a:prstGeom>
          <a:gradFill rotWithShape="0">
            <a:gsLst>
              <a:gs pos="0">
                <a:srgbClr val="FF0000">
                  <a:gamma/>
                  <a:shade val="0"/>
                  <a:invGamma/>
                </a:srgbClr>
              </a:gs>
              <a:gs pos="100000">
                <a:srgbClr val="FF00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5048" name="AutoShape 24"/>
          <p:cNvSpPr>
            <a:spLocks noChangeArrowheads="1"/>
          </p:cNvSpPr>
          <p:nvPr/>
        </p:nvSpPr>
        <p:spPr bwMode="auto">
          <a:xfrm>
            <a:off x="1600200" y="4114800"/>
            <a:ext cx="1676400" cy="1600200"/>
          </a:xfrm>
          <a:prstGeom prst="lightningBolt">
            <a:avLst/>
          </a:prstGeom>
          <a:gradFill rotWithShape="0">
            <a:gsLst>
              <a:gs pos="0">
                <a:srgbClr val="2879FF">
                  <a:alpha val="73000"/>
                </a:srgbClr>
              </a:gs>
              <a:gs pos="100000">
                <a:srgbClr val="2879FF">
                  <a:gamma/>
                  <a:tint val="0"/>
                  <a:invGamma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5049" name="Rectangle 25"/>
          <p:cNvSpPr>
            <a:spLocks noChangeArrowheads="1"/>
          </p:cNvSpPr>
          <p:nvPr/>
        </p:nvSpPr>
        <p:spPr bwMode="auto">
          <a:xfrm>
            <a:off x="762000" y="3886200"/>
            <a:ext cx="10668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defTabSz="1316038">
              <a:defRPr/>
            </a:pPr>
            <a:r>
              <a:rPr lang="en-US" b="1" i="1">
                <a:solidFill>
                  <a:schemeClr val="bg1"/>
                </a:solidFill>
                <a:latin typeface="Georgia" charset="0"/>
                <a:cs typeface="+mn-cs"/>
              </a:rPr>
              <a:t>400 nm</a:t>
            </a:r>
            <a:endParaRPr lang="en-US" sz="1400" b="1" i="1">
              <a:solidFill>
                <a:schemeClr val="bg1"/>
              </a:solidFill>
              <a:latin typeface="Georgia" charset="0"/>
              <a:cs typeface="+mn-cs"/>
            </a:endParaRPr>
          </a:p>
        </p:txBody>
      </p:sp>
      <p:sp>
        <p:nvSpPr>
          <p:cNvPr id="385050" name="Rectangle 26"/>
          <p:cNvSpPr>
            <a:spLocks noChangeArrowheads="1"/>
          </p:cNvSpPr>
          <p:nvPr/>
        </p:nvSpPr>
        <p:spPr bwMode="auto">
          <a:xfrm>
            <a:off x="3206750" y="152400"/>
            <a:ext cx="27289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i="1">
                <a:solidFill>
                  <a:srgbClr val="FFFF00"/>
                </a:solidFill>
                <a:latin typeface="Georgia" charset="0"/>
                <a:cs typeface="+mn-cs"/>
              </a:rPr>
              <a:t>Fluorescence</a:t>
            </a:r>
          </a:p>
        </p:txBody>
      </p:sp>
      <p:sp>
        <p:nvSpPr>
          <p:cNvPr id="385051" name="Rectangle 27"/>
          <p:cNvSpPr>
            <a:spLocks noChangeArrowheads="1"/>
          </p:cNvSpPr>
          <p:nvPr/>
        </p:nvSpPr>
        <p:spPr bwMode="auto">
          <a:xfrm>
            <a:off x="152400" y="1371600"/>
            <a:ext cx="877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i="1">
                <a:solidFill>
                  <a:schemeClr val="hlink"/>
                </a:solidFill>
                <a:latin typeface="Georgia" charset="0"/>
                <a:cs typeface="+mn-cs"/>
              </a:rPr>
              <a:t>Jablonski </a:t>
            </a:r>
          </a:p>
          <a:p>
            <a:pPr>
              <a:defRPr/>
            </a:pPr>
            <a:r>
              <a:rPr lang="en-US" sz="1200" i="1">
                <a:solidFill>
                  <a:schemeClr val="hlink"/>
                </a:solidFill>
                <a:latin typeface="Georgia" charset="0"/>
                <a:cs typeface="+mn-cs"/>
              </a:rPr>
              <a:t>diagram</a:t>
            </a:r>
            <a:endParaRPr lang="en-US" sz="2400">
              <a:solidFill>
                <a:schemeClr val="hlink"/>
              </a:solidFill>
              <a:cs typeface="+mn-cs"/>
            </a:endParaRPr>
          </a:p>
        </p:txBody>
      </p:sp>
      <p:pic>
        <p:nvPicPr>
          <p:cNvPr id="105493" name="Picture 28" descr="LOGCRCELB-bis"/>
          <p:cNvPicPr>
            <a:picLocks noChangeAspect="1" noChangeArrowheads="1"/>
          </p:cNvPicPr>
          <p:nvPr/>
        </p:nvPicPr>
        <p:blipFill>
          <a:blip r:embed="rId4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9325" y="6249988"/>
            <a:ext cx="574675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8822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5053" name="Rectangle 29"/>
          <p:cNvSpPr>
            <a:spLocks noChangeArrowheads="1"/>
          </p:cNvSpPr>
          <p:nvPr/>
        </p:nvSpPr>
        <p:spPr bwMode="auto">
          <a:xfrm>
            <a:off x="6705600" y="5029200"/>
            <a:ext cx="10668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defTabSz="1316038">
              <a:defRPr/>
            </a:pPr>
            <a:r>
              <a:rPr lang="en-US" b="1" i="1">
                <a:solidFill>
                  <a:schemeClr val="bg1"/>
                </a:solidFill>
                <a:latin typeface="Georgia" charset="0"/>
                <a:cs typeface="+mn-cs"/>
              </a:rPr>
              <a:t>450 nm</a:t>
            </a:r>
            <a:endParaRPr lang="en-US" sz="1400" b="1" i="1">
              <a:solidFill>
                <a:schemeClr val="bg1"/>
              </a:solidFill>
              <a:latin typeface="Georgia" charset="0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"/>
                                        <p:tgtEl>
                                          <p:spTgt spid="385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5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"/>
                                        <p:tgtEl>
                                          <p:spTgt spid="385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85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"/>
                                        <p:tgtEl>
                                          <p:spTgt spid="385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1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"/>
                                        <p:tgtEl>
                                          <p:spTgt spid="385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85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385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2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"/>
                                        <p:tgtEl>
                                          <p:spTgt spid="385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85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"/>
                                        <p:tgtEl>
                                          <p:spTgt spid="385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"/>
                                        <p:tgtEl>
                                          <p:spTgt spid="385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85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385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"/>
                                        <p:tgtEl>
                                          <p:spTgt spid="385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4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100"/>
                                        <p:tgtEl>
                                          <p:spTgt spid="385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75"/>
                                        <p:tgtEl>
                                          <p:spTgt spid="385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85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75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"/>
                                        <p:tgtEl>
                                          <p:spTgt spid="385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675"/>
                            </p:stCondLst>
                            <p:childTnLst>
                              <p:par>
                                <p:cTn id="5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" fill="hold"/>
                                        <p:tgtEl>
                                          <p:spTgt spid="385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fill="hold"/>
                                        <p:tgtEl>
                                          <p:spTgt spid="385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775"/>
                            </p:stCondLst>
                            <p:childTnLst>
                              <p:par>
                                <p:cTn id="64" presetID="1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5" dur="100"/>
                                        <p:tgtEl>
                                          <p:spTgt spid="385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85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875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"/>
                                        <p:tgtEl>
                                          <p:spTgt spid="385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975"/>
                            </p:stCondLst>
                            <p:childTnLst>
                              <p:par>
                                <p:cTn id="7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"/>
                                        <p:tgtEl>
                                          <p:spTgt spid="3850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85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075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"/>
                                        <p:tgtEl>
                                          <p:spTgt spid="385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175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"/>
                                        <p:tgtEl>
                                          <p:spTgt spid="385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85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2275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"/>
                                        <p:tgtEl>
                                          <p:spTgt spid="385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375"/>
                            </p:stCondLst>
                            <p:childTnLst>
                              <p:par>
                                <p:cTn id="8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100"/>
                                        <p:tgtEl>
                                          <p:spTgt spid="385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475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100"/>
                                        <p:tgtEl>
                                          <p:spTgt spid="385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5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5026" grpId="0" animBg="1"/>
      <p:bldP spid="385028" grpId="0" animBg="1"/>
      <p:bldP spid="385032" grpId="0" animBg="1"/>
      <p:bldP spid="385040" grpId="0" animBg="1"/>
      <p:bldP spid="385040" grpId="1" animBg="1"/>
      <p:bldP spid="385041" grpId="0" animBg="1"/>
      <p:bldP spid="385042" grpId="0" animBg="1"/>
      <p:bldP spid="385042" grpId="1" animBg="1"/>
      <p:bldP spid="385043" grpId="0" animBg="1"/>
      <p:bldP spid="385043" grpId="1" animBg="1"/>
      <p:bldP spid="385044" grpId="0" animBg="1"/>
      <p:bldP spid="385044" grpId="1" animBg="1"/>
      <p:bldP spid="385045" grpId="0" animBg="1"/>
      <p:bldP spid="385045" grpId="1" animBg="1"/>
      <p:bldP spid="385046" grpId="0" animBg="1"/>
      <p:bldP spid="385046" grpId="1" animBg="1"/>
      <p:bldP spid="385047" grpId="0" animBg="1"/>
      <p:bldP spid="385047" grpId="1" animBg="1"/>
      <p:bldP spid="385048" grpId="0" animBg="1"/>
      <p:bldP spid="385049" grpId="0" autoUpdateAnimBg="0"/>
      <p:bldP spid="385053" grpId="0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ChangeArrowheads="1"/>
          </p:cNvSpPr>
          <p:nvPr/>
        </p:nvSpPr>
        <p:spPr bwMode="auto">
          <a:xfrm>
            <a:off x="1023938" y="152400"/>
            <a:ext cx="70961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>
                <a:solidFill>
                  <a:srgbClr val="FFFF00"/>
                </a:solidFill>
                <a:latin typeface="Georgia" charset="0"/>
                <a:cs typeface="+mn-cs"/>
              </a:rPr>
              <a:t>Wavelength and Light Properties</a:t>
            </a:r>
          </a:p>
        </p:txBody>
      </p:sp>
      <p:pic>
        <p:nvPicPr>
          <p:cNvPr id="2201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838200"/>
            <a:ext cx="6324600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20164" name="Line 4"/>
          <p:cNvSpPr>
            <a:spLocks noChangeShapeType="1"/>
          </p:cNvSpPr>
          <p:nvPr/>
        </p:nvSpPr>
        <p:spPr bwMode="auto">
          <a:xfrm flipV="1">
            <a:off x="4724400" y="4292600"/>
            <a:ext cx="533400" cy="0"/>
          </a:xfrm>
          <a:prstGeom prst="line">
            <a:avLst/>
          </a:prstGeom>
          <a:noFill/>
          <a:ln w="9525">
            <a:solidFill>
              <a:srgbClr val="C9E10F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0165" name="Text Box 5"/>
          <p:cNvSpPr txBox="1">
            <a:spLocks noChangeArrowheads="1"/>
          </p:cNvSpPr>
          <p:nvPr/>
        </p:nvSpPr>
        <p:spPr bwMode="auto">
          <a:xfrm>
            <a:off x="4648200" y="3911600"/>
            <a:ext cx="7651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46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400">
                <a:solidFill>
                  <a:srgbClr val="46FF00"/>
                </a:solidFill>
                <a:latin typeface="Georgia" charset="0"/>
                <a:cs typeface="+mn-cs"/>
              </a:rPr>
              <a:t>575 nm</a:t>
            </a:r>
          </a:p>
        </p:txBody>
      </p:sp>
      <p:sp>
        <p:nvSpPr>
          <p:cNvPr id="220166" name="Rectangle 6"/>
          <p:cNvSpPr>
            <a:spLocks noChangeArrowheads="1"/>
          </p:cNvSpPr>
          <p:nvPr/>
        </p:nvSpPr>
        <p:spPr bwMode="auto">
          <a:xfrm>
            <a:off x="3581400" y="5562600"/>
            <a:ext cx="1981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>
                <a:solidFill>
                  <a:srgbClr val="FFFF00"/>
                </a:solidFill>
                <a:latin typeface="Georgia" charset="0"/>
                <a:cs typeface="+mn-cs"/>
              </a:rPr>
              <a:t>E = h c </a:t>
            </a:r>
            <a:r>
              <a:rPr lang="en-US" sz="2800" b="1">
                <a:solidFill>
                  <a:srgbClr val="FFFF00"/>
                </a:solidFill>
                <a:latin typeface="Symbol" charset="0"/>
                <a:cs typeface="+mn-cs"/>
              </a:rPr>
              <a:t>/l</a:t>
            </a:r>
          </a:p>
        </p:txBody>
      </p:sp>
      <p:sp>
        <p:nvSpPr>
          <p:cNvPr id="220167" name="Rectangle 7"/>
          <p:cNvSpPr>
            <a:spLocks noChangeArrowheads="1"/>
          </p:cNvSpPr>
          <p:nvPr/>
        </p:nvSpPr>
        <p:spPr bwMode="auto">
          <a:xfrm>
            <a:off x="5284788" y="3641725"/>
            <a:ext cx="492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chemeClr val="bg1"/>
                </a:solidFill>
                <a:latin typeface="Symbol" charset="0"/>
                <a:cs typeface="+mn-cs"/>
              </a:rPr>
              <a:t>(l)</a:t>
            </a:r>
          </a:p>
        </p:txBody>
      </p:sp>
      <p:sp>
        <p:nvSpPr>
          <p:cNvPr id="220168" name="Rectangle 8"/>
          <p:cNvSpPr>
            <a:spLocks noChangeArrowheads="1"/>
          </p:cNvSpPr>
          <p:nvPr/>
        </p:nvSpPr>
        <p:spPr bwMode="auto">
          <a:xfrm>
            <a:off x="381000" y="5392738"/>
            <a:ext cx="10668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b="1" i="1">
                <a:solidFill>
                  <a:srgbClr val="FFFF00"/>
                </a:solidFill>
                <a:latin typeface="Georgia" charset="0"/>
                <a:cs typeface="+mn-cs"/>
              </a:rPr>
              <a:t>High</a:t>
            </a:r>
          </a:p>
          <a:p>
            <a:pPr>
              <a:defRPr/>
            </a:pPr>
            <a:r>
              <a:rPr lang="en-US" b="1" i="1">
                <a:solidFill>
                  <a:srgbClr val="FFFF00"/>
                </a:solidFill>
                <a:latin typeface="Georgia" charset="0"/>
                <a:cs typeface="+mn-cs"/>
              </a:rPr>
              <a:t>Energy</a:t>
            </a:r>
          </a:p>
        </p:txBody>
      </p:sp>
      <p:sp>
        <p:nvSpPr>
          <p:cNvPr id="220169" name="Rectangle 9"/>
          <p:cNvSpPr>
            <a:spLocks noChangeArrowheads="1"/>
          </p:cNvSpPr>
          <p:nvPr/>
        </p:nvSpPr>
        <p:spPr bwMode="auto">
          <a:xfrm>
            <a:off x="7848600" y="5392738"/>
            <a:ext cx="10668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b="1" i="1">
                <a:solidFill>
                  <a:srgbClr val="FF0000"/>
                </a:solidFill>
                <a:latin typeface="Georgia" charset="0"/>
                <a:cs typeface="+mn-cs"/>
              </a:rPr>
              <a:t>Low</a:t>
            </a:r>
          </a:p>
          <a:p>
            <a:pPr>
              <a:defRPr/>
            </a:pPr>
            <a:r>
              <a:rPr lang="en-US" b="1" i="1">
                <a:solidFill>
                  <a:srgbClr val="FF0000"/>
                </a:solidFill>
                <a:latin typeface="Georgia" charset="0"/>
                <a:cs typeface="+mn-cs"/>
              </a:rPr>
              <a:t>Energy</a:t>
            </a:r>
          </a:p>
        </p:txBody>
      </p:sp>
      <p:sp>
        <p:nvSpPr>
          <p:cNvPr id="220170" name="Rectangle 10"/>
          <p:cNvSpPr>
            <a:spLocks noChangeArrowheads="1"/>
          </p:cNvSpPr>
          <p:nvPr/>
        </p:nvSpPr>
        <p:spPr bwMode="auto">
          <a:xfrm>
            <a:off x="2667000" y="5638800"/>
            <a:ext cx="3429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>
                <a:solidFill>
                  <a:srgbClr val="FF8000"/>
                </a:solidFill>
                <a:latin typeface="Georgia" charset="0"/>
                <a:cs typeface="+mn-cs"/>
              </a:rPr>
              <a:t>0,5*                  *2</a:t>
            </a:r>
            <a:endParaRPr lang="en-US" sz="2800" b="1">
              <a:solidFill>
                <a:srgbClr val="FFFF00"/>
              </a:solidFill>
              <a:latin typeface="Symbol" charset="0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17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AutoShape 2"/>
          <p:cNvSpPr>
            <a:spLocks noChangeArrowheads="1"/>
          </p:cNvSpPr>
          <p:nvPr/>
        </p:nvSpPr>
        <p:spPr bwMode="auto">
          <a:xfrm rot="10587163" flipH="1">
            <a:off x="5029200" y="4645025"/>
            <a:ext cx="2135188" cy="1222375"/>
          </a:xfrm>
          <a:prstGeom prst="lightningBolt">
            <a:avLst/>
          </a:prstGeom>
          <a:gradFill rotWithShape="0">
            <a:gsLst>
              <a:gs pos="0">
                <a:srgbClr val="1FFF00">
                  <a:alpha val="73000"/>
                </a:srgbClr>
              </a:gs>
              <a:gs pos="100000">
                <a:srgbClr val="1FFF00">
                  <a:gamma/>
                  <a:tint val="0"/>
                  <a:invGamma/>
                </a:srgb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7075" name="Line 3"/>
          <p:cNvSpPr>
            <a:spLocks noChangeShapeType="1"/>
          </p:cNvSpPr>
          <p:nvPr/>
        </p:nvSpPr>
        <p:spPr bwMode="auto">
          <a:xfrm>
            <a:off x="4419600" y="2476500"/>
            <a:ext cx="2743200" cy="0"/>
          </a:xfrm>
          <a:prstGeom prst="line">
            <a:avLst/>
          </a:prstGeom>
          <a:noFill/>
          <a:ln w="12700">
            <a:solidFill>
              <a:schemeClr val="accent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7076" name="AutoShape 4"/>
          <p:cNvSpPr>
            <a:spLocks noChangeArrowheads="1"/>
          </p:cNvSpPr>
          <p:nvPr/>
        </p:nvSpPr>
        <p:spPr bwMode="auto">
          <a:xfrm rot="1563115">
            <a:off x="5181600" y="2057400"/>
            <a:ext cx="762000" cy="838200"/>
          </a:xfrm>
          <a:prstGeom prst="irregularSeal2">
            <a:avLst/>
          </a:prstGeom>
          <a:gradFill rotWithShape="0">
            <a:gsLst>
              <a:gs pos="0">
                <a:srgbClr val="FF0F62"/>
              </a:gs>
              <a:gs pos="100000">
                <a:srgbClr val="FF0F62">
                  <a:gamma/>
                  <a:tint val="18431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387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1524000"/>
            <a:ext cx="1866900" cy="93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87078" name="Line 6"/>
          <p:cNvSpPr>
            <a:spLocks noChangeShapeType="1"/>
          </p:cNvSpPr>
          <p:nvPr/>
        </p:nvSpPr>
        <p:spPr bwMode="auto">
          <a:xfrm rot="10763513" flipH="1">
            <a:off x="5561013" y="2513013"/>
            <a:ext cx="4762" cy="3125787"/>
          </a:xfrm>
          <a:prstGeom prst="line">
            <a:avLst/>
          </a:prstGeom>
          <a:noFill/>
          <a:ln w="12700">
            <a:solidFill>
              <a:srgbClr val="F6FF18"/>
            </a:solidFill>
            <a:prstDash val="sysDot"/>
            <a:round/>
            <a:headEnd type="triangle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7079" name="Line 7"/>
          <p:cNvSpPr>
            <a:spLocks noChangeShapeType="1"/>
          </p:cNvSpPr>
          <p:nvPr/>
        </p:nvSpPr>
        <p:spPr bwMode="auto">
          <a:xfrm>
            <a:off x="3390900" y="1600200"/>
            <a:ext cx="0" cy="4191000"/>
          </a:xfrm>
          <a:prstGeom prst="line">
            <a:avLst/>
          </a:prstGeom>
          <a:noFill/>
          <a:ln w="12700">
            <a:solidFill>
              <a:srgbClr val="F6FF18"/>
            </a:solidFill>
            <a:prstDash val="sysDot"/>
            <a:round/>
            <a:headEnd type="triangle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09575" name="Group 8"/>
          <p:cNvGrpSpPr>
            <a:grpSpLocks/>
          </p:cNvGrpSpPr>
          <p:nvPr/>
        </p:nvGrpSpPr>
        <p:grpSpPr bwMode="auto">
          <a:xfrm>
            <a:off x="1295400" y="1219200"/>
            <a:ext cx="6019800" cy="4838700"/>
            <a:chOff x="816" y="768"/>
            <a:chExt cx="3792" cy="3048"/>
          </a:xfrm>
        </p:grpSpPr>
        <p:sp>
          <p:nvSpPr>
            <p:cNvPr id="387081" name="Line 9"/>
            <p:cNvSpPr>
              <a:spLocks noChangeShapeType="1"/>
            </p:cNvSpPr>
            <p:nvPr/>
          </p:nvSpPr>
          <p:spPr bwMode="auto">
            <a:xfrm>
              <a:off x="1008" y="3624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7082" name="Line 10"/>
            <p:cNvSpPr>
              <a:spLocks noChangeShapeType="1"/>
            </p:cNvSpPr>
            <p:nvPr/>
          </p:nvSpPr>
          <p:spPr bwMode="auto">
            <a:xfrm>
              <a:off x="1200" y="3456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7083" name="Line 11"/>
            <p:cNvSpPr>
              <a:spLocks noChangeShapeType="1"/>
            </p:cNvSpPr>
            <p:nvPr/>
          </p:nvSpPr>
          <p:spPr bwMode="auto">
            <a:xfrm>
              <a:off x="816" y="3816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7084" name="Line 12"/>
            <p:cNvSpPr>
              <a:spLocks noChangeShapeType="1"/>
            </p:cNvSpPr>
            <p:nvPr/>
          </p:nvSpPr>
          <p:spPr bwMode="auto">
            <a:xfrm>
              <a:off x="1008" y="936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7085" name="Line 13"/>
            <p:cNvSpPr>
              <a:spLocks noChangeShapeType="1"/>
            </p:cNvSpPr>
            <p:nvPr/>
          </p:nvSpPr>
          <p:spPr bwMode="auto">
            <a:xfrm>
              <a:off x="1200" y="768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7086" name="Line 14"/>
            <p:cNvSpPr>
              <a:spLocks noChangeShapeType="1"/>
            </p:cNvSpPr>
            <p:nvPr/>
          </p:nvSpPr>
          <p:spPr bwMode="auto">
            <a:xfrm>
              <a:off x="816" y="1128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387087" name="Oval 15"/>
          <p:cNvSpPr>
            <a:spLocks noChangeArrowheads="1"/>
          </p:cNvSpPr>
          <p:nvPr/>
        </p:nvSpPr>
        <p:spPr bwMode="auto">
          <a:xfrm>
            <a:off x="5448300" y="2362200"/>
            <a:ext cx="228600" cy="228600"/>
          </a:xfrm>
          <a:prstGeom prst="ellipse">
            <a:avLst/>
          </a:prstGeom>
          <a:gradFill rotWithShape="0">
            <a:gsLst>
              <a:gs pos="0">
                <a:srgbClr val="BF4000">
                  <a:gamma/>
                  <a:shade val="0"/>
                  <a:invGamma/>
                </a:srgbClr>
              </a:gs>
              <a:gs pos="100000">
                <a:srgbClr val="BF40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7088" name="Oval 16"/>
          <p:cNvSpPr>
            <a:spLocks noChangeArrowheads="1"/>
          </p:cNvSpPr>
          <p:nvPr/>
        </p:nvSpPr>
        <p:spPr bwMode="auto">
          <a:xfrm>
            <a:off x="5448300" y="5638800"/>
            <a:ext cx="228600" cy="228600"/>
          </a:xfrm>
          <a:prstGeom prst="ellipse">
            <a:avLst/>
          </a:prstGeom>
          <a:gradFill rotWithShape="0">
            <a:gsLst>
              <a:gs pos="0">
                <a:srgbClr val="00FF00">
                  <a:gamma/>
                  <a:shade val="0"/>
                  <a:invGamma/>
                </a:srgbClr>
              </a:gs>
              <a:gs pos="100000">
                <a:srgbClr val="00FF00"/>
              </a:gs>
            </a:gsLst>
            <a:lin ang="189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7089" name="Oval 17"/>
          <p:cNvSpPr>
            <a:spLocks noChangeArrowheads="1"/>
          </p:cNvSpPr>
          <p:nvPr/>
        </p:nvSpPr>
        <p:spPr bwMode="auto">
          <a:xfrm>
            <a:off x="3276600" y="2362200"/>
            <a:ext cx="228600" cy="228600"/>
          </a:xfrm>
          <a:prstGeom prst="ellipse">
            <a:avLst/>
          </a:prstGeom>
          <a:gradFill rotWithShape="0">
            <a:gsLst>
              <a:gs pos="0">
                <a:srgbClr val="C04000">
                  <a:gamma/>
                  <a:shade val="0"/>
                  <a:invGamma/>
                </a:srgbClr>
              </a:gs>
              <a:gs pos="100000">
                <a:srgbClr val="C040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7090" name="Oval 18"/>
          <p:cNvSpPr>
            <a:spLocks noChangeArrowheads="1"/>
          </p:cNvSpPr>
          <p:nvPr/>
        </p:nvSpPr>
        <p:spPr bwMode="auto">
          <a:xfrm>
            <a:off x="3276600" y="3505200"/>
            <a:ext cx="228600" cy="228600"/>
          </a:xfrm>
          <a:prstGeom prst="ellipse">
            <a:avLst/>
          </a:prstGeom>
          <a:gradFill rotWithShape="0">
            <a:gsLst>
              <a:gs pos="0">
                <a:srgbClr val="807800">
                  <a:gamma/>
                  <a:shade val="0"/>
                  <a:invGamma/>
                </a:srgbClr>
              </a:gs>
              <a:gs pos="100000">
                <a:srgbClr val="8078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7091" name="Oval 19"/>
          <p:cNvSpPr>
            <a:spLocks noChangeArrowheads="1"/>
          </p:cNvSpPr>
          <p:nvPr/>
        </p:nvSpPr>
        <p:spPr bwMode="auto">
          <a:xfrm>
            <a:off x="3276600" y="4876800"/>
            <a:ext cx="228600" cy="228600"/>
          </a:xfrm>
          <a:prstGeom prst="ellipse">
            <a:avLst/>
          </a:prstGeom>
          <a:gradFill rotWithShape="0">
            <a:gsLst>
              <a:gs pos="0">
                <a:srgbClr val="40BD00">
                  <a:gamma/>
                  <a:shade val="0"/>
                  <a:invGamma/>
                </a:srgbClr>
              </a:gs>
              <a:gs pos="100000">
                <a:srgbClr val="40BD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7092" name="Oval 20"/>
          <p:cNvSpPr>
            <a:spLocks noChangeArrowheads="1"/>
          </p:cNvSpPr>
          <p:nvPr/>
        </p:nvSpPr>
        <p:spPr bwMode="auto">
          <a:xfrm>
            <a:off x="5448300" y="3276600"/>
            <a:ext cx="228600" cy="228600"/>
          </a:xfrm>
          <a:prstGeom prst="ellipse">
            <a:avLst/>
          </a:prstGeom>
          <a:gradFill rotWithShape="0">
            <a:gsLst>
              <a:gs pos="0">
                <a:srgbClr val="9F6400">
                  <a:gamma/>
                  <a:shade val="0"/>
                  <a:invGamma/>
                </a:srgbClr>
              </a:gs>
              <a:gs pos="100000">
                <a:srgbClr val="9F64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7093" name="Oval 21"/>
          <p:cNvSpPr>
            <a:spLocks noChangeArrowheads="1"/>
          </p:cNvSpPr>
          <p:nvPr/>
        </p:nvSpPr>
        <p:spPr bwMode="auto">
          <a:xfrm>
            <a:off x="5448300" y="4267200"/>
            <a:ext cx="228600" cy="228600"/>
          </a:xfrm>
          <a:prstGeom prst="ellipse">
            <a:avLst/>
          </a:prstGeom>
          <a:gradFill rotWithShape="0">
            <a:gsLst>
              <a:gs pos="0">
                <a:srgbClr val="49B400">
                  <a:gamma/>
                  <a:shade val="0"/>
                  <a:invGamma/>
                </a:srgbClr>
              </a:gs>
              <a:gs pos="100000">
                <a:srgbClr val="49B4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7094" name="Oval 22"/>
          <p:cNvSpPr>
            <a:spLocks noChangeArrowheads="1"/>
          </p:cNvSpPr>
          <p:nvPr/>
        </p:nvSpPr>
        <p:spPr bwMode="auto">
          <a:xfrm>
            <a:off x="3276600" y="1371600"/>
            <a:ext cx="228600" cy="228600"/>
          </a:xfrm>
          <a:prstGeom prst="ellipse">
            <a:avLst/>
          </a:prstGeom>
          <a:gradFill rotWithShape="0">
            <a:gsLst>
              <a:gs pos="0">
                <a:srgbClr val="FF0000">
                  <a:gamma/>
                  <a:shade val="0"/>
                  <a:invGamma/>
                </a:srgbClr>
              </a:gs>
              <a:gs pos="100000">
                <a:srgbClr val="FF00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7095" name="Rectangle 23"/>
          <p:cNvSpPr>
            <a:spLocks noChangeArrowheads="1"/>
          </p:cNvSpPr>
          <p:nvPr/>
        </p:nvSpPr>
        <p:spPr bwMode="auto">
          <a:xfrm>
            <a:off x="2414588" y="152400"/>
            <a:ext cx="43148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i="1">
                <a:solidFill>
                  <a:srgbClr val="FFFF00"/>
                </a:solidFill>
                <a:latin typeface="Georgia" charset="0"/>
                <a:cs typeface="+mn-cs"/>
              </a:rPr>
              <a:t>Multiphoton exitation</a:t>
            </a:r>
          </a:p>
        </p:txBody>
      </p:sp>
      <p:grpSp>
        <p:nvGrpSpPr>
          <p:cNvPr id="387096" name="Group 24"/>
          <p:cNvGrpSpPr>
            <a:grpSpLocks/>
          </p:cNvGrpSpPr>
          <p:nvPr/>
        </p:nvGrpSpPr>
        <p:grpSpPr bwMode="auto">
          <a:xfrm>
            <a:off x="533400" y="3886200"/>
            <a:ext cx="2743200" cy="1828800"/>
            <a:chOff x="336" y="2448"/>
            <a:chExt cx="1728" cy="1152"/>
          </a:xfrm>
        </p:grpSpPr>
        <p:sp>
          <p:nvSpPr>
            <p:cNvPr id="387097" name="AutoShape 25"/>
            <p:cNvSpPr>
              <a:spLocks noChangeArrowheads="1"/>
            </p:cNvSpPr>
            <p:nvPr/>
          </p:nvSpPr>
          <p:spPr bwMode="auto">
            <a:xfrm>
              <a:off x="1008" y="2496"/>
              <a:ext cx="1056" cy="1008"/>
            </a:xfrm>
            <a:prstGeom prst="lightningBolt">
              <a:avLst/>
            </a:prstGeom>
            <a:gradFill rotWithShape="0">
              <a:gsLst>
                <a:gs pos="0">
                  <a:srgbClr val="FF080E">
                    <a:alpha val="73000"/>
                  </a:srgbClr>
                </a:gs>
                <a:gs pos="100000">
                  <a:srgbClr val="FF080E">
                    <a:gamma/>
                    <a:tint val="4313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7098" name="Rectangle 26"/>
            <p:cNvSpPr>
              <a:spLocks noChangeArrowheads="1"/>
            </p:cNvSpPr>
            <p:nvPr/>
          </p:nvSpPr>
          <p:spPr bwMode="auto">
            <a:xfrm>
              <a:off x="432" y="2448"/>
              <a:ext cx="672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 defTabSz="1316038">
                <a:defRPr/>
              </a:pPr>
              <a:r>
                <a:rPr lang="en-US" b="1" i="1">
                  <a:solidFill>
                    <a:schemeClr val="bg1"/>
                  </a:solidFill>
                  <a:latin typeface="Georgia" charset="0"/>
                  <a:cs typeface="+mn-cs"/>
                </a:rPr>
                <a:t>800 nm</a:t>
              </a:r>
              <a:endParaRPr lang="en-US" sz="1400" b="1" i="1">
                <a:solidFill>
                  <a:schemeClr val="bg1"/>
                </a:solidFill>
                <a:latin typeface="Georgia" charset="0"/>
                <a:cs typeface="+mn-cs"/>
              </a:endParaRPr>
            </a:p>
          </p:txBody>
        </p:sp>
        <p:sp>
          <p:nvSpPr>
            <p:cNvPr id="387099" name="AutoShape 27"/>
            <p:cNvSpPr>
              <a:spLocks noChangeArrowheads="1"/>
            </p:cNvSpPr>
            <p:nvPr/>
          </p:nvSpPr>
          <p:spPr bwMode="auto">
            <a:xfrm>
              <a:off x="912" y="2592"/>
              <a:ext cx="1056" cy="1008"/>
            </a:xfrm>
            <a:prstGeom prst="lightningBolt">
              <a:avLst/>
            </a:prstGeom>
            <a:gradFill rotWithShape="0">
              <a:gsLst>
                <a:gs pos="0">
                  <a:srgbClr val="FF080E">
                    <a:alpha val="73000"/>
                  </a:srgbClr>
                </a:gs>
                <a:gs pos="100000">
                  <a:srgbClr val="FF080E">
                    <a:gamma/>
                    <a:tint val="4313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7100" name="Rectangle 28"/>
            <p:cNvSpPr>
              <a:spLocks noChangeArrowheads="1"/>
            </p:cNvSpPr>
            <p:nvPr/>
          </p:nvSpPr>
          <p:spPr bwMode="auto">
            <a:xfrm>
              <a:off x="336" y="2688"/>
              <a:ext cx="672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 defTabSz="1316038">
                <a:defRPr/>
              </a:pPr>
              <a:r>
                <a:rPr lang="en-US" b="1" i="1">
                  <a:solidFill>
                    <a:schemeClr val="bg1"/>
                  </a:solidFill>
                  <a:latin typeface="Georgia" charset="0"/>
                  <a:cs typeface="+mn-cs"/>
                </a:rPr>
                <a:t>800 nm</a:t>
              </a:r>
              <a:endParaRPr lang="en-US" sz="1400" b="1" i="1">
                <a:solidFill>
                  <a:schemeClr val="bg1"/>
                </a:solidFill>
                <a:latin typeface="Georgia" charset="0"/>
                <a:cs typeface="+mn-cs"/>
              </a:endParaRPr>
            </a:p>
          </p:txBody>
        </p:sp>
      </p:grpSp>
      <p:sp>
        <p:nvSpPr>
          <p:cNvPr id="387101" name="Oval 29"/>
          <p:cNvSpPr>
            <a:spLocks noChangeArrowheads="1"/>
          </p:cNvSpPr>
          <p:nvPr/>
        </p:nvSpPr>
        <p:spPr bwMode="auto">
          <a:xfrm>
            <a:off x="3276600" y="5638800"/>
            <a:ext cx="228600" cy="228600"/>
          </a:xfrm>
          <a:prstGeom prst="ellipse">
            <a:avLst/>
          </a:prstGeom>
          <a:gradFill rotWithShape="0">
            <a:gsLst>
              <a:gs pos="0">
                <a:srgbClr val="00FE00">
                  <a:gamma/>
                  <a:shade val="0"/>
                  <a:invGamma/>
                </a:srgbClr>
              </a:gs>
              <a:gs pos="100000">
                <a:srgbClr val="00FE00"/>
              </a:gs>
            </a:gsLst>
            <a:lin ang="189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387102" name="Group 30"/>
          <p:cNvGrpSpPr>
            <a:grpSpLocks/>
          </p:cNvGrpSpPr>
          <p:nvPr/>
        </p:nvGrpSpPr>
        <p:grpSpPr bwMode="auto">
          <a:xfrm>
            <a:off x="228600" y="3886200"/>
            <a:ext cx="3352800" cy="1981200"/>
            <a:chOff x="144" y="3840"/>
            <a:chExt cx="2112" cy="1248"/>
          </a:xfrm>
        </p:grpSpPr>
        <p:sp>
          <p:nvSpPr>
            <p:cNvPr id="387103" name="AutoShape 31"/>
            <p:cNvSpPr>
              <a:spLocks noChangeArrowheads="1"/>
            </p:cNvSpPr>
            <p:nvPr/>
          </p:nvSpPr>
          <p:spPr bwMode="auto">
            <a:xfrm>
              <a:off x="1200" y="3936"/>
              <a:ext cx="1056" cy="1008"/>
            </a:xfrm>
            <a:prstGeom prst="lightningBolt">
              <a:avLst/>
            </a:prstGeom>
            <a:gradFill rotWithShape="0">
              <a:gsLst>
                <a:gs pos="0">
                  <a:srgbClr val="450205">
                    <a:alpha val="73000"/>
                  </a:srgbClr>
                </a:gs>
                <a:gs pos="100000">
                  <a:srgbClr val="450205">
                    <a:gamma/>
                    <a:tint val="39216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7104" name="Rectangle 32"/>
            <p:cNvSpPr>
              <a:spLocks noChangeArrowheads="1"/>
            </p:cNvSpPr>
            <p:nvPr/>
          </p:nvSpPr>
          <p:spPr bwMode="auto">
            <a:xfrm>
              <a:off x="432" y="3840"/>
              <a:ext cx="768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 defTabSz="1316038">
                <a:defRPr/>
              </a:pPr>
              <a:r>
                <a:rPr lang="en-US" b="1" i="1">
                  <a:solidFill>
                    <a:schemeClr val="bg1"/>
                  </a:solidFill>
                  <a:latin typeface="Georgia" charset="0"/>
                  <a:cs typeface="+mn-cs"/>
                </a:rPr>
                <a:t>1200 nm</a:t>
              </a:r>
              <a:endParaRPr lang="en-US" sz="1400" b="1" i="1">
                <a:solidFill>
                  <a:schemeClr val="bg1"/>
                </a:solidFill>
                <a:latin typeface="Georgia" charset="0"/>
                <a:cs typeface="+mn-cs"/>
              </a:endParaRPr>
            </a:p>
          </p:txBody>
        </p:sp>
        <p:sp>
          <p:nvSpPr>
            <p:cNvPr id="387105" name="AutoShape 33"/>
            <p:cNvSpPr>
              <a:spLocks noChangeArrowheads="1"/>
            </p:cNvSpPr>
            <p:nvPr/>
          </p:nvSpPr>
          <p:spPr bwMode="auto">
            <a:xfrm>
              <a:off x="1056" y="3984"/>
              <a:ext cx="1056" cy="1008"/>
            </a:xfrm>
            <a:prstGeom prst="lightningBolt">
              <a:avLst/>
            </a:prstGeom>
            <a:gradFill rotWithShape="0">
              <a:gsLst>
                <a:gs pos="0">
                  <a:srgbClr val="450205">
                    <a:alpha val="73000"/>
                  </a:srgbClr>
                </a:gs>
                <a:gs pos="100000">
                  <a:srgbClr val="450205">
                    <a:gamma/>
                    <a:tint val="39216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7106" name="Rectangle 34"/>
            <p:cNvSpPr>
              <a:spLocks noChangeArrowheads="1"/>
            </p:cNvSpPr>
            <p:nvPr/>
          </p:nvSpPr>
          <p:spPr bwMode="auto">
            <a:xfrm>
              <a:off x="288" y="4080"/>
              <a:ext cx="816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 defTabSz="1316038">
                <a:defRPr/>
              </a:pPr>
              <a:r>
                <a:rPr lang="en-US" b="1" i="1">
                  <a:solidFill>
                    <a:schemeClr val="bg1"/>
                  </a:solidFill>
                  <a:latin typeface="Georgia" charset="0"/>
                  <a:cs typeface="+mn-cs"/>
                </a:rPr>
                <a:t>1200 nm</a:t>
              </a:r>
              <a:endParaRPr lang="en-US" sz="1400" b="1" i="1">
                <a:solidFill>
                  <a:schemeClr val="bg1"/>
                </a:solidFill>
                <a:latin typeface="Georgia" charset="0"/>
                <a:cs typeface="+mn-cs"/>
              </a:endParaRPr>
            </a:p>
          </p:txBody>
        </p:sp>
        <p:sp>
          <p:nvSpPr>
            <p:cNvPr id="387107" name="AutoShape 35"/>
            <p:cNvSpPr>
              <a:spLocks noChangeArrowheads="1"/>
            </p:cNvSpPr>
            <p:nvPr/>
          </p:nvSpPr>
          <p:spPr bwMode="auto">
            <a:xfrm>
              <a:off x="960" y="4080"/>
              <a:ext cx="1056" cy="1008"/>
            </a:xfrm>
            <a:prstGeom prst="lightningBolt">
              <a:avLst/>
            </a:prstGeom>
            <a:gradFill rotWithShape="0">
              <a:gsLst>
                <a:gs pos="0">
                  <a:srgbClr val="450205">
                    <a:alpha val="73000"/>
                  </a:srgbClr>
                </a:gs>
                <a:gs pos="100000">
                  <a:srgbClr val="450205">
                    <a:gamma/>
                    <a:tint val="39216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7108" name="Rectangle 36"/>
            <p:cNvSpPr>
              <a:spLocks noChangeArrowheads="1"/>
            </p:cNvSpPr>
            <p:nvPr/>
          </p:nvSpPr>
          <p:spPr bwMode="auto">
            <a:xfrm>
              <a:off x="144" y="4302"/>
              <a:ext cx="768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 defTabSz="1316038">
                <a:defRPr/>
              </a:pPr>
              <a:r>
                <a:rPr lang="en-US" b="1" i="1">
                  <a:solidFill>
                    <a:schemeClr val="bg1"/>
                  </a:solidFill>
                  <a:latin typeface="Georgia" charset="0"/>
                  <a:cs typeface="+mn-cs"/>
                </a:rPr>
                <a:t>1200 nm</a:t>
              </a:r>
              <a:endParaRPr lang="en-US" sz="1400" b="1" i="1">
                <a:solidFill>
                  <a:schemeClr val="bg1"/>
                </a:solidFill>
                <a:latin typeface="Georgia" charset="0"/>
                <a:cs typeface="+mn-cs"/>
              </a:endParaRPr>
            </a:p>
          </p:txBody>
        </p:sp>
      </p:grpSp>
      <p:sp>
        <p:nvSpPr>
          <p:cNvPr id="387109" name="AutoShape 37"/>
          <p:cNvSpPr>
            <a:spLocks noChangeArrowheads="1"/>
          </p:cNvSpPr>
          <p:nvPr/>
        </p:nvSpPr>
        <p:spPr bwMode="auto">
          <a:xfrm>
            <a:off x="1524000" y="3962400"/>
            <a:ext cx="1676400" cy="1600200"/>
          </a:xfrm>
          <a:prstGeom prst="lightningBolt">
            <a:avLst/>
          </a:prstGeom>
          <a:gradFill rotWithShape="0">
            <a:gsLst>
              <a:gs pos="0">
                <a:srgbClr val="2879FF">
                  <a:alpha val="73000"/>
                </a:srgbClr>
              </a:gs>
              <a:gs pos="100000">
                <a:srgbClr val="2879FF">
                  <a:gamma/>
                  <a:tint val="0"/>
                  <a:invGamma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7110" name="Rectangle 38"/>
          <p:cNvSpPr>
            <a:spLocks noChangeArrowheads="1"/>
          </p:cNvSpPr>
          <p:nvPr/>
        </p:nvSpPr>
        <p:spPr bwMode="auto">
          <a:xfrm>
            <a:off x="685800" y="3733800"/>
            <a:ext cx="10668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defTabSz="1316038">
              <a:defRPr/>
            </a:pPr>
            <a:r>
              <a:rPr lang="en-US" b="1" i="1">
                <a:solidFill>
                  <a:schemeClr val="bg1"/>
                </a:solidFill>
                <a:latin typeface="Georgia" charset="0"/>
                <a:cs typeface="+mn-cs"/>
              </a:rPr>
              <a:t>400 nm</a:t>
            </a:r>
            <a:endParaRPr lang="en-US" sz="1400" b="1" i="1">
              <a:solidFill>
                <a:schemeClr val="bg1"/>
              </a:solidFill>
              <a:latin typeface="Georgia" charset="0"/>
              <a:cs typeface="+mn-cs"/>
            </a:endParaRPr>
          </a:p>
        </p:txBody>
      </p:sp>
      <p:sp>
        <p:nvSpPr>
          <p:cNvPr id="387111" name="Rectangle 39"/>
          <p:cNvSpPr>
            <a:spLocks noChangeArrowheads="1"/>
          </p:cNvSpPr>
          <p:nvPr/>
        </p:nvSpPr>
        <p:spPr bwMode="auto">
          <a:xfrm>
            <a:off x="2057400" y="6218238"/>
            <a:ext cx="5105400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200" i="1">
                <a:solidFill>
                  <a:srgbClr val="00FF00"/>
                </a:solidFill>
                <a:latin typeface="Georgia" charset="0"/>
                <a:cs typeface="+mn-cs"/>
              </a:rPr>
              <a:t>Dr. Maria Göppert-Mayer : theory of two-photon quantum transitions</a:t>
            </a:r>
          </a:p>
          <a:p>
            <a:pPr>
              <a:defRPr/>
            </a:pPr>
            <a:r>
              <a:rPr lang="en-US" sz="1200" i="1">
                <a:solidFill>
                  <a:srgbClr val="00FF00"/>
                </a:solidFill>
                <a:latin typeface="Georgia" charset="0"/>
                <a:cs typeface="+mn-cs"/>
              </a:rPr>
              <a:t> (two-photon absorption and emission) </a:t>
            </a:r>
            <a:r>
              <a:rPr lang="en-US" sz="1400" i="1">
                <a:solidFill>
                  <a:srgbClr val="00FF00"/>
                </a:solidFill>
                <a:latin typeface="Georgia" charset="0"/>
                <a:cs typeface="+mn-cs"/>
              </a:rPr>
              <a:t>1931</a:t>
            </a:r>
            <a:r>
              <a:rPr lang="en-US" sz="1200" i="1">
                <a:solidFill>
                  <a:srgbClr val="00FF00"/>
                </a:solidFill>
                <a:latin typeface="Georgia" charset="0"/>
                <a:cs typeface="+mn-cs"/>
              </a:rPr>
              <a:t>, </a:t>
            </a:r>
          </a:p>
        </p:txBody>
      </p:sp>
      <p:sp>
        <p:nvSpPr>
          <p:cNvPr id="387112" name="Rectangle 40"/>
          <p:cNvSpPr>
            <a:spLocks noChangeArrowheads="1"/>
          </p:cNvSpPr>
          <p:nvPr/>
        </p:nvSpPr>
        <p:spPr bwMode="auto">
          <a:xfrm>
            <a:off x="152400" y="1371600"/>
            <a:ext cx="877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i="1">
                <a:solidFill>
                  <a:schemeClr val="hlink"/>
                </a:solidFill>
                <a:latin typeface="Georgia" charset="0"/>
                <a:cs typeface="+mn-cs"/>
              </a:rPr>
              <a:t>Jablonski </a:t>
            </a:r>
          </a:p>
          <a:p>
            <a:pPr>
              <a:defRPr/>
            </a:pPr>
            <a:r>
              <a:rPr lang="en-US" sz="1200" i="1">
                <a:solidFill>
                  <a:schemeClr val="hlink"/>
                </a:solidFill>
                <a:latin typeface="Georgia" charset="0"/>
                <a:cs typeface="+mn-cs"/>
              </a:rPr>
              <a:t>diagram</a:t>
            </a:r>
            <a:endParaRPr lang="en-US" sz="2400">
              <a:solidFill>
                <a:schemeClr val="hlink"/>
              </a:solidFill>
              <a:cs typeface="+mn-cs"/>
            </a:endParaRPr>
          </a:p>
        </p:txBody>
      </p:sp>
      <p:pic>
        <p:nvPicPr>
          <p:cNvPr id="109592" name="Picture 41" descr="LOGCRCELB-bis"/>
          <p:cNvPicPr>
            <a:picLocks noChangeAspect="1" noChangeArrowheads="1"/>
          </p:cNvPicPr>
          <p:nvPr/>
        </p:nvPicPr>
        <p:blipFill>
          <a:blip r:embed="rId4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9325" y="6249988"/>
            <a:ext cx="574675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8822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7114" name="Rectangle 42"/>
          <p:cNvSpPr>
            <a:spLocks noChangeArrowheads="1"/>
          </p:cNvSpPr>
          <p:nvPr/>
        </p:nvSpPr>
        <p:spPr bwMode="auto">
          <a:xfrm>
            <a:off x="6705600" y="5029200"/>
            <a:ext cx="10668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defTabSz="1316038">
              <a:defRPr/>
            </a:pPr>
            <a:r>
              <a:rPr lang="en-US" b="1" i="1">
                <a:solidFill>
                  <a:schemeClr val="bg1"/>
                </a:solidFill>
                <a:latin typeface="Georgia" charset="0"/>
                <a:cs typeface="+mn-cs"/>
              </a:rPr>
              <a:t>450 nm</a:t>
            </a:r>
            <a:endParaRPr lang="en-US" sz="1400" b="1" i="1">
              <a:solidFill>
                <a:schemeClr val="bg1"/>
              </a:solidFill>
              <a:latin typeface="Georgia" charset="0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387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1000"/>
                                        <p:tgtEl>
                                          <p:spTgt spid="387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387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"/>
                                        <p:tgtEl>
                                          <p:spTgt spid="387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87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"/>
                                        <p:tgtEl>
                                          <p:spTgt spid="387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2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"/>
                                        <p:tgtEl>
                                          <p:spTgt spid="3870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87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"/>
                                        <p:tgtEl>
                                          <p:spTgt spid="387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3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"/>
                                        <p:tgtEl>
                                          <p:spTgt spid="3870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87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"/>
                                        <p:tgtEl>
                                          <p:spTgt spid="387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3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"/>
                                        <p:tgtEl>
                                          <p:spTgt spid="3870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87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"/>
                                        <p:tgtEl>
                                          <p:spTgt spid="387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"/>
                                        <p:tgtEl>
                                          <p:spTgt spid="387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5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100"/>
                                        <p:tgtEl>
                                          <p:spTgt spid="387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100"/>
                                        <p:tgtEl>
                                          <p:spTgt spid="387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87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"/>
                                        <p:tgtEl>
                                          <p:spTgt spid="387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6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" fill="hold"/>
                                        <p:tgtEl>
                                          <p:spTgt spid="387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fill="hold"/>
                                        <p:tgtEl>
                                          <p:spTgt spid="387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68" presetID="1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100"/>
                                        <p:tgtEl>
                                          <p:spTgt spid="387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87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"/>
                                        <p:tgtEl>
                                          <p:spTgt spid="387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"/>
                                        <p:tgtEl>
                                          <p:spTgt spid="3870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87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"/>
                                        <p:tgtEl>
                                          <p:spTgt spid="387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8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"/>
                                        <p:tgtEl>
                                          <p:spTgt spid="3870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87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"/>
                                        <p:tgtEl>
                                          <p:spTgt spid="387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9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100"/>
                                        <p:tgtEl>
                                          <p:spTgt spid="387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87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500"/>
                                        <p:tgtEl>
                                          <p:spTgt spid="3870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7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1000"/>
                                        <p:tgtEl>
                                          <p:spTgt spid="387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7074" grpId="0" animBg="1"/>
      <p:bldP spid="387076" grpId="0" animBg="1"/>
      <p:bldP spid="387087" grpId="0" animBg="1"/>
      <p:bldP spid="387087" grpId="1" animBg="1"/>
      <p:bldP spid="387088" grpId="0" animBg="1"/>
      <p:bldP spid="387089" grpId="0" animBg="1"/>
      <p:bldP spid="387089" grpId="1" animBg="1"/>
      <p:bldP spid="387090" grpId="0" animBg="1"/>
      <p:bldP spid="387090" grpId="1" animBg="1"/>
      <p:bldP spid="387091" grpId="0" animBg="1"/>
      <p:bldP spid="387091" grpId="1" animBg="1"/>
      <p:bldP spid="387092" grpId="0" animBg="1"/>
      <p:bldP spid="387092" grpId="1" animBg="1"/>
      <p:bldP spid="387093" grpId="0" animBg="1"/>
      <p:bldP spid="387093" grpId="1" animBg="1"/>
      <p:bldP spid="387094" grpId="0" animBg="1"/>
      <p:bldP spid="387094" grpId="1" animBg="1"/>
      <p:bldP spid="387101" grpId="0" animBg="1"/>
      <p:bldP spid="387101" grpId="1" animBg="1"/>
      <p:bldP spid="387109" grpId="0" animBg="1"/>
      <p:bldP spid="387110" grpId="0"/>
      <p:bldP spid="387111" grpId="0"/>
      <p:bldP spid="387114" grpId="0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617" name="Group 2"/>
          <p:cNvGrpSpPr>
            <a:grpSpLocks/>
          </p:cNvGrpSpPr>
          <p:nvPr/>
        </p:nvGrpSpPr>
        <p:grpSpPr bwMode="auto">
          <a:xfrm>
            <a:off x="150813" y="2044700"/>
            <a:ext cx="1168400" cy="619125"/>
            <a:chOff x="95" y="1941"/>
            <a:chExt cx="736" cy="390"/>
          </a:xfrm>
        </p:grpSpPr>
        <p:sp>
          <p:nvSpPr>
            <p:cNvPr id="224259" name="AutoShape 3"/>
            <p:cNvSpPr>
              <a:spLocks noChangeArrowheads="1"/>
            </p:cNvSpPr>
            <p:nvPr/>
          </p:nvSpPr>
          <p:spPr bwMode="auto">
            <a:xfrm rot="10800000" flipH="1">
              <a:off x="95" y="1941"/>
              <a:ext cx="736" cy="390"/>
            </a:xfrm>
            <a:prstGeom prst="flowChartMagneticDrum">
              <a:avLst/>
            </a:prstGeom>
            <a:gradFill rotWithShape="0">
              <a:gsLst>
                <a:gs pos="0">
                  <a:schemeClr val="tx2"/>
                </a:gs>
                <a:gs pos="50000">
                  <a:srgbClr val="CC66FF"/>
                </a:gs>
                <a:gs pos="100000">
                  <a:schemeClr val="tx2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4260" name="Oval 4"/>
            <p:cNvSpPr>
              <a:spLocks noChangeArrowheads="1"/>
            </p:cNvSpPr>
            <p:nvPr/>
          </p:nvSpPr>
          <p:spPr bwMode="auto">
            <a:xfrm rot="10800000" flipH="1">
              <a:off x="586" y="1941"/>
              <a:ext cx="245" cy="390"/>
            </a:xfrm>
            <a:prstGeom prst="ellipse">
              <a:avLst/>
            </a:prstGeom>
            <a:gradFill rotWithShape="0">
              <a:gsLst>
                <a:gs pos="0">
                  <a:srgbClr val="CB65FE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4261" name="Oval 5"/>
            <p:cNvSpPr>
              <a:spLocks noChangeArrowheads="1"/>
            </p:cNvSpPr>
            <p:nvPr/>
          </p:nvSpPr>
          <p:spPr bwMode="auto">
            <a:xfrm rot="10800000" flipH="1">
              <a:off x="678" y="2080"/>
              <a:ext cx="61" cy="112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224262" name="Group 6"/>
          <p:cNvGrpSpPr>
            <a:grpSpLocks/>
          </p:cNvGrpSpPr>
          <p:nvPr/>
        </p:nvGrpSpPr>
        <p:grpSpPr bwMode="auto">
          <a:xfrm>
            <a:off x="1143000" y="2311400"/>
            <a:ext cx="1238250" cy="85725"/>
            <a:chOff x="2826" y="3072"/>
            <a:chExt cx="780" cy="54"/>
          </a:xfrm>
        </p:grpSpPr>
        <p:sp>
          <p:nvSpPr>
            <p:cNvPr id="224263" name="Oval 7"/>
            <p:cNvSpPr>
              <a:spLocks noChangeAspect="1" noChangeArrowheads="1"/>
            </p:cNvSpPr>
            <p:nvPr/>
          </p:nvSpPr>
          <p:spPr bwMode="auto">
            <a:xfrm>
              <a:off x="2826" y="3072"/>
              <a:ext cx="54" cy="5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7A444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4264" name="Oval 8"/>
            <p:cNvSpPr>
              <a:spLocks noChangeAspect="1" noChangeArrowheads="1"/>
            </p:cNvSpPr>
            <p:nvPr/>
          </p:nvSpPr>
          <p:spPr bwMode="auto">
            <a:xfrm>
              <a:off x="2947" y="3072"/>
              <a:ext cx="54" cy="5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7A444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4265" name="Oval 9"/>
            <p:cNvSpPr>
              <a:spLocks noChangeAspect="1" noChangeArrowheads="1"/>
            </p:cNvSpPr>
            <p:nvPr/>
          </p:nvSpPr>
          <p:spPr bwMode="auto">
            <a:xfrm>
              <a:off x="3068" y="3072"/>
              <a:ext cx="54" cy="5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7A444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4266" name="Oval 10"/>
            <p:cNvSpPr>
              <a:spLocks noChangeAspect="1" noChangeArrowheads="1"/>
            </p:cNvSpPr>
            <p:nvPr/>
          </p:nvSpPr>
          <p:spPr bwMode="auto">
            <a:xfrm>
              <a:off x="3189" y="3072"/>
              <a:ext cx="54" cy="5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7A444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4267" name="Oval 11"/>
            <p:cNvSpPr>
              <a:spLocks noChangeAspect="1" noChangeArrowheads="1"/>
            </p:cNvSpPr>
            <p:nvPr/>
          </p:nvSpPr>
          <p:spPr bwMode="auto">
            <a:xfrm>
              <a:off x="3310" y="3072"/>
              <a:ext cx="54" cy="5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7A444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4268" name="Oval 12"/>
            <p:cNvSpPr>
              <a:spLocks noChangeAspect="1" noChangeArrowheads="1"/>
            </p:cNvSpPr>
            <p:nvPr/>
          </p:nvSpPr>
          <p:spPr bwMode="auto">
            <a:xfrm>
              <a:off x="3431" y="3072"/>
              <a:ext cx="54" cy="5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7A444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4269" name="Oval 13"/>
            <p:cNvSpPr>
              <a:spLocks noChangeAspect="1" noChangeArrowheads="1"/>
            </p:cNvSpPr>
            <p:nvPr/>
          </p:nvSpPr>
          <p:spPr bwMode="auto">
            <a:xfrm>
              <a:off x="3552" y="3072"/>
              <a:ext cx="54" cy="5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7A444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224270" name="Group 14"/>
          <p:cNvGrpSpPr>
            <a:grpSpLocks/>
          </p:cNvGrpSpPr>
          <p:nvPr/>
        </p:nvGrpSpPr>
        <p:grpSpPr bwMode="auto">
          <a:xfrm>
            <a:off x="1238250" y="2311400"/>
            <a:ext cx="1238250" cy="85725"/>
            <a:chOff x="2826" y="3072"/>
            <a:chExt cx="780" cy="54"/>
          </a:xfrm>
        </p:grpSpPr>
        <p:sp>
          <p:nvSpPr>
            <p:cNvPr id="224271" name="Oval 15"/>
            <p:cNvSpPr>
              <a:spLocks noChangeAspect="1" noChangeArrowheads="1"/>
            </p:cNvSpPr>
            <p:nvPr/>
          </p:nvSpPr>
          <p:spPr bwMode="auto">
            <a:xfrm>
              <a:off x="2826" y="3072"/>
              <a:ext cx="54" cy="5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7A444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4272" name="Oval 16"/>
            <p:cNvSpPr>
              <a:spLocks noChangeAspect="1" noChangeArrowheads="1"/>
            </p:cNvSpPr>
            <p:nvPr/>
          </p:nvSpPr>
          <p:spPr bwMode="auto">
            <a:xfrm>
              <a:off x="2947" y="3072"/>
              <a:ext cx="54" cy="5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7A444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4273" name="Oval 17"/>
            <p:cNvSpPr>
              <a:spLocks noChangeAspect="1" noChangeArrowheads="1"/>
            </p:cNvSpPr>
            <p:nvPr/>
          </p:nvSpPr>
          <p:spPr bwMode="auto">
            <a:xfrm>
              <a:off x="3068" y="3072"/>
              <a:ext cx="54" cy="5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7A444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4274" name="Oval 18"/>
            <p:cNvSpPr>
              <a:spLocks noChangeAspect="1" noChangeArrowheads="1"/>
            </p:cNvSpPr>
            <p:nvPr/>
          </p:nvSpPr>
          <p:spPr bwMode="auto">
            <a:xfrm>
              <a:off x="3189" y="3072"/>
              <a:ext cx="54" cy="5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7A444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4275" name="Oval 19"/>
            <p:cNvSpPr>
              <a:spLocks noChangeAspect="1" noChangeArrowheads="1"/>
            </p:cNvSpPr>
            <p:nvPr/>
          </p:nvSpPr>
          <p:spPr bwMode="auto">
            <a:xfrm>
              <a:off x="3310" y="3072"/>
              <a:ext cx="54" cy="5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7A444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4276" name="Oval 20"/>
            <p:cNvSpPr>
              <a:spLocks noChangeAspect="1" noChangeArrowheads="1"/>
            </p:cNvSpPr>
            <p:nvPr/>
          </p:nvSpPr>
          <p:spPr bwMode="auto">
            <a:xfrm>
              <a:off x="3431" y="3072"/>
              <a:ext cx="54" cy="5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7A444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4277" name="Oval 21"/>
            <p:cNvSpPr>
              <a:spLocks noChangeAspect="1" noChangeArrowheads="1"/>
            </p:cNvSpPr>
            <p:nvPr/>
          </p:nvSpPr>
          <p:spPr bwMode="auto">
            <a:xfrm>
              <a:off x="3552" y="3072"/>
              <a:ext cx="54" cy="5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7A444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11620" name="Group 22"/>
          <p:cNvGrpSpPr>
            <a:grpSpLocks/>
          </p:cNvGrpSpPr>
          <p:nvPr/>
        </p:nvGrpSpPr>
        <p:grpSpPr bwMode="auto">
          <a:xfrm>
            <a:off x="2057400" y="1706563"/>
            <a:ext cx="1905000" cy="1295400"/>
            <a:chOff x="1296" y="1680"/>
            <a:chExt cx="1200" cy="816"/>
          </a:xfrm>
        </p:grpSpPr>
        <p:sp>
          <p:nvSpPr>
            <p:cNvPr id="224279" name="Line 23"/>
            <p:cNvSpPr>
              <a:spLocks noChangeShapeType="1"/>
            </p:cNvSpPr>
            <p:nvPr/>
          </p:nvSpPr>
          <p:spPr bwMode="auto">
            <a:xfrm>
              <a:off x="1462" y="1682"/>
              <a:ext cx="0" cy="653"/>
            </a:xfrm>
            <a:prstGeom prst="line">
              <a:avLst/>
            </a:prstGeom>
            <a:noFill/>
            <a:ln w="28575">
              <a:solidFill>
                <a:srgbClr val="C3C5C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4280" name="AutoShape 24"/>
            <p:cNvSpPr>
              <a:spLocks noChangeArrowheads="1"/>
            </p:cNvSpPr>
            <p:nvPr/>
          </p:nvSpPr>
          <p:spPr bwMode="auto">
            <a:xfrm>
              <a:off x="1299" y="2326"/>
              <a:ext cx="1197" cy="170"/>
            </a:xfrm>
            <a:prstGeom prst="parallelogram">
              <a:avLst>
                <a:gd name="adj" fmla="val 95577"/>
              </a:avLst>
            </a:prstGeom>
            <a:gradFill rotWithShape="0">
              <a:gsLst>
                <a:gs pos="0">
                  <a:srgbClr val="C3C5C5"/>
                </a:gs>
                <a:gs pos="100000">
                  <a:srgbClr val="C3C5C5">
                    <a:gamma/>
                    <a:tint val="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4281" name="AutoShape 25"/>
            <p:cNvSpPr>
              <a:spLocks noChangeArrowheads="1"/>
            </p:cNvSpPr>
            <p:nvPr/>
          </p:nvSpPr>
          <p:spPr bwMode="auto">
            <a:xfrm>
              <a:off x="1296" y="1680"/>
              <a:ext cx="1200" cy="816"/>
            </a:xfrm>
            <a:prstGeom prst="cube">
              <a:avLst>
                <a:gd name="adj" fmla="val 20236"/>
              </a:avLst>
            </a:prstGeom>
            <a:gradFill rotWithShape="0">
              <a:gsLst>
                <a:gs pos="0">
                  <a:srgbClr val="E6E6E6">
                    <a:alpha val="52000"/>
                  </a:srgbClr>
                </a:gs>
                <a:gs pos="14999">
                  <a:srgbClr val="7D8496">
                    <a:alpha val="56800"/>
                  </a:srgbClr>
                </a:gs>
                <a:gs pos="53000">
                  <a:srgbClr val="E6E6E6">
                    <a:alpha val="68960"/>
                  </a:srgbClr>
                </a:gs>
                <a:gs pos="67999">
                  <a:srgbClr val="7D8496">
                    <a:alpha val="73760"/>
                  </a:srgbClr>
                </a:gs>
                <a:gs pos="92999">
                  <a:srgbClr val="E6E6E6">
                    <a:alpha val="81759"/>
                  </a:srgbClr>
                </a:gs>
                <a:gs pos="100000">
                  <a:srgbClr val="FFFFFF">
                    <a:alpha val="84000"/>
                  </a:srgbClr>
                </a:gs>
              </a:gsLst>
              <a:lin ang="5400000" scaled="1"/>
            </a:gradFill>
            <a:ln w="38100">
              <a:solidFill>
                <a:srgbClr val="C3C5C5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24282" name="Oval 26"/>
          <p:cNvSpPr>
            <a:spLocks noChangeAspect="1" noChangeArrowheads="1"/>
          </p:cNvSpPr>
          <p:nvPr/>
        </p:nvSpPr>
        <p:spPr bwMode="auto">
          <a:xfrm rot="10800000" flipH="1">
            <a:off x="3781425" y="2243138"/>
            <a:ext cx="122238" cy="223837"/>
          </a:xfrm>
          <a:prstGeom prst="ellipse">
            <a:avLst/>
          </a:prstGeom>
          <a:gradFill rotWithShape="0">
            <a:gsLst>
              <a:gs pos="0">
                <a:srgbClr val="FF0000">
                  <a:alpha val="16000"/>
                </a:srgbClr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4283" name="Oval 27"/>
          <p:cNvSpPr>
            <a:spLocks noChangeAspect="1" noChangeArrowheads="1"/>
          </p:cNvSpPr>
          <p:nvPr/>
        </p:nvSpPr>
        <p:spPr bwMode="auto">
          <a:xfrm>
            <a:off x="3286125" y="2306638"/>
            <a:ext cx="85725" cy="8572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7A444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4284" name="Oval 28"/>
          <p:cNvSpPr>
            <a:spLocks noChangeAspect="1" noChangeArrowheads="1"/>
          </p:cNvSpPr>
          <p:nvPr/>
        </p:nvSpPr>
        <p:spPr bwMode="auto">
          <a:xfrm>
            <a:off x="3227388" y="2239963"/>
            <a:ext cx="85725" cy="8572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7A444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224285" name="Group 29"/>
          <p:cNvGrpSpPr>
            <a:grpSpLocks/>
          </p:cNvGrpSpPr>
          <p:nvPr/>
        </p:nvGrpSpPr>
        <p:grpSpPr bwMode="auto">
          <a:xfrm>
            <a:off x="3094038" y="2239963"/>
            <a:ext cx="142875" cy="161925"/>
            <a:chOff x="876" y="2736"/>
            <a:chExt cx="90" cy="102"/>
          </a:xfrm>
        </p:grpSpPr>
        <p:sp>
          <p:nvSpPr>
            <p:cNvPr id="224286" name="Oval 30"/>
            <p:cNvSpPr>
              <a:spLocks noChangeAspect="1" noChangeArrowheads="1"/>
            </p:cNvSpPr>
            <p:nvPr/>
          </p:nvSpPr>
          <p:spPr bwMode="auto">
            <a:xfrm>
              <a:off x="876" y="2778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7A444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4287" name="Oval 31"/>
            <p:cNvSpPr>
              <a:spLocks noChangeAspect="1" noChangeArrowheads="1"/>
            </p:cNvSpPr>
            <p:nvPr/>
          </p:nvSpPr>
          <p:spPr bwMode="auto">
            <a:xfrm>
              <a:off x="912" y="2736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7A444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4288" name="Oval 32"/>
            <p:cNvSpPr>
              <a:spLocks noChangeAspect="1" noChangeArrowheads="1"/>
            </p:cNvSpPr>
            <p:nvPr/>
          </p:nvSpPr>
          <p:spPr bwMode="auto">
            <a:xfrm>
              <a:off x="912" y="2784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7A444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24289" name="Oval 33"/>
          <p:cNvSpPr>
            <a:spLocks noChangeAspect="1" noChangeArrowheads="1"/>
          </p:cNvSpPr>
          <p:nvPr/>
        </p:nvSpPr>
        <p:spPr bwMode="auto">
          <a:xfrm>
            <a:off x="3343275" y="2316163"/>
            <a:ext cx="85725" cy="8572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7A444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4290" name="Oval 34"/>
          <p:cNvSpPr>
            <a:spLocks noChangeAspect="1" noChangeArrowheads="1"/>
          </p:cNvSpPr>
          <p:nvPr/>
        </p:nvSpPr>
        <p:spPr bwMode="auto">
          <a:xfrm>
            <a:off x="3227388" y="2316163"/>
            <a:ext cx="85725" cy="8572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7A444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4291" name="Oval 35"/>
          <p:cNvSpPr>
            <a:spLocks noChangeAspect="1" noChangeArrowheads="1"/>
          </p:cNvSpPr>
          <p:nvPr/>
        </p:nvSpPr>
        <p:spPr bwMode="auto">
          <a:xfrm>
            <a:off x="3151188" y="2392363"/>
            <a:ext cx="85725" cy="8572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7A444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4292" name="Oval 36"/>
          <p:cNvSpPr>
            <a:spLocks noChangeAspect="1" noChangeArrowheads="1"/>
          </p:cNvSpPr>
          <p:nvPr/>
        </p:nvSpPr>
        <p:spPr bwMode="auto">
          <a:xfrm>
            <a:off x="3227388" y="2392363"/>
            <a:ext cx="85725" cy="8572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7A444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4293" name="Oval 37"/>
          <p:cNvSpPr>
            <a:spLocks noChangeAspect="1" noChangeArrowheads="1"/>
          </p:cNvSpPr>
          <p:nvPr/>
        </p:nvSpPr>
        <p:spPr bwMode="auto">
          <a:xfrm>
            <a:off x="3294063" y="2382838"/>
            <a:ext cx="85725" cy="8572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7A444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4294" name="Oval 38"/>
          <p:cNvSpPr>
            <a:spLocks noChangeAspect="1" noChangeArrowheads="1"/>
          </p:cNvSpPr>
          <p:nvPr/>
        </p:nvSpPr>
        <p:spPr bwMode="auto">
          <a:xfrm>
            <a:off x="3303588" y="2239963"/>
            <a:ext cx="85725" cy="8572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7A444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4295" name="Oval 39"/>
          <p:cNvSpPr>
            <a:spLocks noChangeAspect="1" noChangeArrowheads="1"/>
          </p:cNvSpPr>
          <p:nvPr/>
        </p:nvSpPr>
        <p:spPr bwMode="auto">
          <a:xfrm>
            <a:off x="3227388" y="2163763"/>
            <a:ext cx="85725" cy="8572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7A444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4296" name="Oval 40"/>
          <p:cNvSpPr>
            <a:spLocks noChangeAspect="1" noChangeArrowheads="1"/>
          </p:cNvSpPr>
          <p:nvPr/>
        </p:nvSpPr>
        <p:spPr bwMode="auto">
          <a:xfrm>
            <a:off x="3227388" y="2468563"/>
            <a:ext cx="85725" cy="8572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7A444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4297" name="Text Box 41"/>
          <p:cNvSpPr txBox="1">
            <a:spLocks noChangeArrowheads="1"/>
          </p:cNvSpPr>
          <p:nvPr/>
        </p:nvSpPr>
        <p:spPr bwMode="auto">
          <a:xfrm>
            <a:off x="304800" y="2849563"/>
            <a:ext cx="91916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i="1">
                <a:solidFill>
                  <a:srgbClr val="FFFF00"/>
                </a:solidFill>
                <a:latin typeface="Georgia" charset="0"/>
                <a:cs typeface="+mn-cs"/>
              </a:rPr>
              <a:t>LASER</a:t>
            </a:r>
          </a:p>
          <a:p>
            <a:pPr algn="ctr">
              <a:defRPr/>
            </a:pPr>
            <a:r>
              <a:rPr lang="en-US" sz="1200" b="1" i="1">
                <a:solidFill>
                  <a:schemeClr val="bg1"/>
                </a:solidFill>
                <a:latin typeface="Georgia" charset="0"/>
                <a:cs typeface="+mn-cs"/>
              </a:rPr>
              <a:t>500 nm</a:t>
            </a:r>
            <a:endParaRPr lang="en-US" b="1" i="1">
              <a:solidFill>
                <a:srgbClr val="FFFF00"/>
              </a:solidFill>
              <a:latin typeface="Georgia" charset="0"/>
              <a:cs typeface="+mn-cs"/>
            </a:endParaRPr>
          </a:p>
        </p:txBody>
      </p:sp>
      <p:sp>
        <p:nvSpPr>
          <p:cNvPr id="224298" name="Text Box 42"/>
          <p:cNvSpPr txBox="1">
            <a:spLocks noChangeArrowheads="1"/>
          </p:cNvSpPr>
          <p:nvPr/>
        </p:nvSpPr>
        <p:spPr bwMode="auto">
          <a:xfrm>
            <a:off x="4724400" y="2773363"/>
            <a:ext cx="16779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>
                <a:solidFill>
                  <a:srgbClr val="FF0000"/>
                </a:solidFill>
                <a:latin typeface="Georgia" charset="0"/>
                <a:cs typeface="+mn-cs"/>
              </a:rPr>
              <a:t>Pulsed</a:t>
            </a:r>
            <a:r>
              <a:rPr lang="en-US" b="1" i="1">
                <a:solidFill>
                  <a:srgbClr val="FFFF00"/>
                </a:solidFill>
                <a:latin typeface="Georgia" charset="0"/>
                <a:cs typeface="+mn-cs"/>
              </a:rPr>
              <a:t> LASER</a:t>
            </a:r>
          </a:p>
        </p:txBody>
      </p:sp>
      <p:sp>
        <p:nvSpPr>
          <p:cNvPr id="224299" name="AutoShape 43"/>
          <p:cNvSpPr>
            <a:spLocks noChangeArrowheads="1"/>
          </p:cNvSpPr>
          <p:nvPr/>
        </p:nvSpPr>
        <p:spPr bwMode="auto">
          <a:xfrm rot="-5400000">
            <a:off x="2504282" y="2069306"/>
            <a:ext cx="590550" cy="569913"/>
          </a:xfrm>
          <a:prstGeom prst="pentagon">
            <a:avLst/>
          </a:prstGeom>
          <a:gradFill rotWithShape="0">
            <a:gsLst>
              <a:gs pos="0">
                <a:srgbClr val="000082">
                  <a:alpha val="64000"/>
                </a:srgbClr>
              </a:gs>
              <a:gs pos="13000">
                <a:srgbClr val="0047FF">
                  <a:alpha val="68680"/>
                </a:srgbClr>
              </a:gs>
              <a:gs pos="28000">
                <a:srgbClr val="000082">
                  <a:alpha val="74080"/>
                </a:srgbClr>
              </a:gs>
              <a:gs pos="42999">
                <a:srgbClr val="0047FF">
                  <a:alpha val="79480"/>
                </a:srgbClr>
              </a:gs>
              <a:gs pos="58000">
                <a:srgbClr val="000082">
                  <a:alpha val="84880"/>
                </a:srgbClr>
              </a:gs>
              <a:gs pos="72000">
                <a:srgbClr val="0047FF">
                  <a:alpha val="89920"/>
                </a:srgbClr>
              </a:gs>
              <a:gs pos="87000">
                <a:srgbClr val="000082">
                  <a:alpha val="95320"/>
                </a:srgbClr>
              </a:gs>
              <a:gs pos="100000">
                <a:srgbClr val="0047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blurRad="63500" dist="38099" dir="2700000" algn="ctr" rotWithShape="0">
              <a:schemeClr val="bg2">
                <a:alpha val="75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224300" name="Group 44"/>
          <p:cNvGrpSpPr>
            <a:grpSpLocks/>
          </p:cNvGrpSpPr>
          <p:nvPr/>
        </p:nvGrpSpPr>
        <p:grpSpPr bwMode="auto">
          <a:xfrm>
            <a:off x="3094038" y="2239963"/>
            <a:ext cx="142875" cy="161925"/>
            <a:chOff x="876" y="2736"/>
            <a:chExt cx="90" cy="102"/>
          </a:xfrm>
        </p:grpSpPr>
        <p:sp>
          <p:nvSpPr>
            <p:cNvPr id="224301" name="Oval 45"/>
            <p:cNvSpPr>
              <a:spLocks noChangeAspect="1" noChangeArrowheads="1"/>
            </p:cNvSpPr>
            <p:nvPr/>
          </p:nvSpPr>
          <p:spPr bwMode="auto">
            <a:xfrm>
              <a:off x="876" y="2778"/>
              <a:ext cx="54" cy="54"/>
            </a:xfrm>
            <a:prstGeom prst="ellipse">
              <a:avLst/>
            </a:prstGeom>
            <a:solidFill>
              <a:srgbClr val="FF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7A444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4302" name="Oval 46"/>
            <p:cNvSpPr>
              <a:spLocks noChangeAspect="1" noChangeArrowheads="1"/>
            </p:cNvSpPr>
            <p:nvPr/>
          </p:nvSpPr>
          <p:spPr bwMode="auto">
            <a:xfrm>
              <a:off x="912" y="2736"/>
              <a:ext cx="54" cy="54"/>
            </a:xfrm>
            <a:prstGeom prst="ellipse">
              <a:avLst/>
            </a:prstGeom>
            <a:solidFill>
              <a:srgbClr val="FF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7A444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4303" name="Oval 47"/>
            <p:cNvSpPr>
              <a:spLocks noChangeAspect="1" noChangeArrowheads="1"/>
            </p:cNvSpPr>
            <p:nvPr/>
          </p:nvSpPr>
          <p:spPr bwMode="auto">
            <a:xfrm>
              <a:off x="912" y="2784"/>
              <a:ext cx="54" cy="54"/>
            </a:xfrm>
            <a:prstGeom prst="ellipse">
              <a:avLst/>
            </a:prstGeom>
            <a:solidFill>
              <a:srgbClr val="FF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7A444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224304" name="Group 48"/>
          <p:cNvGrpSpPr>
            <a:grpSpLocks/>
          </p:cNvGrpSpPr>
          <p:nvPr/>
        </p:nvGrpSpPr>
        <p:grpSpPr bwMode="auto">
          <a:xfrm>
            <a:off x="3094038" y="2239963"/>
            <a:ext cx="142875" cy="161925"/>
            <a:chOff x="876" y="2736"/>
            <a:chExt cx="90" cy="102"/>
          </a:xfrm>
        </p:grpSpPr>
        <p:sp>
          <p:nvSpPr>
            <p:cNvPr id="224305" name="Oval 49"/>
            <p:cNvSpPr>
              <a:spLocks noChangeAspect="1" noChangeArrowheads="1"/>
            </p:cNvSpPr>
            <p:nvPr/>
          </p:nvSpPr>
          <p:spPr bwMode="auto">
            <a:xfrm>
              <a:off x="876" y="2778"/>
              <a:ext cx="54" cy="54"/>
            </a:xfrm>
            <a:prstGeom prst="ellipse">
              <a:avLst/>
            </a:prstGeom>
            <a:solidFill>
              <a:srgbClr val="CA020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7A444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4306" name="Oval 50"/>
            <p:cNvSpPr>
              <a:spLocks noChangeAspect="1" noChangeArrowheads="1"/>
            </p:cNvSpPr>
            <p:nvPr/>
          </p:nvSpPr>
          <p:spPr bwMode="auto">
            <a:xfrm>
              <a:off x="912" y="2736"/>
              <a:ext cx="54" cy="54"/>
            </a:xfrm>
            <a:prstGeom prst="ellipse">
              <a:avLst/>
            </a:prstGeom>
            <a:solidFill>
              <a:srgbClr val="CA020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7A444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4307" name="Oval 51"/>
            <p:cNvSpPr>
              <a:spLocks noChangeAspect="1" noChangeArrowheads="1"/>
            </p:cNvSpPr>
            <p:nvPr/>
          </p:nvSpPr>
          <p:spPr bwMode="auto">
            <a:xfrm>
              <a:off x="912" y="2784"/>
              <a:ext cx="54" cy="54"/>
            </a:xfrm>
            <a:prstGeom prst="ellipse">
              <a:avLst/>
            </a:prstGeom>
            <a:solidFill>
              <a:srgbClr val="CA020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7A444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224308" name="Group 52"/>
          <p:cNvGrpSpPr>
            <a:grpSpLocks/>
          </p:cNvGrpSpPr>
          <p:nvPr/>
        </p:nvGrpSpPr>
        <p:grpSpPr bwMode="auto">
          <a:xfrm>
            <a:off x="3094038" y="2239963"/>
            <a:ext cx="142875" cy="161925"/>
            <a:chOff x="876" y="2736"/>
            <a:chExt cx="90" cy="102"/>
          </a:xfrm>
        </p:grpSpPr>
        <p:sp>
          <p:nvSpPr>
            <p:cNvPr id="224309" name="Oval 53"/>
            <p:cNvSpPr>
              <a:spLocks noChangeAspect="1" noChangeArrowheads="1"/>
            </p:cNvSpPr>
            <p:nvPr/>
          </p:nvSpPr>
          <p:spPr bwMode="auto">
            <a:xfrm>
              <a:off x="876" y="2778"/>
              <a:ext cx="54" cy="54"/>
            </a:xfrm>
            <a:prstGeom prst="ellipse">
              <a:avLst/>
            </a:prstGeom>
            <a:solidFill>
              <a:srgbClr val="56040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7A444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4310" name="Oval 54"/>
            <p:cNvSpPr>
              <a:spLocks noChangeAspect="1" noChangeArrowheads="1"/>
            </p:cNvSpPr>
            <p:nvPr/>
          </p:nvSpPr>
          <p:spPr bwMode="auto">
            <a:xfrm>
              <a:off x="912" y="2736"/>
              <a:ext cx="54" cy="54"/>
            </a:xfrm>
            <a:prstGeom prst="ellipse">
              <a:avLst/>
            </a:prstGeom>
            <a:solidFill>
              <a:srgbClr val="56040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7A444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4311" name="Oval 55"/>
            <p:cNvSpPr>
              <a:spLocks noChangeAspect="1" noChangeArrowheads="1"/>
            </p:cNvSpPr>
            <p:nvPr/>
          </p:nvSpPr>
          <p:spPr bwMode="auto">
            <a:xfrm>
              <a:off x="912" y="2784"/>
              <a:ext cx="54" cy="54"/>
            </a:xfrm>
            <a:prstGeom prst="ellipse">
              <a:avLst/>
            </a:prstGeom>
            <a:solidFill>
              <a:srgbClr val="56040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7A444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24312" name="Rectangle 56"/>
          <p:cNvSpPr>
            <a:spLocks noChangeArrowheads="1"/>
          </p:cNvSpPr>
          <p:nvPr/>
        </p:nvSpPr>
        <p:spPr bwMode="auto">
          <a:xfrm>
            <a:off x="5126038" y="3001963"/>
            <a:ext cx="8763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1">
                <a:solidFill>
                  <a:schemeClr val="bg1"/>
                </a:solidFill>
                <a:latin typeface="Georgia" charset="0"/>
                <a:cs typeface="+mn-cs"/>
              </a:rPr>
              <a:t>1000 nm</a:t>
            </a:r>
          </a:p>
        </p:txBody>
      </p:sp>
      <p:sp>
        <p:nvSpPr>
          <p:cNvPr id="224313" name="Rectangle 57"/>
          <p:cNvSpPr>
            <a:spLocks noChangeArrowheads="1"/>
          </p:cNvSpPr>
          <p:nvPr/>
        </p:nvSpPr>
        <p:spPr bwMode="auto">
          <a:xfrm>
            <a:off x="5126038" y="3001963"/>
            <a:ext cx="8651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1">
                <a:solidFill>
                  <a:schemeClr val="bg1"/>
                </a:solidFill>
                <a:latin typeface="Georgia" charset="0"/>
                <a:cs typeface="+mn-cs"/>
              </a:rPr>
              <a:t>1200 nm</a:t>
            </a:r>
          </a:p>
        </p:txBody>
      </p:sp>
      <p:sp>
        <p:nvSpPr>
          <p:cNvPr id="224314" name="Rectangle 58"/>
          <p:cNvSpPr>
            <a:spLocks noChangeArrowheads="1"/>
          </p:cNvSpPr>
          <p:nvPr/>
        </p:nvSpPr>
        <p:spPr bwMode="auto">
          <a:xfrm>
            <a:off x="5126038" y="3001963"/>
            <a:ext cx="7969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1">
                <a:solidFill>
                  <a:schemeClr val="bg1"/>
                </a:solidFill>
                <a:latin typeface="Georgia" charset="0"/>
                <a:cs typeface="+mn-cs"/>
              </a:rPr>
              <a:t>800 nm</a:t>
            </a:r>
          </a:p>
        </p:txBody>
      </p:sp>
      <p:grpSp>
        <p:nvGrpSpPr>
          <p:cNvPr id="224315" name="Group 59"/>
          <p:cNvGrpSpPr>
            <a:grpSpLocks/>
          </p:cNvGrpSpPr>
          <p:nvPr/>
        </p:nvGrpSpPr>
        <p:grpSpPr bwMode="auto">
          <a:xfrm>
            <a:off x="609600" y="3611563"/>
            <a:ext cx="3276600" cy="2759075"/>
            <a:chOff x="384" y="2275"/>
            <a:chExt cx="2064" cy="1738"/>
          </a:xfrm>
        </p:grpSpPr>
        <p:grpSp>
          <p:nvGrpSpPr>
            <p:cNvPr id="111653" name="Group 60"/>
            <p:cNvGrpSpPr>
              <a:grpSpLocks/>
            </p:cNvGrpSpPr>
            <p:nvPr/>
          </p:nvGrpSpPr>
          <p:grpSpPr bwMode="auto">
            <a:xfrm>
              <a:off x="384" y="2275"/>
              <a:ext cx="1728" cy="1536"/>
              <a:chOff x="384" y="2592"/>
              <a:chExt cx="1728" cy="1536"/>
            </a:xfrm>
          </p:grpSpPr>
          <p:sp>
            <p:nvSpPr>
              <p:cNvPr id="224317" name="Line 61"/>
              <p:cNvSpPr>
                <a:spLocks noChangeShapeType="1"/>
              </p:cNvSpPr>
              <p:nvPr/>
            </p:nvSpPr>
            <p:spPr bwMode="auto">
              <a:xfrm>
                <a:off x="384" y="2592"/>
                <a:ext cx="0" cy="153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24318" name="Line 62"/>
              <p:cNvSpPr>
                <a:spLocks noChangeShapeType="1"/>
              </p:cNvSpPr>
              <p:nvPr/>
            </p:nvSpPr>
            <p:spPr bwMode="auto">
              <a:xfrm>
                <a:off x="384" y="4128"/>
                <a:ext cx="1728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24319" name="Line 63"/>
            <p:cNvSpPr>
              <a:spLocks noChangeShapeType="1"/>
            </p:cNvSpPr>
            <p:nvPr/>
          </p:nvSpPr>
          <p:spPr bwMode="auto">
            <a:xfrm>
              <a:off x="566" y="2659"/>
              <a:ext cx="0" cy="1152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4320" name="Rectangle 64"/>
            <p:cNvSpPr>
              <a:spLocks noChangeArrowheads="1"/>
            </p:cNvSpPr>
            <p:nvPr/>
          </p:nvSpPr>
          <p:spPr bwMode="auto">
            <a:xfrm>
              <a:off x="2170" y="3792"/>
              <a:ext cx="27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b="1" i="1">
                  <a:solidFill>
                    <a:schemeClr val="bg1"/>
                  </a:solidFill>
                  <a:latin typeface="Georgia" charset="0"/>
                  <a:cs typeface="+mn-cs"/>
                </a:rPr>
                <a:t>nm</a:t>
              </a:r>
            </a:p>
          </p:txBody>
        </p:sp>
        <p:sp>
          <p:nvSpPr>
            <p:cNvPr id="224321" name="Rectangle 65"/>
            <p:cNvSpPr>
              <a:spLocks noChangeArrowheads="1"/>
            </p:cNvSpPr>
            <p:nvPr/>
          </p:nvSpPr>
          <p:spPr bwMode="auto">
            <a:xfrm>
              <a:off x="412" y="3840"/>
              <a:ext cx="30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b="1" i="1">
                  <a:solidFill>
                    <a:schemeClr val="bg1"/>
                  </a:solidFill>
                  <a:latin typeface="Georgia" charset="0"/>
                  <a:cs typeface="+mn-cs"/>
                </a:rPr>
                <a:t>500</a:t>
              </a:r>
            </a:p>
          </p:txBody>
        </p:sp>
      </p:grpSp>
      <p:grpSp>
        <p:nvGrpSpPr>
          <p:cNvPr id="224322" name="Group 66"/>
          <p:cNvGrpSpPr>
            <a:grpSpLocks/>
          </p:cNvGrpSpPr>
          <p:nvPr/>
        </p:nvGrpSpPr>
        <p:grpSpPr bwMode="auto">
          <a:xfrm>
            <a:off x="5486400" y="3611563"/>
            <a:ext cx="3429000" cy="2759075"/>
            <a:chOff x="3456" y="2275"/>
            <a:chExt cx="2160" cy="1738"/>
          </a:xfrm>
        </p:grpSpPr>
        <p:grpSp>
          <p:nvGrpSpPr>
            <p:cNvPr id="111646" name="Group 67"/>
            <p:cNvGrpSpPr>
              <a:grpSpLocks/>
            </p:cNvGrpSpPr>
            <p:nvPr/>
          </p:nvGrpSpPr>
          <p:grpSpPr bwMode="auto">
            <a:xfrm>
              <a:off x="3456" y="2275"/>
              <a:ext cx="1728" cy="1536"/>
              <a:chOff x="384" y="2592"/>
              <a:chExt cx="1728" cy="1536"/>
            </a:xfrm>
          </p:grpSpPr>
          <p:sp>
            <p:nvSpPr>
              <p:cNvPr id="224324" name="Line 68"/>
              <p:cNvSpPr>
                <a:spLocks noChangeShapeType="1"/>
              </p:cNvSpPr>
              <p:nvPr/>
            </p:nvSpPr>
            <p:spPr bwMode="auto">
              <a:xfrm>
                <a:off x="384" y="2592"/>
                <a:ext cx="0" cy="153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24325" name="Line 69"/>
              <p:cNvSpPr>
                <a:spLocks noChangeShapeType="1"/>
              </p:cNvSpPr>
              <p:nvPr/>
            </p:nvSpPr>
            <p:spPr bwMode="auto">
              <a:xfrm>
                <a:off x="384" y="4128"/>
                <a:ext cx="1728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24326" name="Freeform 70"/>
            <p:cNvSpPr>
              <a:spLocks/>
            </p:cNvSpPr>
            <p:nvPr/>
          </p:nvSpPr>
          <p:spPr bwMode="auto">
            <a:xfrm>
              <a:off x="4032" y="2547"/>
              <a:ext cx="1168" cy="1264"/>
            </a:xfrm>
            <a:custGeom>
              <a:avLst/>
              <a:gdLst>
                <a:gd name="T0" fmla="*/ 0 w 1168"/>
                <a:gd name="T1" fmla="*/ 1264 h 1264"/>
                <a:gd name="T2" fmla="*/ 48 w 1168"/>
                <a:gd name="T3" fmla="*/ 784 h 1264"/>
                <a:gd name="T4" fmla="*/ 240 w 1168"/>
                <a:gd name="T5" fmla="*/ 112 h 1264"/>
                <a:gd name="T6" fmla="*/ 768 w 1168"/>
                <a:gd name="T7" fmla="*/ 112 h 1264"/>
                <a:gd name="T8" fmla="*/ 1104 w 1168"/>
                <a:gd name="T9" fmla="*/ 688 h 1264"/>
                <a:gd name="T10" fmla="*/ 1152 w 1168"/>
                <a:gd name="T11" fmla="*/ 1264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68" h="1264">
                  <a:moveTo>
                    <a:pt x="0" y="1264"/>
                  </a:moveTo>
                  <a:cubicBezTo>
                    <a:pt x="4" y="1120"/>
                    <a:pt x="8" y="976"/>
                    <a:pt x="48" y="784"/>
                  </a:cubicBezTo>
                  <a:cubicBezTo>
                    <a:pt x="88" y="592"/>
                    <a:pt x="120" y="224"/>
                    <a:pt x="240" y="112"/>
                  </a:cubicBezTo>
                  <a:cubicBezTo>
                    <a:pt x="360" y="0"/>
                    <a:pt x="624" y="16"/>
                    <a:pt x="768" y="112"/>
                  </a:cubicBezTo>
                  <a:cubicBezTo>
                    <a:pt x="912" y="208"/>
                    <a:pt x="1040" y="496"/>
                    <a:pt x="1104" y="688"/>
                  </a:cubicBezTo>
                  <a:cubicBezTo>
                    <a:pt x="1168" y="880"/>
                    <a:pt x="1144" y="1168"/>
                    <a:pt x="1152" y="1264"/>
                  </a:cubicBezTo>
                </a:path>
              </a:pathLst>
            </a:custGeom>
            <a:gradFill rotWithShape="0">
              <a:gsLst>
                <a:gs pos="0">
                  <a:srgbClr val="FF8000"/>
                </a:gs>
                <a:gs pos="100000">
                  <a:srgbClr val="B3020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4327" name="Rectangle 71"/>
            <p:cNvSpPr>
              <a:spLocks noChangeArrowheads="1"/>
            </p:cNvSpPr>
            <p:nvPr/>
          </p:nvSpPr>
          <p:spPr bwMode="auto">
            <a:xfrm>
              <a:off x="5338" y="3792"/>
              <a:ext cx="27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b="1" i="1">
                  <a:solidFill>
                    <a:schemeClr val="bg1"/>
                  </a:solidFill>
                  <a:latin typeface="Georgia" charset="0"/>
                  <a:cs typeface="+mn-cs"/>
                </a:rPr>
                <a:t>nm</a:t>
              </a:r>
            </a:p>
          </p:txBody>
        </p:sp>
        <p:sp>
          <p:nvSpPr>
            <p:cNvPr id="224328" name="Rectangle 72"/>
            <p:cNvSpPr>
              <a:spLocks noChangeArrowheads="1"/>
            </p:cNvSpPr>
            <p:nvPr/>
          </p:nvSpPr>
          <p:spPr bwMode="auto">
            <a:xfrm>
              <a:off x="3840" y="3840"/>
              <a:ext cx="31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b="1" i="1">
                  <a:solidFill>
                    <a:schemeClr val="bg1"/>
                  </a:solidFill>
                  <a:latin typeface="Georgia" charset="0"/>
                  <a:cs typeface="+mn-cs"/>
                </a:rPr>
                <a:t>800</a:t>
              </a:r>
            </a:p>
          </p:txBody>
        </p:sp>
        <p:sp>
          <p:nvSpPr>
            <p:cNvPr id="224329" name="Rectangle 73"/>
            <p:cNvSpPr>
              <a:spLocks noChangeArrowheads="1"/>
            </p:cNvSpPr>
            <p:nvPr/>
          </p:nvSpPr>
          <p:spPr bwMode="auto">
            <a:xfrm>
              <a:off x="5012" y="3840"/>
              <a:ext cx="35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b="1" i="1">
                  <a:solidFill>
                    <a:schemeClr val="bg1"/>
                  </a:solidFill>
                  <a:latin typeface="Georgia" charset="0"/>
                  <a:cs typeface="+mn-cs"/>
                </a:rPr>
                <a:t>1200</a:t>
              </a:r>
            </a:p>
          </p:txBody>
        </p:sp>
      </p:grpSp>
      <p:sp>
        <p:nvSpPr>
          <p:cNvPr id="224330" name="Rectangle 74"/>
          <p:cNvSpPr>
            <a:spLocks noChangeArrowheads="1"/>
          </p:cNvSpPr>
          <p:nvPr/>
        </p:nvSpPr>
        <p:spPr bwMode="auto">
          <a:xfrm>
            <a:off x="1219200" y="242888"/>
            <a:ext cx="6705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>
                <a:solidFill>
                  <a:srgbClr val="FFFF00"/>
                </a:solidFill>
                <a:latin typeface="Georgia" charset="0"/>
                <a:cs typeface="+mn-cs"/>
              </a:rPr>
              <a:t>Temporal photon concentration</a:t>
            </a:r>
          </a:p>
        </p:txBody>
      </p:sp>
      <p:sp>
        <p:nvSpPr>
          <p:cNvPr id="224332" name="Rectangle 76"/>
          <p:cNvSpPr>
            <a:spLocks noChangeArrowheads="1"/>
          </p:cNvSpPr>
          <p:nvPr/>
        </p:nvSpPr>
        <p:spPr bwMode="auto">
          <a:xfrm>
            <a:off x="3151188" y="968375"/>
            <a:ext cx="29495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i="1">
                <a:solidFill>
                  <a:srgbClr val="FFFF00"/>
                </a:solidFill>
                <a:latin typeface="Georgia" charset="0"/>
                <a:cs typeface="+mn-cs"/>
              </a:rPr>
              <a:t>Wavelength Tunability</a:t>
            </a:r>
            <a:endParaRPr lang="en-US" sz="2400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224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4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" tmFilter="0, 0; .2, .5; .8, .5; 1, 0"/>
                                        <p:tgtEl>
                                          <p:spTgt spid="2242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" autoRev="1" fill="hold"/>
                                        <p:tgtEl>
                                          <p:spTgt spid="2242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17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" tmFilter="0, 0; .2, .5; .8, .5; 1, 0"/>
                                        <p:tgtEl>
                                          <p:spTgt spid="2242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" autoRev="1" fill="hold"/>
                                        <p:tgtEl>
                                          <p:spTgt spid="2242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21" presetID="55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" fill="hold"/>
                                        <p:tgtEl>
                                          <p:spTgt spid="224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fill="hold"/>
                                        <p:tgtEl>
                                          <p:spTgt spid="224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224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27" presetID="55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" fill="hold"/>
                                        <p:tgtEl>
                                          <p:spTgt spid="224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fill="hold"/>
                                        <p:tgtEl>
                                          <p:spTgt spid="224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224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33" presetID="55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" fill="hold"/>
                                        <p:tgtEl>
                                          <p:spTgt spid="224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fill="hold"/>
                                        <p:tgtEl>
                                          <p:spTgt spid="224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"/>
                                        <p:tgtEl>
                                          <p:spTgt spid="224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55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" fill="hold"/>
                                        <p:tgtEl>
                                          <p:spTgt spid="224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fill="hold"/>
                                        <p:tgtEl>
                                          <p:spTgt spid="224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224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45" presetID="55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" fill="hold"/>
                                        <p:tgtEl>
                                          <p:spTgt spid="224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fill="hold"/>
                                        <p:tgtEl>
                                          <p:spTgt spid="224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"/>
                                        <p:tgtEl>
                                          <p:spTgt spid="224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51" presetID="55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" fill="hold"/>
                                        <p:tgtEl>
                                          <p:spTgt spid="224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fill="hold"/>
                                        <p:tgtEl>
                                          <p:spTgt spid="224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"/>
                                        <p:tgtEl>
                                          <p:spTgt spid="224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57" presetID="55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" fill="hold"/>
                                        <p:tgtEl>
                                          <p:spTgt spid="224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fill="hold"/>
                                        <p:tgtEl>
                                          <p:spTgt spid="224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"/>
                                        <p:tgtEl>
                                          <p:spTgt spid="224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63" presetID="55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" fill="hold"/>
                                        <p:tgtEl>
                                          <p:spTgt spid="224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fill="hold"/>
                                        <p:tgtEl>
                                          <p:spTgt spid="224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"/>
                                        <p:tgtEl>
                                          <p:spTgt spid="224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9" presetID="55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" fill="hold"/>
                                        <p:tgtEl>
                                          <p:spTgt spid="224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" fill="hold"/>
                                        <p:tgtEl>
                                          <p:spTgt spid="224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"/>
                                        <p:tgtEl>
                                          <p:spTgt spid="224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75" presetID="55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" fill="hold"/>
                                        <p:tgtEl>
                                          <p:spTgt spid="224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fill="hold"/>
                                        <p:tgtEl>
                                          <p:spTgt spid="224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"/>
                                        <p:tgtEl>
                                          <p:spTgt spid="224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81" presetID="55" presetClass="entr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" fill="hold"/>
                                        <p:tgtEl>
                                          <p:spTgt spid="224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" fill="hold"/>
                                        <p:tgtEl>
                                          <p:spTgt spid="224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"/>
                                        <p:tgtEl>
                                          <p:spTgt spid="224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87" presetID="55" presetClass="entr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" fill="hold"/>
                                        <p:tgtEl>
                                          <p:spTgt spid="224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" fill="hold"/>
                                        <p:tgtEl>
                                          <p:spTgt spid="224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"/>
                                        <p:tgtEl>
                                          <p:spTgt spid="224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93" presetID="55" presetClass="entr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" fill="hold"/>
                                        <p:tgtEl>
                                          <p:spTgt spid="224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" fill="hold"/>
                                        <p:tgtEl>
                                          <p:spTgt spid="224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"/>
                                        <p:tgtEl>
                                          <p:spTgt spid="224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9" presetID="55" presetClass="entr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" fill="hold"/>
                                        <p:tgtEl>
                                          <p:spTgt spid="224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" fill="hold"/>
                                        <p:tgtEl>
                                          <p:spTgt spid="224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"/>
                                        <p:tgtEl>
                                          <p:spTgt spid="224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105" presetID="55" presetClass="entr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" fill="hold"/>
                                        <p:tgtEl>
                                          <p:spTgt spid="224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" fill="hold"/>
                                        <p:tgtEl>
                                          <p:spTgt spid="224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"/>
                                        <p:tgtEl>
                                          <p:spTgt spid="224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111" presetID="55" presetClass="entr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" fill="hold"/>
                                        <p:tgtEl>
                                          <p:spTgt spid="224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" fill="hold"/>
                                        <p:tgtEl>
                                          <p:spTgt spid="224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"/>
                                        <p:tgtEl>
                                          <p:spTgt spid="224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117" presetID="55" presetClass="entr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" fill="hold"/>
                                        <p:tgtEl>
                                          <p:spTgt spid="224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" fill="hold"/>
                                        <p:tgtEl>
                                          <p:spTgt spid="224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00"/>
                                        <p:tgtEl>
                                          <p:spTgt spid="224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123" presetID="55" presetClass="entr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" fill="hold"/>
                                        <p:tgtEl>
                                          <p:spTgt spid="224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" fill="hold"/>
                                        <p:tgtEl>
                                          <p:spTgt spid="224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"/>
                                        <p:tgtEl>
                                          <p:spTgt spid="224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55" presetClass="entr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" fill="hold"/>
                                        <p:tgtEl>
                                          <p:spTgt spid="224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" fill="hold"/>
                                        <p:tgtEl>
                                          <p:spTgt spid="224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"/>
                                        <p:tgtEl>
                                          <p:spTgt spid="224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135" presetID="55" presetClass="entr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" fill="hold"/>
                                        <p:tgtEl>
                                          <p:spTgt spid="224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" fill="hold"/>
                                        <p:tgtEl>
                                          <p:spTgt spid="224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"/>
                                        <p:tgtEl>
                                          <p:spTgt spid="224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1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144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300" tmFilter="0, 0; .2, .5; .8, .5; 1, 0"/>
                                        <p:tgtEl>
                                          <p:spTgt spid="2242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6" dur="150" autoRev="1" fill="hold"/>
                                        <p:tgtEl>
                                          <p:spTgt spid="2242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48" presetID="2" presetClass="exit" presetSubtype="2" repeatCount="indefinite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9" dur="500"/>
                                        <p:tgtEl>
                                          <p:spTgt spid="224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224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" presetClass="exit" presetSubtype="2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224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224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" presetClass="exit" presetSubtype="2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7" dur="500"/>
                                        <p:tgtEl>
                                          <p:spTgt spid="224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/>
                                        <p:tgtEl>
                                          <p:spTgt spid="224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2" presetClass="exit" presetSubtype="2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224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224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2" presetClass="exit" presetSubtype="2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224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/>
                                        <p:tgtEl>
                                          <p:spTgt spid="224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2" presetClass="exit" presetSubtype="2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224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224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" presetClass="exit" presetSubtype="2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3" dur="500"/>
                                        <p:tgtEl>
                                          <p:spTgt spid="224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224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2" presetClass="exit" presetSubtype="2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7" dur="500"/>
                                        <p:tgtEl>
                                          <p:spTgt spid="224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224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" presetClass="exit" presetSubtype="2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224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224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2" presetClass="exit" presetSubtype="2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224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/>
                                        <p:tgtEl>
                                          <p:spTgt spid="224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 nodeType="clickPar">
                      <p:stCondLst>
                        <p:cond delay="indefinite"/>
                      </p:stCondLst>
                      <p:childTnLst>
                        <p:par>
                          <p:cTn id="1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6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97" dur="1000" fill="hold"/>
                                        <p:tgtEl>
                                          <p:spTgt spid="2242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9" dur="1000" fill="hold"/>
                                        <p:tgtEl>
                                          <p:spTgt spid="2242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8000"/>
                                      </p:to>
                                    </p:animClr>
                                    <p:set>
                                      <p:cBhvr>
                                        <p:cTn id="200" dur="1000" fill="hold"/>
                                        <p:tgtEl>
                                          <p:spTgt spid="2242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1" dur="1000" fill="hold"/>
                                        <p:tgtEl>
                                          <p:spTgt spid="2242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1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300" tmFilter="0, 0; .2, .5; .8, .5; 1, 0"/>
                                        <p:tgtEl>
                                          <p:spTgt spid="2243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3" dur="150" autoRev="1" fill="hold"/>
                                        <p:tgtEl>
                                          <p:spTgt spid="2243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 nodeType="clickPar">
                      <p:stCondLst>
                        <p:cond delay="indefinite"/>
                      </p:stCondLst>
                      <p:childTnLst>
                        <p:par>
                          <p:cTn id="2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6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17" dur="1000" fill="hold"/>
                                        <p:tgtEl>
                                          <p:spTgt spid="2242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9" dur="1000" fill="hold"/>
                                        <p:tgtEl>
                                          <p:spTgt spid="2242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B10"/>
                                      </p:to>
                                    </p:animClr>
                                    <p:set>
                                      <p:cBhvr>
                                        <p:cTn id="220" dur="1000" fill="hold"/>
                                        <p:tgtEl>
                                          <p:spTgt spid="2242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1" dur="1000" fill="hold"/>
                                        <p:tgtEl>
                                          <p:spTgt spid="2242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300" tmFilter="0, 0; .2, .5; .8, .5; 1, 0"/>
                                        <p:tgtEl>
                                          <p:spTgt spid="2243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150" autoRev="1" fill="hold"/>
                                        <p:tgtEl>
                                          <p:spTgt spid="2243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 nodeType="clickPar">
                      <p:stCondLst>
                        <p:cond delay="indefinite"/>
                      </p:stCondLst>
                      <p:childTnLst>
                        <p:par>
                          <p:cTn id="2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5" presetID="8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36" dur="1000" fill="hold"/>
                                        <p:tgtEl>
                                          <p:spTgt spid="2242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8" dur="1000" fill="hold"/>
                                        <p:tgtEl>
                                          <p:spTgt spid="2242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E0808"/>
                                      </p:to>
                                    </p:animClr>
                                    <p:set>
                                      <p:cBhvr>
                                        <p:cTn id="239" dur="1000" fill="hold"/>
                                        <p:tgtEl>
                                          <p:spTgt spid="2242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0" dur="1000" fill="hold"/>
                                        <p:tgtEl>
                                          <p:spTgt spid="2242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8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300" tmFilter="0, 0; .2, .5; .8, .5; 1, 0"/>
                                        <p:tgtEl>
                                          <p:spTgt spid="2243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150" autoRev="1" fill="hold"/>
                                        <p:tgtEl>
                                          <p:spTgt spid="2243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 nodeType="clickPar">
                      <p:stCondLst>
                        <p:cond delay="indefinite"/>
                      </p:stCondLst>
                      <p:childTnLst>
                        <p:par>
                          <p:cTn id="2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 nodeType="clickPar">
                      <p:stCondLst>
                        <p:cond delay="indefinite"/>
                      </p:stCondLst>
                      <p:childTnLst>
                        <p:par>
                          <p:cTn id="2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283" grpId="0" animBg="1"/>
      <p:bldP spid="224283" grpId="1" animBg="1"/>
      <p:bldP spid="224283" grpId="2" animBg="1"/>
      <p:bldP spid="224284" grpId="0" animBg="1"/>
      <p:bldP spid="224284" grpId="1" animBg="1"/>
      <p:bldP spid="224284" grpId="2" animBg="1"/>
      <p:bldP spid="224289" grpId="0" animBg="1"/>
      <p:bldP spid="224289" grpId="1" animBg="1"/>
      <p:bldP spid="224289" grpId="2" animBg="1"/>
      <p:bldP spid="224290" grpId="0" animBg="1"/>
      <p:bldP spid="224290" grpId="1" animBg="1"/>
      <p:bldP spid="224290" grpId="2" animBg="1"/>
      <p:bldP spid="224291" grpId="0" animBg="1"/>
      <p:bldP spid="224291" grpId="1" animBg="1"/>
      <p:bldP spid="224291" grpId="2" animBg="1"/>
      <p:bldP spid="224292" grpId="0" animBg="1"/>
      <p:bldP spid="224292" grpId="1" animBg="1"/>
      <p:bldP spid="224292" grpId="2" animBg="1"/>
      <p:bldP spid="224293" grpId="0" animBg="1"/>
      <p:bldP spid="224293" grpId="1" animBg="1"/>
      <p:bldP spid="224293" grpId="2" animBg="1"/>
      <p:bldP spid="224294" grpId="0" animBg="1"/>
      <p:bldP spid="224294" grpId="1" animBg="1"/>
      <p:bldP spid="224294" grpId="2" animBg="1"/>
      <p:bldP spid="224295" grpId="0" animBg="1"/>
      <p:bldP spid="224295" grpId="1" animBg="1"/>
      <p:bldP spid="224295" grpId="2" animBg="1"/>
      <p:bldP spid="224296" grpId="0" animBg="1"/>
      <p:bldP spid="224296" grpId="1" animBg="1"/>
      <p:bldP spid="224296" grpId="2" animBg="1"/>
      <p:bldP spid="224297" grpId="0" autoUpdateAnimBg="0"/>
      <p:bldP spid="224298" grpId="0" autoUpdateAnimBg="0"/>
      <p:bldP spid="224299" grpId="0" animBg="1"/>
      <p:bldP spid="224299" grpId="1" animBg="1"/>
      <p:bldP spid="224299" grpId="2" animBg="1"/>
      <p:bldP spid="224312" grpId="0"/>
      <p:bldP spid="224312" grpId="1"/>
      <p:bldP spid="224312" grpId="2"/>
      <p:bldP spid="224312" grpId="3"/>
      <p:bldP spid="224313" grpId="0"/>
      <p:bldP spid="224314" grpId="0"/>
      <p:bldP spid="224314" grpId="1"/>
      <p:bldP spid="2243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5" descr="Microscope_Mucicarmin_Sca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57200"/>
            <a:ext cx="2590800" cy="560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4" name="Group 20"/>
          <p:cNvGrpSpPr>
            <a:grpSpLocks/>
          </p:cNvGrpSpPr>
          <p:nvPr/>
        </p:nvGrpSpPr>
        <p:grpSpPr bwMode="auto">
          <a:xfrm>
            <a:off x="1814513" y="2803525"/>
            <a:ext cx="623887" cy="914400"/>
            <a:chOff x="1143" y="1872"/>
            <a:chExt cx="393" cy="576"/>
          </a:xfrm>
        </p:grpSpPr>
        <p:sp>
          <p:nvSpPr>
            <p:cNvPr id="238610" name="AutoShape 18"/>
            <p:cNvSpPr>
              <a:spLocks noChangeArrowheads="1"/>
            </p:cNvSpPr>
            <p:nvPr/>
          </p:nvSpPr>
          <p:spPr bwMode="auto">
            <a:xfrm rot="5400000" flipH="1" flipV="1">
              <a:off x="1047" y="1968"/>
              <a:ext cx="576" cy="384"/>
            </a:xfrm>
            <a:custGeom>
              <a:avLst/>
              <a:gdLst>
                <a:gd name="G0" fmla="+- 8249 0 0"/>
                <a:gd name="G1" fmla="+- 21600 0 8249"/>
                <a:gd name="G2" fmla="*/ 8249 1 2"/>
                <a:gd name="G3" fmla="+- 21600 0 G2"/>
                <a:gd name="G4" fmla="+/ 8249 21600 2"/>
                <a:gd name="G5" fmla="+/ G1 0 2"/>
                <a:gd name="G6" fmla="*/ 21600 21600 8249"/>
                <a:gd name="G7" fmla="*/ G6 1 2"/>
                <a:gd name="G8" fmla="+- 21600 0 G7"/>
                <a:gd name="G9" fmla="*/ 21600 1 2"/>
                <a:gd name="G10" fmla="+- 8249 0 G9"/>
                <a:gd name="G11" fmla="?: G10 G8 0"/>
                <a:gd name="G12" fmla="?: G10 G7 21600"/>
                <a:gd name="T0" fmla="*/ 17475 w 21600"/>
                <a:gd name="T1" fmla="*/ 10800 h 21600"/>
                <a:gd name="T2" fmla="*/ 10800 w 21600"/>
                <a:gd name="T3" fmla="*/ 21600 h 21600"/>
                <a:gd name="T4" fmla="*/ 4125 w 21600"/>
                <a:gd name="T5" fmla="*/ 10800 h 21600"/>
                <a:gd name="T6" fmla="*/ 10800 w 21600"/>
                <a:gd name="T7" fmla="*/ 0 h 21600"/>
                <a:gd name="T8" fmla="*/ 5925 w 21600"/>
                <a:gd name="T9" fmla="*/ 5925 h 21600"/>
                <a:gd name="T10" fmla="*/ 15675 w 21600"/>
                <a:gd name="T11" fmla="*/ 1567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8249" y="21600"/>
                  </a:lnTo>
                  <a:lnTo>
                    <a:pt x="13351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28575">
              <a:solidFill>
                <a:schemeClr val="bg1">
                  <a:alpha val="85001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6D6D6">
                      <a:alpha val="7500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38609" name="AutoShape 17"/>
            <p:cNvSpPr>
              <a:spLocks noChangeArrowheads="1"/>
            </p:cNvSpPr>
            <p:nvPr/>
          </p:nvSpPr>
          <p:spPr bwMode="auto">
            <a:xfrm rot="5400000" flipH="1" flipV="1">
              <a:off x="1060" y="1971"/>
              <a:ext cx="576" cy="377"/>
            </a:xfrm>
            <a:custGeom>
              <a:avLst/>
              <a:gdLst>
                <a:gd name="G0" fmla="+- 8249 0 0"/>
                <a:gd name="G1" fmla="+- 21600 0 8249"/>
                <a:gd name="G2" fmla="*/ 8249 1 2"/>
                <a:gd name="G3" fmla="+- 21600 0 G2"/>
                <a:gd name="G4" fmla="+/ 8249 21600 2"/>
                <a:gd name="G5" fmla="+/ G1 0 2"/>
                <a:gd name="G6" fmla="*/ 21600 21600 8249"/>
                <a:gd name="G7" fmla="*/ G6 1 2"/>
                <a:gd name="G8" fmla="+- 21600 0 G7"/>
                <a:gd name="G9" fmla="*/ 21600 1 2"/>
                <a:gd name="G10" fmla="+- 8249 0 G9"/>
                <a:gd name="G11" fmla="?: G10 G8 0"/>
                <a:gd name="G12" fmla="?: G10 G7 21600"/>
                <a:gd name="T0" fmla="*/ 17475 w 21600"/>
                <a:gd name="T1" fmla="*/ 10800 h 21600"/>
                <a:gd name="T2" fmla="*/ 10800 w 21600"/>
                <a:gd name="T3" fmla="*/ 21600 h 21600"/>
                <a:gd name="T4" fmla="*/ 4125 w 21600"/>
                <a:gd name="T5" fmla="*/ 10800 h 21600"/>
                <a:gd name="T6" fmla="*/ 10800 w 21600"/>
                <a:gd name="T7" fmla="*/ 0 h 21600"/>
                <a:gd name="T8" fmla="*/ 5925 w 21600"/>
                <a:gd name="T9" fmla="*/ 5925 h 21600"/>
                <a:gd name="T10" fmla="*/ 15675 w 21600"/>
                <a:gd name="T11" fmla="*/ 1567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8249" y="21600"/>
                  </a:lnTo>
                  <a:lnTo>
                    <a:pt x="133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6D6D6">
                <a:alpha val="67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>
                  <a:solidFill>
                    <a:schemeClr val="bg1">
                      <a:alpha val="85001"/>
                    </a:schemeClr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pic>
          <p:nvPicPr>
            <p:cNvPr id="23565" name="Picture 16" descr="Microscope_Mucicarmin_Scaled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1317" y="2027"/>
              <a:ext cx="123" cy="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8611" name="AutoShape 19"/>
            <p:cNvSpPr>
              <a:spLocks noChangeArrowheads="1"/>
            </p:cNvSpPr>
            <p:nvPr/>
          </p:nvSpPr>
          <p:spPr bwMode="auto">
            <a:xfrm rot="5400000" flipH="1" flipV="1">
              <a:off x="940" y="2115"/>
              <a:ext cx="528" cy="89"/>
            </a:xfrm>
            <a:custGeom>
              <a:avLst/>
              <a:gdLst>
                <a:gd name="G0" fmla="+- 1759 0 0"/>
                <a:gd name="G1" fmla="+- 21600 0 1759"/>
                <a:gd name="G2" fmla="*/ 1759 1 2"/>
                <a:gd name="G3" fmla="+- 21600 0 G2"/>
                <a:gd name="G4" fmla="+/ 1759 21600 2"/>
                <a:gd name="G5" fmla="+/ G1 0 2"/>
                <a:gd name="G6" fmla="*/ 21600 21600 1759"/>
                <a:gd name="G7" fmla="*/ G6 1 2"/>
                <a:gd name="G8" fmla="+- 21600 0 G7"/>
                <a:gd name="G9" fmla="*/ 21600 1 2"/>
                <a:gd name="G10" fmla="+- 1759 0 G9"/>
                <a:gd name="G11" fmla="?: G10 G8 0"/>
                <a:gd name="G12" fmla="?: G10 G7 21600"/>
                <a:gd name="T0" fmla="*/ 20720 w 21600"/>
                <a:gd name="T1" fmla="*/ 10800 h 21600"/>
                <a:gd name="T2" fmla="*/ 10800 w 21600"/>
                <a:gd name="T3" fmla="*/ 21600 h 21600"/>
                <a:gd name="T4" fmla="*/ 880 w 21600"/>
                <a:gd name="T5" fmla="*/ 10800 h 21600"/>
                <a:gd name="T6" fmla="*/ 10800 w 21600"/>
                <a:gd name="T7" fmla="*/ 0 h 21600"/>
                <a:gd name="T8" fmla="*/ 2680 w 21600"/>
                <a:gd name="T9" fmla="*/ 2680 h 21600"/>
                <a:gd name="T10" fmla="*/ 18920 w 21600"/>
                <a:gd name="T11" fmla="*/ 1892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759" y="21600"/>
                  </a:lnTo>
                  <a:lnTo>
                    <a:pt x="1984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>
                  <a:solidFill>
                    <a:schemeClr val="bg1">
                      <a:alpha val="85001"/>
                    </a:schemeClr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23555" name="Group 32"/>
          <p:cNvGrpSpPr>
            <a:grpSpLocks/>
          </p:cNvGrpSpPr>
          <p:nvPr/>
        </p:nvGrpSpPr>
        <p:grpSpPr bwMode="auto">
          <a:xfrm>
            <a:off x="2209800" y="1187450"/>
            <a:ext cx="4876800" cy="4146550"/>
            <a:chOff x="1392" y="748"/>
            <a:chExt cx="3072" cy="2612"/>
          </a:xfrm>
        </p:grpSpPr>
        <p:grpSp>
          <p:nvGrpSpPr>
            <p:cNvPr id="23558" name="Group 29"/>
            <p:cNvGrpSpPr>
              <a:grpSpLocks/>
            </p:cNvGrpSpPr>
            <p:nvPr/>
          </p:nvGrpSpPr>
          <p:grpSpPr bwMode="auto">
            <a:xfrm>
              <a:off x="1392" y="1958"/>
              <a:ext cx="720" cy="192"/>
              <a:chOff x="1392" y="1968"/>
              <a:chExt cx="2231" cy="192"/>
            </a:xfrm>
          </p:grpSpPr>
          <p:sp>
            <p:nvSpPr>
              <p:cNvPr id="238619" name="Line 27"/>
              <p:cNvSpPr>
                <a:spLocks noChangeShapeType="1"/>
              </p:cNvSpPr>
              <p:nvPr/>
            </p:nvSpPr>
            <p:spPr bwMode="auto">
              <a:xfrm>
                <a:off x="1392" y="1968"/>
                <a:ext cx="2231" cy="0"/>
              </a:xfrm>
              <a:prstGeom prst="line">
                <a:avLst/>
              </a:prstGeom>
              <a:noFill/>
              <a:ln w="9525" cap="rnd">
                <a:solidFill>
                  <a:srgbClr val="3CFF25">
                    <a:alpha val="87000"/>
                  </a:srgbClr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38620" name="Line 28"/>
              <p:cNvSpPr>
                <a:spLocks noChangeShapeType="1"/>
              </p:cNvSpPr>
              <p:nvPr/>
            </p:nvSpPr>
            <p:spPr bwMode="auto">
              <a:xfrm>
                <a:off x="1392" y="2160"/>
                <a:ext cx="2231" cy="0"/>
              </a:xfrm>
              <a:prstGeom prst="line">
                <a:avLst/>
              </a:prstGeom>
              <a:noFill/>
              <a:ln w="9525" cap="rnd">
                <a:solidFill>
                  <a:srgbClr val="3CFF25">
                    <a:alpha val="87000"/>
                  </a:srgbClr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38622" name="Line 30"/>
            <p:cNvSpPr>
              <a:spLocks noChangeShapeType="1"/>
            </p:cNvSpPr>
            <p:nvPr/>
          </p:nvSpPr>
          <p:spPr bwMode="auto">
            <a:xfrm>
              <a:off x="2137" y="1958"/>
              <a:ext cx="2327" cy="1402"/>
            </a:xfrm>
            <a:prstGeom prst="line">
              <a:avLst/>
            </a:prstGeom>
            <a:noFill/>
            <a:ln w="9525" cap="rnd">
              <a:solidFill>
                <a:srgbClr val="3CFF25">
                  <a:alpha val="87000"/>
                </a:srgbClr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38623" name="Line 31"/>
            <p:cNvSpPr>
              <a:spLocks noChangeShapeType="1"/>
            </p:cNvSpPr>
            <p:nvPr/>
          </p:nvSpPr>
          <p:spPr bwMode="auto">
            <a:xfrm flipV="1">
              <a:off x="2137" y="748"/>
              <a:ext cx="2327" cy="1402"/>
            </a:xfrm>
            <a:prstGeom prst="line">
              <a:avLst/>
            </a:prstGeom>
            <a:noFill/>
            <a:ln w="9525" cap="rnd">
              <a:solidFill>
                <a:srgbClr val="3CFF25">
                  <a:alpha val="87000"/>
                </a:srgbClr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pic>
        <p:nvPicPr>
          <p:cNvPr id="23556" name="Picture 25" descr="convexlens3"/>
          <p:cNvPicPr>
            <a:picLocks noChangeAspect="1" noChangeArrowheads="1"/>
          </p:cNvPicPr>
          <p:nvPr/>
        </p:nvPicPr>
        <p:blipFill>
          <a:blip r:embed="rId4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419350"/>
            <a:ext cx="457200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097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8626" name="Rectangle 34"/>
          <p:cNvSpPr>
            <a:spLocks noChangeArrowheads="1"/>
          </p:cNvSpPr>
          <p:nvPr/>
        </p:nvSpPr>
        <p:spPr bwMode="auto">
          <a:xfrm>
            <a:off x="533400" y="76200"/>
            <a:ext cx="7848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>
                <a:solidFill>
                  <a:srgbClr val="FFFF00"/>
                </a:solidFill>
                <a:latin typeface="Georgia" charset="0"/>
                <a:cs typeface="+mn-cs"/>
              </a:rPr>
              <a:t>Magnifying</a:t>
            </a:r>
            <a:endParaRPr lang="en-US" sz="2400">
              <a:latin typeface="Helvetica" charset="0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665" name="Group 2"/>
          <p:cNvGrpSpPr>
            <a:grpSpLocks/>
          </p:cNvGrpSpPr>
          <p:nvPr/>
        </p:nvGrpSpPr>
        <p:grpSpPr bwMode="auto">
          <a:xfrm>
            <a:off x="-990600" y="1981200"/>
            <a:ext cx="1905000" cy="1295400"/>
            <a:chOff x="-480" y="1104"/>
            <a:chExt cx="1200" cy="816"/>
          </a:xfrm>
        </p:grpSpPr>
        <p:grpSp>
          <p:nvGrpSpPr>
            <p:cNvPr id="113745" name="Group 3"/>
            <p:cNvGrpSpPr>
              <a:grpSpLocks/>
            </p:cNvGrpSpPr>
            <p:nvPr/>
          </p:nvGrpSpPr>
          <p:grpSpPr bwMode="auto">
            <a:xfrm>
              <a:off x="-480" y="1104"/>
              <a:ext cx="1200" cy="816"/>
              <a:chOff x="1296" y="1680"/>
              <a:chExt cx="1200" cy="816"/>
            </a:xfrm>
          </p:grpSpPr>
          <p:sp>
            <p:nvSpPr>
              <p:cNvPr id="226308" name="Line 4"/>
              <p:cNvSpPr>
                <a:spLocks noChangeShapeType="1"/>
              </p:cNvSpPr>
              <p:nvPr/>
            </p:nvSpPr>
            <p:spPr bwMode="auto">
              <a:xfrm>
                <a:off x="1462" y="1682"/>
                <a:ext cx="0" cy="653"/>
              </a:xfrm>
              <a:prstGeom prst="line">
                <a:avLst/>
              </a:prstGeom>
              <a:noFill/>
              <a:ln w="28575">
                <a:solidFill>
                  <a:srgbClr val="C3C5C5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26309" name="AutoShape 5"/>
              <p:cNvSpPr>
                <a:spLocks noChangeArrowheads="1"/>
              </p:cNvSpPr>
              <p:nvPr/>
            </p:nvSpPr>
            <p:spPr bwMode="auto">
              <a:xfrm>
                <a:off x="1299" y="2326"/>
                <a:ext cx="1197" cy="170"/>
              </a:xfrm>
              <a:prstGeom prst="parallelogram">
                <a:avLst>
                  <a:gd name="adj" fmla="val 95577"/>
                </a:avLst>
              </a:prstGeom>
              <a:gradFill rotWithShape="0">
                <a:gsLst>
                  <a:gs pos="0">
                    <a:srgbClr val="C3C5C5"/>
                  </a:gs>
                  <a:gs pos="100000">
                    <a:srgbClr val="C3C5C5">
                      <a:gamma/>
                      <a:tint val="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26310" name="AutoShape 6"/>
              <p:cNvSpPr>
                <a:spLocks noChangeArrowheads="1"/>
              </p:cNvSpPr>
              <p:nvPr/>
            </p:nvSpPr>
            <p:spPr bwMode="auto">
              <a:xfrm>
                <a:off x="1296" y="1680"/>
                <a:ext cx="1200" cy="816"/>
              </a:xfrm>
              <a:prstGeom prst="cube">
                <a:avLst>
                  <a:gd name="adj" fmla="val 20236"/>
                </a:avLst>
              </a:prstGeom>
              <a:gradFill rotWithShape="0">
                <a:gsLst>
                  <a:gs pos="0">
                    <a:srgbClr val="E6E6E6">
                      <a:alpha val="52000"/>
                    </a:srgbClr>
                  </a:gs>
                  <a:gs pos="14999">
                    <a:srgbClr val="7D8496">
                      <a:alpha val="56800"/>
                    </a:srgbClr>
                  </a:gs>
                  <a:gs pos="53000">
                    <a:srgbClr val="E6E6E6">
                      <a:alpha val="68960"/>
                    </a:srgbClr>
                  </a:gs>
                  <a:gs pos="67999">
                    <a:srgbClr val="7D8496">
                      <a:alpha val="73760"/>
                    </a:srgbClr>
                  </a:gs>
                  <a:gs pos="92999">
                    <a:srgbClr val="E6E6E6">
                      <a:alpha val="81759"/>
                    </a:srgbClr>
                  </a:gs>
                  <a:gs pos="100000">
                    <a:srgbClr val="FFFFFF">
                      <a:alpha val="84000"/>
                    </a:srgbClr>
                  </a:gs>
                </a:gsLst>
                <a:lin ang="5400000" scaled="1"/>
              </a:gradFill>
              <a:ln w="38100">
                <a:solidFill>
                  <a:srgbClr val="C3C5C5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26311" name="Oval 7"/>
            <p:cNvSpPr>
              <a:spLocks noChangeAspect="1" noChangeArrowheads="1"/>
            </p:cNvSpPr>
            <p:nvPr/>
          </p:nvSpPr>
          <p:spPr bwMode="auto">
            <a:xfrm rot="10800000" flipH="1">
              <a:off x="606" y="1442"/>
              <a:ext cx="77" cy="141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alpha val="16000"/>
                  </a:srgbClr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226312" name="Group 8"/>
          <p:cNvGrpSpPr>
            <a:grpSpLocks/>
          </p:cNvGrpSpPr>
          <p:nvPr/>
        </p:nvGrpSpPr>
        <p:grpSpPr bwMode="auto">
          <a:xfrm>
            <a:off x="1066800" y="1257300"/>
            <a:ext cx="6934200" cy="2438400"/>
            <a:chOff x="672" y="792"/>
            <a:chExt cx="4368" cy="1536"/>
          </a:xfrm>
        </p:grpSpPr>
        <p:grpSp>
          <p:nvGrpSpPr>
            <p:cNvPr id="113729" name="Group 9"/>
            <p:cNvGrpSpPr>
              <a:grpSpLocks/>
            </p:cNvGrpSpPr>
            <p:nvPr/>
          </p:nvGrpSpPr>
          <p:grpSpPr bwMode="auto">
            <a:xfrm>
              <a:off x="768" y="1344"/>
              <a:ext cx="4272" cy="576"/>
              <a:chOff x="768" y="2352"/>
              <a:chExt cx="4272" cy="576"/>
            </a:xfrm>
          </p:grpSpPr>
          <p:grpSp>
            <p:nvGrpSpPr>
              <p:cNvPr id="113731" name="Group 10"/>
              <p:cNvGrpSpPr>
                <a:grpSpLocks/>
              </p:cNvGrpSpPr>
              <p:nvPr/>
            </p:nvGrpSpPr>
            <p:grpSpPr bwMode="auto">
              <a:xfrm>
                <a:off x="4608" y="2568"/>
                <a:ext cx="432" cy="144"/>
                <a:chOff x="4608" y="2352"/>
                <a:chExt cx="912" cy="576"/>
              </a:xfrm>
            </p:grpSpPr>
            <p:sp>
              <p:nvSpPr>
                <p:cNvPr id="226315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4608" y="2352"/>
                  <a:ext cx="912" cy="288"/>
                </a:xfrm>
                <a:prstGeom prst="line">
                  <a:avLst/>
                </a:prstGeom>
                <a:noFill/>
                <a:ln w="317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26316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4608" y="2468"/>
                  <a:ext cx="912" cy="172"/>
                </a:xfrm>
                <a:prstGeom prst="line">
                  <a:avLst/>
                </a:prstGeom>
                <a:noFill/>
                <a:ln w="317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26317" name="Line 13"/>
                <p:cNvSpPr>
                  <a:spLocks noChangeShapeType="1"/>
                </p:cNvSpPr>
                <p:nvPr/>
              </p:nvSpPr>
              <p:spPr bwMode="auto">
                <a:xfrm flipH="1">
                  <a:off x="4608" y="2584"/>
                  <a:ext cx="912" cy="56"/>
                </a:xfrm>
                <a:prstGeom prst="line">
                  <a:avLst/>
                </a:prstGeom>
                <a:noFill/>
                <a:ln w="317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26318" name="Line 14"/>
                <p:cNvSpPr>
                  <a:spLocks noChangeShapeType="1"/>
                </p:cNvSpPr>
                <p:nvPr/>
              </p:nvSpPr>
              <p:spPr bwMode="auto">
                <a:xfrm flipH="1" flipV="1">
                  <a:off x="4608" y="2640"/>
                  <a:ext cx="912" cy="288"/>
                </a:xfrm>
                <a:prstGeom prst="line">
                  <a:avLst/>
                </a:prstGeom>
                <a:noFill/>
                <a:ln w="317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26319" name="Line 15"/>
                <p:cNvSpPr>
                  <a:spLocks noChangeShapeType="1"/>
                </p:cNvSpPr>
                <p:nvPr/>
              </p:nvSpPr>
              <p:spPr bwMode="auto">
                <a:xfrm flipH="1" flipV="1">
                  <a:off x="4608" y="2640"/>
                  <a:ext cx="912" cy="172"/>
                </a:xfrm>
                <a:prstGeom prst="line">
                  <a:avLst/>
                </a:prstGeom>
                <a:noFill/>
                <a:ln w="317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26320" name="Line 16"/>
                <p:cNvSpPr>
                  <a:spLocks noChangeShapeType="1"/>
                </p:cNvSpPr>
                <p:nvPr/>
              </p:nvSpPr>
              <p:spPr bwMode="auto">
                <a:xfrm flipH="1" flipV="1">
                  <a:off x="4608" y="2640"/>
                  <a:ext cx="912" cy="56"/>
                </a:xfrm>
                <a:prstGeom prst="line">
                  <a:avLst/>
                </a:prstGeom>
                <a:noFill/>
                <a:ln w="317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grpSp>
            <p:nvGrpSpPr>
              <p:cNvPr id="113732" name="Group 17"/>
              <p:cNvGrpSpPr>
                <a:grpSpLocks/>
              </p:cNvGrpSpPr>
              <p:nvPr/>
            </p:nvGrpSpPr>
            <p:grpSpPr bwMode="auto">
              <a:xfrm flipH="1">
                <a:off x="768" y="2352"/>
                <a:ext cx="3888" cy="576"/>
                <a:chOff x="4608" y="2352"/>
                <a:chExt cx="912" cy="576"/>
              </a:xfrm>
            </p:grpSpPr>
            <p:sp>
              <p:nvSpPr>
                <p:cNvPr id="226322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4608" y="2352"/>
                  <a:ext cx="912" cy="288"/>
                </a:xfrm>
                <a:prstGeom prst="line">
                  <a:avLst/>
                </a:prstGeom>
                <a:noFill/>
                <a:ln w="317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26323" name="Line 19"/>
                <p:cNvSpPr>
                  <a:spLocks noChangeShapeType="1"/>
                </p:cNvSpPr>
                <p:nvPr/>
              </p:nvSpPr>
              <p:spPr bwMode="auto">
                <a:xfrm flipH="1">
                  <a:off x="4608" y="2467"/>
                  <a:ext cx="912" cy="173"/>
                </a:xfrm>
                <a:prstGeom prst="line">
                  <a:avLst/>
                </a:prstGeom>
                <a:noFill/>
                <a:ln w="317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26324" name="Line 20"/>
                <p:cNvSpPr>
                  <a:spLocks noChangeShapeType="1"/>
                </p:cNvSpPr>
                <p:nvPr/>
              </p:nvSpPr>
              <p:spPr bwMode="auto">
                <a:xfrm flipH="1">
                  <a:off x="4608" y="2583"/>
                  <a:ext cx="912" cy="57"/>
                </a:xfrm>
                <a:prstGeom prst="line">
                  <a:avLst/>
                </a:prstGeom>
                <a:noFill/>
                <a:ln w="317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26325" name="Line 21"/>
                <p:cNvSpPr>
                  <a:spLocks noChangeShapeType="1"/>
                </p:cNvSpPr>
                <p:nvPr/>
              </p:nvSpPr>
              <p:spPr bwMode="auto">
                <a:xfrm flipH="1" flipV="1">
                  <a:off x="4608" y="2640"/>
                  <a:ext cx="912" cy="288"/>
                </a:xfrm>
                <a:prstGeom prst="line">
                  <a:avLst/>
                </a:prstGeom>
                <a:noFill/>
                <a:ln w="317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26326" name="Line 22"/>
                <p:cNvSpPr>
                  <a:spLocks noChangeShapeType="1"/>
                </p:cNvSpPr>
                <p:nvPr/>
              </p:nvSpPr>
              <p:spPr bwMode="auto">
                <a:xfrm flipH="1" flipV="1">
                  <a:off x="4608" y="2640"/>
                  <a:ext cx="912" cy="173"/>
                </a:xfrm>
                <a:prstGeom prst="line">
                  <a:avLst/>
                </a:prstGeom>
                <a:noFill/>
                <a:ln w="317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26327" name="Line 23"/>
                <p:cNvSpPr>
                  <a:spLocks noChangeShapeType="1"/>
                </p:cNvSpPr>
                <p:nvPr/>
              </p:nvSpPr>
              <p:spPr bwMode="auto">
                <a:xfrm flipH="1" flipV="1">
                  <a:off x="4608" y="2640"/>
                  <a:ext cx="912" cy="57"/>
                </a:xfrm>
                <a:prstGeom prst="line">
                  <a:avLst/>
                </a:prstGeom>
                <a:noFill/>
                <a:ln w="317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</p:grpSp>
        <p:sp>
          <p:nvSpPr>
            <p:cNvPr id="226328" name="Oval 24"/>
            <p:cNvSpPr>
              <a:spLocks noChangeArrowheads="1"/>
            </p:cNvSpPr>
            <p:nvPr/>
          </p:nvSpPr>
          <p:spPr bwMode="auto">
            <a:xfrm>
              <a:off x="672" y="792"/>
              <a:ext cx="144" cy="1536"/>
            </a:xfrm>
            <a:prstGeom prst="ellipse">
              <a:avLst/>
            </a:prstGeom>
            <a:gradFill rotWithShape="0">
              <a:gsLst>
                <a:gs pos="0">
                  <a:srgbClr val="5E9EFF"/>
                </a:gs>
                <a:gs pos="20000">
                  <a:srgbClr val="85C2FF">
                    <a:alpha val="77601"/>
                  </a:srgbClr>
                </a:gs>
                <a:gs pos="35000">
                  <a:srgbClr val="C4D6EB">
                    <a:alpha val="60800"/>
                  </a:srgbClr>
                </a:gs>
                <a:gs pos="50000">
                  <a:srgbClr val="FFEBFA">
                    <a:alpha val="44000"/>
                  </a:srgbClr>
                </a:gs>
                <a:gs pos="65000">
                  <a:srgbClr val="C4D6EB">
                    <a:alpha val="60800"/>
                  </a:srgbClr>
                </a:gs>
                <a:gs pos="80001">
                  <a:srgbClr val="85C2FF">
                    <a:alpha val="77601"/>
                  </a:srgbClr>
                </a:gs>
                <a:gs pos="100000">
                  <a:srgbClr val="5E9EFF"/>
                </a:gs>
              </a:gsLst>
              <a:lin ang="5400000" scaled="1"/>
            </a:gradFill>
            <a:ln w="317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226329" name="Group 25"/>
          <p:cNvGrpSpPr>
            <a:grpSpLocks/>
          </p:cNvGrpSpPr>
          <p:nvPr/>
        </p:nvGrpSpPr>
        <p:grpSpPr bwMode="auto">
          <a:xfrm>
            <a:off x="0" y="2362200"/>
            <a:ext cx="487363" cy="533400"/>
            <a:chOff x="-115" y="1392"/>
            <a:chExt cx="211" cy="246"/>
          </a:xfrm>
        </p:grpSpPr>
        <p:sp>
          <p:nvSpPr>
            <p:cNvPr id="226330" name="Oval 26"/>
            <p:cNvSpPr>
              <a:spLocks noChangeAspect="1" noChangeArrowheads="1"/>
            </p:cNvSpPr>
            <p:nvPr/>
          </p:nvSpPr>
          <p:spPr bwMode="auto">
            <a:xfrm>
              <a:off x="6" y="1482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31" name="Oval 27"/>
            <p:cNvSpPr>
              <a:spLocks noChangeAspect="1" noChangeArrowheads="1"/>
            </p:cNvSpPr>
            <p:nvPr/>
          </p:nvSpPr>
          <p:spPr bwMode="auto">
            <a:xfrm>
              <a:off x="-31" y="1440"/>
              <a:ext cx="54" cy="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32" name="Oval 28"/>
            <p:cNvSpPr>
              <a:spLocks noChangeAspect="1" noChangeArrowheads="1"/>
            </p:cNvSpPr>
            <p:nvPr/>
          </p:nvSpPr>
          <p:spPr bwMode="auto">
            <a:xfrm>
              <a:off x="-115" y="1482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33" name="Oval 29"/>
            <p:cNvSpPr>
              <a:spLocks noChangeAspect="1" noChangeArrowheads="1"/>
            </p:cNvSpPr>
            <p:nvPr/>
          </p:nvSpPr>
          <p:spPr bwMode="auto">
            <a:xfrm>
              <a:off x="-79" y="1440"/>
              <a:ext cx="54" cy="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34" name="Oval 30"/>
            <p:cNvSpPr>
              <a:spLocks noChangeAspect="1" noChangeArrowheads="1"/>
            </p:cNvSpPr>
            <p:nvPr/>
          </p:nvSpPr>
          <p:spPr bwMode="auto">
            <a:xfrm>
              <a:off x="-79" y="1488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35" name="Oval 31"/>
            <p:cNvSpPr>
              <a:spLocks noChangeAspect="1" noChangeArrowheads="1"/>
            </p:cNvSpPr>
            <p:nvPr/>
          </p:nvSpPr>
          <p:spPr bwMode="auto">
            <a:xfrm>
              <a:off x="42" y="1488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36" name="Oval 32"/>
            <p:cNvSpPr>
              <a:spLocks noChangeAspect="1" noChangeArrowheads="1"/>
            </p:cNvSpPr>
            <p:nvPr/>
          </p:nvSpPr>
          <p:spPr bwMode="auto">
            <a:xfrm>
              <a:off x="-31" y="1488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37" name="Oval 33"/>
            <p:cNvSpPr>
              <a:spLocks noChangeAspect="1" noChangeArrowheads="1"/>
            </p:cNvSpPr>
            <p:nvPr/>
          </p:nvSpPr>
          <p:spPr bwMode="auto">
            <a:xfrm>
              <a:off x="-79" y="1536"/>
              <a:ext cx="54" cy="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38" name="Oval 34"/>
            <p:cNvSpPr>
              <a:spLocks noChangeAspect="1" noChangeArrowheads="1"/>
            </p:cNvSpPr>
            <p:nvPr/>
          </p:nvSpPr>
          <p:spPr bwMode="auto">
            <a:xfrm>
              <a:off x="-31" y="1536"/>
              <a:ext cx="54" cy="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39" name="Oval 35"/>
            <p:cNvSpPr>
              <a:spLocks noChangeAspect="1" noChangeArrowheads="1"/>
            </p:cNvSpPr>
            <p:nvPr/>
          </p:nvSpPr>
          <p:spPr bwMode="auto">
            <a:xfrm>
              <a:off x="11" y="1530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40" name="Oval 36"/>
            <p:cNvSpPr>
              <a:spLocks noChangeAspect="1" noChangeArrowheads="1"/>
            </p:cNvSpPr>
            <p:nvPr/>
          </p:nvSpPr>
          <p:spPr bwMode="auto">
            <a:xfrm>
              <a:off x="17" y="1440"/>
              <a:ext cx="54" cy="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41" name="Oval 37"/>
            <p:cNvSpPr>
              <a:spLocks noChangeAspect="1" noChangeArrowheads="1"/>
            </p:cNvSpPr>
            <p:nvPr/>
          </p:nvSpPr>
          <p:spPr bwMode="auto">
            <a:xfrm>
              <a:off x="-31" y="1392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42" name="Oval 38"/>
            <p:cNvSpPr>
              <a:spLocks noChangeAspect="1" noChangeArrowheads="1"/>
            </p:cNvSpPr>
            <p:nvPr/>
          </p:nvSpPr>
          <p:spPr bwMode="auto">
            <a:xfrm>
              <a:off x="-31" y="1584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43" name="Oval 39"/>
            <p:cNvSpPr>
              <a:spLocks noChangeAspect="1" noChangeArrowheads="1"/>
            </p:cNvSpPr>
            <p:nvPr/>
          </p:nvSpPr>
          <p:spPr bwMode="auto">
            <a:xfrm>
              <a:off x="-115" y="1482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44" name="Oval 40"/>
            <p:cNvSpPr>
              <a:spLocks noChangeAspect="1" noChangeArrowheads="1"/>
            </p:cNvSpPr>
            <p:nvPr/>
          </p:nvSpPr>
          <p:spPr bwMode="auto">
            <a:xfrm>
              <a:off x="-79" y="1440"/>
              <a:ext cx="54" cy="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45" name="Oval 41"/>
            <p:cNvSpPr>
              <a:spLocks noChangeAspect="1" noChangeArrowheads="1"/>
            </p:cNvSpPr>
            <p:nvPr/>
          </p:nvSpPr>
          <p:spPr bwMode="auto">
            <a:xfrm>
              <a:off x="-79" y="1488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46" name="Oval 42"/>
            <p:cNvSpPr>
              <a:spLocks noChangeAspect="1" noChangeArrowheads="1"/>
            </p:cNvSpPr>
            <p:nvPr/>
          </p:nvSpPr>
          <p:spPr bwMode="auto">
            <a:xfrm>
              <a:off x="-115" y="1482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47" name="Oval 43"/>
            <p:cNvSpPr>
              <a:spLocks noChangeAspect="1" noChangeArrowheads="1"/>
            </p:cNvSpPr>
            <p:nvPr/>
          </p:nvSpPr>
          <p:spPr bwMode="auto">
            <a:xfrm>
              <a:off x="-79" y="1440"/>
              <a:ext cx="54" cy="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48" name="Oval 44"/>
            <p:cNvSpPr>
              <a:spLocks noChangeAspect="1" noChangeArrowheads="1"/>
            </p:cNvSpPr>
            <p:nvPr/>
          </p:nvSpPr>
          <p:spPr bwMode="auto">
            <a:xfrm>
              <a:off x="-79" y="1488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49" name="Oval 45"/>
            <p:cNvSpPr>
              <a:spLocks noChangeAspect="1" noChangeArrowheads="1"/>
            </p:cNvSpPr>
            <p:nvPr/>
          </p:nvSpPr>
          <p:spPr bwMode="auto">
            <a:xfrm>
              <a:off x="-115" y="1482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50" name="Oval 46"/>
            <p:cNvSpPr>
              <a:spLocks noChangeAspect="1" noChangeArrowheads="1"/>
            </p:cNvSpPr>
            <p:nvPr/>
          </p:nvSpPr>
          <p:spPr bwMode="auto">
            <a:xfrm>
              <a:off x="-79" y="1440"/>
              <a:ext cx="54" cy="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51" name="Oval 47"/>
            <p:cNvSpPr>
              <a:spLocks noChangeAspect="1" noChangeArrowheads="1"/>
            </p:cNvSpPr>
            <p:nvPr/>
          </p:nvSpPr>
          <p:spPr bwMode="auto">
            <a:xfrm>
              <a:off x="-79" y="1488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226352" name="Group 48"/>
          <p:cNvGrpSpPr>
            <a:grpSpLocks/>
          </p:cNvGrpSpPr>
          <p:nvPr/>
        </p:nvGrpSpPr>
        <p:grpSpPr bwMode="auto">
          <a:xfrm>
            <a:off x="2286000" y="1524000"/>
            <a:ext cx="6858000" cy="2057400"/>
            <a:chOff x="1440" y="960"/>
            <a:chExt cx="4320" cy="1296"/>
          </a:xfrm>
        </p:grpSpPr>
        <p:grpSp>
          <p:nvGrpSpPr>
            <p:cNvPr id="113697" name="Group 49"/>
            <p:cNvGrpSpPr>
              <a:grpSpLocks/>
            </p:cNvGrpSpPr>
            <p:nvPr/>
          </p:nvGrpSpPr>
          <p:grpSpPr bwMode="auto">
            <a:xfrm>
              <a:off x="1440" y="960"/>
              <a:ext cx="4320" cy="1296"/>
              <a:chOff x="1440" y="912"/>
              <a:chExt cx="4320" cy="1296"/>
            </a:xfrm>
          </p:grpSpPr>
          <p:sp>
            <p:nvSpPr>
              <p:cNvPr id="226354" name="Rectangle 50" descr="Green marble"/>
              <p:cNvSpPr>
                <a:spLocks noChangeArrowheads="1"/>
              </p:cNvSpPr>
              <p:nvPr/>
            </p:nvSpPr>
            <p:spPr bwMode="auto">
              <a:xfrm>
                <a:off x="1488" y="936"/>
                <a:ext cx="4272" cy="1248"/>
              </a:xfrm>
              <a:prstGeom prst="rect">
                <a:avLst/>
              </a:prstGeom>
              <a:blipFill dpi="0" rotWithShape="0">
                <a:blip r:embed="rId3">
                  <a:alphaModFix amt="19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26355" name="Rectangle 51"/>
              <p:cNvSpPr>
                <a:spLocks noChangeArrowheads="1"/>
              </p:cNvSpPr>
              <p:nvPr/>
            </p:nvSpPr>
            <p:spPr bwMode="auto">
              <a:xfrm>
                <a:off x="1440" y="2064"/>
                <a:ext cx="4320" cy="144"/>
              </a:xfrm>
              <a:prstGeom prst="rect">
                <a:avLst/>
              </a:prstGeom>
              <a:gradFill rotWithShape="0">
                <a:gsLst>
                  <a:gs pos="0">
                    <a:srgbClr val="2828A1">
                      <a:alpha val="0"/>
                    </a:srgbClr>
                  </a:gs>
                  <a:gs pos="100000">
                    <a:srgbClr val="2828A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26356" name="Rectangle 52"/>
              <p:cNvSpPr>
                <a:spLocks noChangeArrowheads="1"/>
              </p:cNvSpPr>
              <p:nvPr/>
            </p:nvSpPr>
            <p:spPr bwMode="auto">
              <a:xfrm>
                <a:off x="1440" y="912"/>
                <a:ext cx="4320" cy="144"/>
              </a:xfrm>
              <a:prstGeom prst="rect">
                <a:avLst/>
              </a:prstGeom>
              <a:gradFill rotWithShape="0">
                <a:gsLst>
                  <a:gs pos="0">
                    <a:srgbClr val="1B1B6F"/>
                  </a:gs>
                  <a:gs pos="100000">
                    <a:srgbClr val="1B1B6F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13698" name="Group 53"/>
            <p:cNvGrpSpPr>
              <a:grpSpLocks/>
            </p:cNvGrpSpPr>
            <p:nvPr/>
          </p:nvGrpSpPr>
          <p:grpSpPr bwMode="auto">
            <a:xfrm>
              <a:off x="2256" y="1608"/>
              <a:ext cx="3120" cy="48"/>
              <a:chOff x="2256" y="2400"/>
              <a:chExt cx="3120" cy="48"/>
            </a:xfrm>
          </p:grpSpPr>
          <p:sp>
            <p:nvSpPr>
              <p:cNvPr id="226358" name="Oval 54"/>
              <p:cNvSpPr>
                <a:spLocks noChangeArrowheads="1"/>
              </p:cNvSpPr>
              <p:nvPr/>
            </p:nvSpPr>
            <p:spPr bwMode="auto">
              <a:xfrm>
                <a:off x="3792" y="2400"/>
                <a:ext cx="48" cy="48"/>
              </a:xfrm>
              <a:prstGeom prst="ellipse">
                <a:avLst/>
              </a:prstGeom>
              <a:solidFill>
                <a:srgbClr val="00FF00">
                  <a:alpha val="22000"/>
                </a:srgbClr>
              </a:solidFill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26359" name="Oval 55"/>
              <p:cNvSpPr>
                <a:spLocks noChangeArrowheads="1"/>
              </p:cNvSpPr>
              <p:nvPr/>
            </p:nvSpPr>
            <p:spPr bwMode="auto">
              <a:xfrm>
                <a:off x="5328" y="2400"/>
                <a:ext cx="48" cy="48"/>
              </a:xfrm>
              <a:prstGeom prst="ellipse">
                <a:avLst/>
              </a:prstGeom>
              <a:solidFill>
                <a:srgbClr val="00FF00">
                  <a:alpha val="22000"/>
                </a:srgbClr>
              </a:solidFill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26360" name="Oval 56"/>
              <p:cNvSpPr>
                <a:spLocks noChangeArrowheads="1"/>
              </p:cNvSpPr>
              <p:nvPr/>
            </p:nvSpPr>
            <p:spPr bwMode="auto">
              <a:xfrm>
                <a:off x="2256" y="2400"/>
                <a:ext cx="48" cy="48"/>
              </a:xfrm>
              <a:prstGeom prst="ellipse">
                <a:avLst/>
              </a:prstGeom>
              <a:solidFill>
                <a:srgbClr val="00FF00">
                  <a:alpha val="22000"/>
                </a:srgbClr>
              </a:solidFill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26361" name="Oval 57"/>
              <p:cNvSpPr>
                <a:spLocks noChangeArrowheads="1"/>
              </p:cNvSpPr>
              <p:nvPr/>
            </p:nvSpPr>
            <p:spPr bwMode="auto">
              <a:xfrm>
                <a:off x="3024" y="2400"/>
                <a:ext cx="48" cy="48"/>
              </a:xfrm>
              <a:prstGeom prst="ellipse">
                <a:avLst/>
              </a:prstGeom>
              <a:solidFill>
                <a:srgbClr val="00FF00">
                  <a:alpha val="22000"/>
                </a:srgbClr>
              </a:solidFill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26362" name="Oval 58"/>
              <p:cNvSpPr>
                <a:spLocks noChangeArrowheads="1"/>
              </p:cNvSpPr>
              <p:nvPr/>
            </p:nvSpPr>
            <p:spPr bwMode="auto">
              <a:xfrm>
                <a:off x="4560" y="2400"/>
                <a:ext cx="48" cy="48"/>
              </a:xfrm>
              <a:prstGeom prst="ellipse">
                <a:avLst/>
              </a:prstGeom>
              <a:solidFill>
                <a:srgbClr val="00FF00">
                  <a:alpha val="22000"/>
                </a:srgbClr>
              </a:solidFill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226363" name="Group 59"/>
          <p:cNvGrpSpPr>
            <a:grpSpLocks/>
          </p:cNvGrpSpPr>
          <p:nvPr/>
        </p:nvGrpSpPr>
        <p:grpSpPr bwMode="auto">
          <a:xfrm>
            <a:off x="0" y="2362200"/>
            <a:ext cx="487363" cy="533400"/>
            <a:chOff x="-115" y="1392"/>
            <a:chExt cx="211" cy="246"/>
          </a:xfrm>
        </p:grpSpPr>
        <p:sp>
          <p:nvSpPr>
            <p:cNvPr id="226364" name="Oval 60"/>
            <p:cNvSpPr>
              <a:spLocks noChangeAspect="1" noChangeArrowheads="1"/>
            </p:cNvSpPr>
            <p:nvPr/>
          </p:nvSpPr>
          <p:spPr bwMode="auto">
            <a:xfrm>
              <a:off x="6" y="1482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65" name="Oval 61"/>
            <p:cNvSpPr>
              <a:spLocks noChangeAspect="1" noChangeArrowheads="1"/>
            </p:cNvSpPr>
            <p:nvPr/>
          </p:nvSpPr>
          <p:spPr bwMode="auto">
            <a:xfrm>
              <a:off x="-31" y="1440"/>
              <a:ext cx="54" cy="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66" name="Oval 62"/>
            <p:cNvSpPr>
              <a:spLocks noChangeAspect="1" noChangeArrowheads="1"/>
            </p:cNvSpPr>
            <p:nvPr/>
          </p:nvSpPr>
          <p:spPr bwMode="auto">
            <a:xfrm>
              <a:off x="-115" y="1482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67" name="Oval 63"/>
            <p:cNvSpPr>
              <a:spLocks noChangeAspect="1" noChangeArrowheads="1"/>
            </p:cNvSpPr>
            <p:nvPr/>
          </p:nvSpPr>
          <p:spPr bwMode="auto">
            <a:xfrm>
              <a:off x="-79" y="1440"/>
              <a:ext cx="54" cy="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68" name="Oval 64"/>
            <p:cNvSpPr>
              <a:spLocks noChangeAspect="1" noChangeArrowheads="1"/>
            </p:cNvSpPr>
            <p:nvPr/>
          </p:nvSpPr>
          <p:spPr bwMode="auto">
            <a:xfrm>
              <a:off x="-79" y="1488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69" name="Oval 65"/>
            <p:cNvSpPr>
              <a:spLocks noChangeAspect="1" noChangeArrowheads="1"/>
            </p:cNvSpPr>
            <p:nvPr/>
          </p:nvSpPr>
          <p:spPr bwMode="auto">
            <a:xfrm>
              <a:off x="42" y="1488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70" name="Oval 66"/>
            <p:cNvSpPr>
              <a:spLocks noChangeAspect="1" noChangeArrowheads="1"/>
            </p:cNvSpPr>
            <p:nvPr/>
          </p:nvSpPr>
          <p:spPr bwMode="auto">
            <a:xfrm>
              <a:off x="-31" y="1488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71" name="Oval 67"/>
            <p:cNvSpPr>
              <a:spLocks noChangeAspect="1" noChangeArrowheads="1"/>
            </p:cNvSpPr>
            <p:nvPr/>
          </p:nvSpPr>
          <p:spPr bwMode="auto">
            <a:xfrm>
              <a:off x="-79" y="1536"/>
              <a:ext cx="54" cy="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72" name="Oval 68"/>
            <p:cNvSpPr>
              <a:spLocks noChangeAspect="1" noChangeArrowheads="1"/>
            </p:cNvSpPr>
            <p:nvPr/>
          </p:nvSpPr>
          <p:spPr bwMode="auto">
            <a:xfrm>
              <a:off x="-31" y="1536"/>
              <a:ext cx="54" cy="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73" name="Oval 69"/>
            <p:cNvSpPr>
              <a:spLocks noChangeAspect="1" noChangeArrowheads="1"/>
            </p:cNvSpPr>
            <p:nvPr/>
          </p:nvSpPr>
          <p:spPr bwMode="auto">
            <a:xfrm>
              <a:off x="11" y="1530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74" name="Oval 70"/>
            <p:cNvSpPr>
              <a:spLocks noChangeAspect="1" noChangeArrowheads="1"/>
            </p:cNvSpPr>
            <p:nvPr/>
          </p:nvSpPr>
          <p:spPr bwMode="auto">
            <a:xfrm>
              <a:off x="17" y="1440"/>
              <a:ext cx="54" cy="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75" name="Oval 71"/>
            <p:cNvSpPr>
              <a:spLocks noChangeAspect="1" noChangeArrowheads="1"/>
            </p:cNvSpPr>
            <p:nvPr/>
          </p:nvSpPr>
          <p:spPr bwMode="auto">
            <a:xfrm>
              <a:off x="-31" y="1392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76" name="Oval 72"/>
            <p:cNvSpPr>
              <a:spLocks noChangeAspect="1" noChangeArrowheads="1"/>
            </p:cNvSpPr>
            <p:nvPr/>
          </p:nvSpPr>
          <p:spPr bwMode="auto">
            <a:xfrm>
              <a:off x="-31" y="1584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77" name="Oval 73"/>
            <p:cNvSpPr>
              <a:spLocks noChangeAspect="1" noChangeArrowheads="1"/>
            </p:cNvSpPr>
            <p:nvPr/>
          </p:nvSpPr>
          <p:spPr bwMode="auto">
            <a:xfrm>
              <a:off x="-115" y="1482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78" name="Oval 74"/>
            <p:cNvSpPr>
              <a:spLocks noChangeAspect="1" noChangeArrowheads="1"/>
            </p:cNvSpPr>
            <p:nvPr/>
          </p:nvSpPr>
          <p:spPr bwMode="auto">
            <a:xfrm>
              <a:off x="-79" y="1440"/>
              <a:ext cx="54" cy="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79" name="Oval 75"/>
            <p:cNvSpPr>
              <a:spLocks noChangeAspect="1" noChangeArrowheads="1"/>
            </p:cNvSpPr>
            <p:nvPr/>
          </p:nvSpPr>
          <p:spPr bwMode="auto">
            <a:xfrm>
              <a:off x="-79" y="1488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80" name="Oval 76"/>
            <p:cNvSpPr>
              <a:spLocks noChangeAspect="1" noChangeArrowheads="1"/>
            </p:cNvSpPr>
            <p:nvPr/>
          </p:nvSpPr>
          <p:spPr bwMode="auto">
            <a:xfrm>
              <a:off x="-115" y="1482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81" name="Oval 77"/>
            <p:cNvSpPr>
              <a:spLocks noChangeAspect="1" noChangeArrowheads="1"/>
            </p:cNvSpPr>
            <p:nvPr/>
          </p:nvSpPr>
          <p:spPr bwMode="auto">
            <a:xfrm>
              <a:off x="-79" y="1440"/>
              <a:ext cx="54" cy="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82" name="Oval 78"/>
            <p:cNvSpPr>
              <a:spLocks noChangeAspect="1" noChangeArrowheads="1"/>
            </p:cNvSpPr>
            <p:nvPr/>
          </p:nvSpPr>
          <p:spPr bwMode="auto">
            <a:xfrm>
              <a:off x="-79" y="1488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83" name="Oval 79"/>
            <p:cNvSpPr>
              <a:spLocks noChangeAspect="1" noChangeArrowheads="1"/>
            </p:cNvSpPr>
            <p:nvPr/>
          </p:nvSpPr>
          <p:spPr bwMode="auto">
            <a:xfrm>
              <a:off x="-115" y="1482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84" name="Oval 80"/>
            <p:cNvSpPr>
              <a:spLocks noChangeAspect="1" noChangeArrowheads="1"/>
            </p:cNvSpPr>
            <p:nvPr/>
          </p:nvSpPr>
          <p:spPr bwMode="auto">
            <a:xfrm>
              <a:off x="-79" y="1440"/>
              <a:ext cx="54" cy="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85" name="Oval 81"/>
            <p:cNvSpPr>
              <a:spLocks noChangeAspect="1" noChangeArrowheads="1"/>
            </p:cNvSpPr>
            <p:nvPr/>
          </p:nvSpPr>
          <p:spPr bwMode="auto">
            <a:xfrm>
              <a:off x="-79" y="1488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26386" name="Oval 82"/>
          <p:cNvSpPr>
            <a:spLocks noChangeArrowheads="1"/>
          </p:cNvSpPr>
          <p:nvPr/>
        </p:nvSpPr>
        <p:spPr bwMode="auto">
          <a:xfrm>
            <a:off x="7239000" y="2551113"/>
            <a:ext cx="76200" cy="76200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226387" name="Group 83"/>
          <p:cNvGrpSpPr>
            <a:grpSpLocks/>
          </p:cNvGrpSpPr>
          <p:nvPr/>
        </p:nvGrpSpPr>
        <p:grpSpPr bwMode="auto">
          <a:xfrm>
            <a:off x="1828800" y="4191000"/>
            <a:ext cx="7034213" cy="2209800"/>
            <a:chOff x="1152" y="2640"/>
            <a:chExt cx="4431" cy="1392"/>
          </a:xfrm>
        </p:grpSpPr>
        <p:sp>
          <p:nvSpPr>
            <p:cNvPr id="226388" name="Text Box 84"/>
            <p:cNvSpPr txBox="1">
              <a:spLocks noChangeArrowheads="1"/>
            </p:cNvSpPr>
            <p:nvPr/>
          </p:nvSpPr>
          <p:spPr bwMode="auto">
            <a:xfrm>
              <a:off x="1152" y="2928"/>
              <a:ext cx="3155" cy="7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000" b="1">
                  <a:solidFill>
                    <a:srgbClr val="00FF00"/>
                  </a:solidFill>
                  <a:latin typeface="New York" charset="0"/>
                  <a:cs typeface="+mn-cs"/>
                </a:rPr>
                <a:t>Prof. </a:t>
              </a:r>
              <a:r>
                <a:rPr lang="en-US" sz="2400" b="1">
                  <a:solidFill>
                    <a:srgbClr val="00FF00"/>
                  </a:solidFill>
                  <a:latin typeface="New York" charset="0"/>
                  <a:cs typeface="+mn-cs"/>
                </a:rPr>
                <a:t>Watt W. Webb et al.</a:t>
              </a:r>
              <a:endParaRPr lang="en-US" sz="2000" b="1">
                <a:solidFill>
                  <a:srgbClr val="00FF00"/>
                </a:solidFill>
                <a:latin typeface="New York" charset="0"/>
                <a:cs typeface="+mn-cs"/>
              </a:endParaRPr>
            </a:p>
            <a:p>
              <a:pPr algn="ctr">
                <a:defRPr/>
              </a:pPr>
              <a:r>
                <a:rPr lang="en-US" sz="2400" b="1" i="1">
                  <a:solidFill>
                    <a:srgbClr val="00FF00"/>
                  </a:solidFill>
                  <a:latin typeface="New York" charset="0"/>
                  <a:cs typeface="+mn-cs"/>
                </a:rPr>
                <a:t>Two-photon laser scanning </a:t>
              </a:r>
            </a:p>
            <a:p>
              <a:pPr algn="ctr">
                <a:defRPr/>
              </a:pPr>
              <a:r>
                <a:rPr lang="en-US" sz="2400" b="1" i="1">
                  <a:solidFill>
                    <a:srgbClr val="00FF00"/>
                  </a:solidFill>
                  <a:latin typeface="New York" charset="0"/>
                  <a:cs typeface="+mn-cs"/>
                </a:rPr>
                <a:t>fluorescence microscopy</a:t>
              </a:r>
              <a:r>
                <a:rPr lang="en-US" sz="2000" b="1" i="1">
                  <a:solidFill>
                    <a:srgbClr val="00FF00"/>
                  </a:solidFill>
                  <a:latin typeface="New York" charset="0"/>
                  <a:cs typeface="+mn-cs"/>
                </a:rPr>
                <a:t>: 1990</a:t>
              </a:r>
              <a:endParaRPr lang="en-US" sz="2000" b="1">
                <a:solidFill>
                  <a:srgbClr val="00FF00"/>
                </a:solidFill>
                <a:latin typeface="New York" charset="0"/>
                <a:cs typeface="+mn-cs"/>
              </a:endParaRPr>
            </a:p>
          </p:txBody>
        </p:sp>
        <p:pic>
          <p:nvPicPr>
            <p:cNvPr id="226389" name="Picture 8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2" y="2640"/>
              <a:ext cx="1071" cy="1392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226390" name="Rectangle 86"/>
          <p:cNvSpPr>
            <a:spLocks noChangeArrowheads="1"/>
          </p:cNvSpPr>
          <p:nvPr/>
        </p:nvSpPr>
        <p:spPr bwMode="auto">
          <a:xfrm>
            <a:off x="1524000" y="228600"/>
            <a:ext cx="6096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i="1">
                <a:solidFill>
                  <a:srgbClr val="FFFF00"/>
                </a:solidFill>
                <a:latin typeface="Georgia" charset="0"/>
                <a:cs typeface="+mn-cs"/>
              </a:rPr>
              <a:t>Spatial photon concentration</a:t>
            </a:r>
            <a:endParaRPr lang="en-US" sz="2800" b="1">
              <a:solidFill>
                <a:srgbClr val="FFFF00"/>
              </a:solidFill>
              <a:latin typeface="Georgia" charset="0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6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6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xit" presetSubtype="2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26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6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6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6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xit" presetSubtype="2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226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/>
                                        <p:tgtEl>
                                          <p:spTgt spid="226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6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6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6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xit" presetSubtype="2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2000"/>
                                        <p:tgtEl>
                                          <p:spTgt spid="226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/>
                                        <p:tgtEl>
                                          <p:spTgt spid="226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6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xit" presetSubtype="3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226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226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6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4" presetClass="emph" presetSubtype="0" repeatCount="indefinite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2000" fill="hold"/>
                                        <p:tgtEl>
                                          <p:spTgt spid="2263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2000" fill="hold"/>
                                        <p:tgtEl>
                                          <p:spTgt spid="2263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8" dur="2000" fill="hold"/>
                                        <p:tgtEl>
                                          <p:spTgt spid="22638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2263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386" grpId="0" animBg="1"/>
      <p:bldP spid="226386" grpId="1" animBg="1"/>
      <p:bldP spid="22639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 descr="Green marble"/>
          <p:cNvSpPr>
            <a:spLocks noChangeArrowheads="1"/>
          </p:cNvSpPr>
          <p:nvPr/>
        </p:nvSpPr>
        <p:spPr bwMode="auto">
          <a:xfrm>
            <a:off x="5562600" y="4953000"/>
            <a:ext cx="1371600" cy="1524000"/>
          </a:xfrm>
          <a:prstGeom prst="rect">
            <a:avLst/>
          </a:prstGeom>
          <a:blipFill dpi="0" rotWithShape="0">
            <a:blip r:embed="rId3">
              <a:alphaModFix amt="35000"/>
            </a:blip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8355" name="Oval 3"/>
          <p:cNvSpPr>
            <a:spLocks noChangeAspect="1" noChangeArrowheads="1"/>
          </p:cNvSpPr>
          <p:nvPr/>
        </p:nvSpPr>
        <p:spPr bwMode="auto">
          <a:xfrm rot="-5400000" flipH="1" flipV="1">
            <a:off x="6124576" y="6226175"/>
            <a:ext cx="36512" cy="312737"/>
          </a:xfrm>
          <a:prstGeom prst="ellipse">
            <a:avLst/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8356" name="Text Box 4"/>
          <p:cNvSpPr txBox="1">
            <a:spLocks noChangeArrowheads="1"/>
          </p:cNvSpPr>
          <p:nvPr/>
        </p:nvSpPr>
        <p:spPr bwMode="auto">
          <a:xfrm>
            <a:off x="2132013" y="14288"/>
            <a:ext cx="480218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i="1">
                <a:solidFill>
                  <a:srgbClr val="FFFF00"/>
                </a:solidFill>
                <a:latin typeface="Georgia" charset="0"/>
                <a:cs typeface="+mn-cs"/>
              </a:rPr>
              <a:t>Confocal / Multiphoton</a:t>
            </a:r>
          </a:p>
        </p:txBody>
      </p:sp>
      <p:grpSp>
        <p:nvGrpSpPr>
          <p:cNvPr id="115716" name="Group 5"/>
          <p:cNvGrpSpPr>
            <a:grpSpLocks/>
          </p:cNvGrpSpPr>
          <p:nvPr/>
        </p:nvGrpSpPr>
        <p:grpSpPr bwMode="auto">
          <a:xfrm>
            <a:off x="762000" y="990600"/>
            <a:ext cx="3046413" cy="5410200"/>
            <a:chOff x="480" y="624"/>
            <a:chExt cx="1919" cy="3408"/>
          </a:xfrm>
        </p:grpSpPr>
        <p:sp>
          <p:nvSpPr>
            <p:cNvPr id="228358" name="Line 6"/>
            <p:cNvSpPr>
              <a:spLocks noChangeShapeType="1"/>
            </p:cNvSpPr>
            <p:nvPr/>
          </p:nvSpPr>
          <p:spPr bwMode="auto">
            <a:xfrm rot="10800000" flipV="1">
              <a:off x="799" y="1536"/>
              <a:ext cx="10" cy="96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115758" name="Group 7"/>
            <p:cNvGrpSpPr>
              <a:grpSpLocks/>
            </p:cNvGrpSpPr>
            <p:nvPr/>
          </p:nvGrpSpPr>
          <p:grpSpPr bwMode="auto">
            <a:xfrm rot="10800000" flipV="1">
              <a:off x="639" y="1296"/>
              <a:ext cx="144" cy="264"/>
              <a:chOff x="308" y="2060"/>
              <a:chExt cx="196" cy="386"/>
            </a:xfrm>
          </p:grpSpPr>
          <p:sp>
            <p:nvSpPr>
              <p:cNvPr id="228360" name="Oval 8"/>
              <p:cNvSpPr>
                <a:spLocks noChangeArrowheads="1"/>
              </p:cNvSpPr>
              <p:nvPr/>
            </p:nvSpPr>
            <p:spPr bwMode="auto">
              <a:xfrm rot="2398380">
                <a:off x="313" y="2051"/>
                <a:ext cx="192" cy="385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28361" name="Oval 9"/>
              <p:cNvSpPr>
                <a:spLocks noChangeArrowheads="1"/>
              </p:cNvSpPr>
              <p:nvPr/>
            </p:nvSpPr>
            <p:spPr bwMode="auto">
              <a:xfrm rot="2248002">
                <a:off x="320" y="2056"/>
                <a:ext cx="192" cy="386"/>
              </a:xfrm>
              <a:prstGeom prst="ellipse">
                <a:avLst/>
              </a:prstGeom>
              <a:gradFill rotWithShape="0">
                <a:gsLst>
                  <a:gs pos="0">
                    <a:srgbClr val="C1DAFF"/>
                  </a:gs>
                  <a:gs pos="100000">
                    <a:srgbClr val="C1DAFF">
                      <a:gamma/>
                      <a:shade val="63137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28362" name="Oval 10"/>
              <p:cNvSpPr>
                <a:spLocks noChangeArrowheads="1"/>
              </p:cNvSpPr>
              <p:nvPr/>
            </p:nvSpPr>
            <p:spPr bwMode="auto">
              <a:xfrm rot="2248002">
                <a:off x="320" y="2056"/>
                <a:ext cx="192" cy="386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65490"/>
                      <a:invGamma/>
                    </a:schemeClr>
                  </a:gs>
                </a:gsLst>
                <a:path path="rect">
                  <a:fillToRect l="100000" b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28363" name="AutoShape 11"/>
            <p:cNvSpPr>
              <a:spLocks noChangeArrowheads="1"/>
            </p:cNvSpPr>
            <p:nvPr/>
          </p:nvSpPr>
          <p:spPr bwMode="auto">
            <a:xfrm rot="-2318731">
              <a:off x="831" y="1633"/>
              <a:ext cx="195" cy="47"/>
            </a:xfrm>
            <a:prstGeom prst="leftRightArrow">
              <a:avLst>
                <a:gd name="adj1" fmla="val 50000"/>
                <a:gd name="adj2" fmla="val 129654"/>
              </a:avLst>
            </a:prstGeom>
            <a:solidFill>
              <a:schemeClr val="tx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115760" name="Group 12"/>
            <p:cNvGrpSpPr>
              <a:grpSpLocks/>
            </p:cNvGrpSpPr>
            <p:nvPr/>
          </p:nvGrpSpPr>
          <p:grpSpPr bwMode="auto">
            <a:xfrm>
              <a:off x="543" y="624"/>
              <a:ext cx="309" cy="557"/>
              <a:chOff x="267" y="864"/>
              <a:chExt cx="309" cy="557"/>
            </a:xfrm>
          </p:grpSpPr>
          <p:sp>
            <p:nvSpPr>
              <p:cNvPr id="228365" name="AutoShape 13"/>
              <p:cNvSpPr>
                <a:spLocks noChangeArrowheads="1"/>
              </p:cNvSpPr>
              <p:nvPr/>
            </p:nvSpPr>
            <p:spPr bwMode="auto">
              <a:xfrm rot="16200000" flipH="1">
                <a:off x="143" y="989"/>
                <a:ext cx="557" cy="308"/>
              </a:xfrm>
              <a:prstGeom prst="flowChartMagneticDrum">
                <a:avLst/>
              </a:prstGeom>
              <a:gradFill rotWithShape="0">
                <a:gsLst>
                  <a:gs pos="0">
                    <a:schemeClr val="tx2"/>
                  </a:gs>
                  <a:gs pos="50000">
                    <a:srgbClr val="CC66FF"/>
                  </a:gs>
                  <a:gs pos="100000">
                    <a:schemeClr val="tx2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grpSp>
            <p:nvGrpSpPr>
              <p:cNvPr id="115797" name="Group 14"/>
              <p:cNvGrpSpPr>
                <a:grpSpLocks/>
              </p:cNvGrpSpPr>
              <p:nvPr/>
            </p:nvGrpSpPr>
            <p:grpSpPr bwMode="auto">
              <a:xfrm>
                <a:off x="267" y="1234"/>
                <a:ext cx="308" cy="186"/>
                <a:chOff x="267" y="1234"/>
                <a:chExt cx="308" cy="186"/>
              </a:xfrm>
            </p:grpSpPr>
            <p:sp>
              <p:nvSpPr>
                <p:cNvPr id="228367" name="Oval 15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328" y="1173"/>
                  <a:ext cx="186" cy="30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B65FE"/>
                    </a:gs>
                    <a:gs pos="100000">
                      <a:schemeClr val="tx1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28368" name="Oval 16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398" y="1283"/>
                  <a:ext cx="46" cy="8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chemeClr val="tx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</p:grpSp>
        <p:sp>
          <p:nvSpPr>
            <p:cNvPr id="228369" name="Line 17"/>
            <p:cNvSpPr>
              <a:spLocks noChangeShapeType="1"/>
            </p:cNvSpPr>
            <p:nvPr/>
          </p:nvSpPr>
          <p:spPr bwMode="auto">
            <a:xfrm rot="10800000" flipV="1">
              <a:off x="687" y="1056"/>
              <a:ext cx="10" cy="384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8370" name="AutoShape 18"/>
            <p:cNvSpPr>
              <a:spLocks noChangeArrowheads="1"/>
            </p:cNvSpPr>
            <p:nvPr/>
          </p:nvSpPr>
          <p:spPr bwMode="auto">
            <a:xfrm rot="2318731" flipV="1">
              <a:off x="495" y="1488"/>
              <a:ext cx="195" cy="47"/>
            </a:xfrm>
            <a:prstGeom prst="leftRightArrow">
              <a:avLst>
                <a:gd name="adj1" fmla="val 50000"/>
                <a:gd name="adj2" fmla="val 129654"/>
              </a:avLst>
            </a:prstGeom>
            <a:solidFill>
              <a:schemeClr val="tx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8371" name="Line 19"/>
            <p:cNvSpPr>
              <a:spLocks noChangeShapeType="1"/>
            </p:cNvSpPr>
            <p:nvPr/>
          </p:nvSpPr>
          <p:spPr bwMode="auto">
            <a:xfrm rot="10800000">
              <a:off x="687" y="1440"/>
              <a:ext cx="96" cy="96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115764" name="Group 20"/>
            <p:cNvGrpSpPr>
              <a:grpSpLocks/>
            </p:cNvGrpSpPr>
            <p:nvPr/>
          </p:nvGrpSpPr>
          <p:grpSpPr bwMode="auto">
            <a:xfrm>
              <a:off x="695" y="2208"/>
              <a:ext cx="193" cy="479"/>
              <a:chOff x="2879" y="1295"/>
              <a:chExt cx="289" cy="959"/>
            </a:xfrm>
          </p:grpSpPr>
          <p:sp>
            <p:nvSpPr>
              <p:cNvPr id="228373" name="Oval 21"/>
              <p:cNvSpPr>
                <a:spLocks noChangeArrowheads="1"/>
              </p:cNvSpPr>
              <p:nvPr/>
            </p:nvSpPr>
            <p:spPr bwMode="auto">
              <a:xfrm rot="-8607966" flipH="1" flipV="1">
                <a:off x="2879" y="1295"/>
                <a:ext cx="282" cy="955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28374" name="Oval 22"/>
              <p:cNvSpPr>
                <a:spLocks noChangeArrowheads="1"/>
              </p:cNvSpPr>
              <p:nvPr/>
            </p:nvSpPr>
            <p:spPr bwMode="auto">
              <a:xfrm rot="-8758343" flipH="1" flipV="1">
                <a:off x="2886" y="1299"/>
                <a:ext cx="282" cy="955"/>
              </a:xfrm>
              <a:prstGeom prst="ellipse">
                <a:avLst/>
              </a:prstGeom>
              <a:gradFill rotWithShape="0">
                <a:gsLst>
                  <a:gs pos="0">
                    <a:srgbClr val="C1DAFF"/>
                  </a:gs>
                  <a:gs pos="100000">
                    <a:srgbClr val="C1DAFF">
                      <a:gamma/>
                      <a:shade val="63137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28375" name="Oval 23"/>
              <p:cNvSpPr>
                <a:spLocks noChangeArrowheads="1"/>
              </p:cNvSpPr>
              <p:nvPr/>
            </p:nvSpPr>
            <p:spPr bwMode="auto">
              <a:xfrm rot="-8758343" flipH="1" flipV="1">
                <a:off x="2886" y="1299"/>
                <a:ext cx="282" cy="955"/>
              </a:xfrm>
              <a:prstGeom prst="ellipse">
                <a:avLst/>
              </a:prstGeom>
              <a:gradFill rotWithShape="0">
                <a:gsLst>
                  <a:gs pos="0">
                    <a:srgbClr val="E47CBB"/>
                  </a:gs>
                  <a:gs pos="100000">
                    <a:srgbClr val="E47CBB">
                      <a:gamma/>
                      <a:shade val="42745"/>
                      <a:invGamma/>
                    </a:srgbClr>
                  </a:gs>
                </a:gsLst>
                <a:path path="rect">
                  <a:fillToRect l="100000" b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15765" name="Group 24"/>
            <p:cNvGrpSpPr>
              <a:grpSpLocks/>
            </p:cNvGrpSpPr>
            <p:nvPr/>
          </p:nvGrpSpPr>
          <p:grpSpPr bwMode="auto">
            <a:xfrm>
              <a:off x="769" y="2400"/>
              <a:ext cx="1209" cy="149"/>
              <a:chOff x="3970" y="2400"/>
              <a:chExt cx="1209" cy="149"/>
            </a:xfrm>
          </p:grpSpPr>
          <p:sp>
            <p:nvSpPr>
              <p:cNvPr id="228377" name="Line 25"/>
              <p:cNvSpPr>
                <a:spLocks noChangeShapeType="1"/>
              </p:cNvSpPr>
              <p:nvPr/>
            </p:nvSpPr>
            <p:spPr bwMode="auto">
              <a:xfrm>
                <a:off x="4939" y="2464"/>
                <a:ext cx="24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28378" name="AutoShape 26"/>
              <p:cNvSpPr>
                <a:spLocks noChangeArrowheads="1"/>
              </p:cNvSpPr>
              <p:nvPr/>
            </p:nvSpPr>
            <p:spPr bwMode="auto">
              <a:xfrm rot="5400000" flipH="1" flipV="1">
                <a:off x="4383" y="1987"/>
                <a:ext cx="149" cy="974"/>
              </a:xfrm>
              <a:custGeom>
                <a:avLst/>
                <a:gdLst>
                  <a:gd name="G0" fmla="+- 6187 0 0"/>
                  <a:gd name="G1" fmla="+- 21600 0 6187"/>
                  <a:gd name="G2" fmla="*/ 6187 1 2"/>
                  <a:gd name="G3" fmla="+- 21600 0 G2"/>
                  <a:gd name="G4" fmla="+/ 6187 21600 2"/>
                  <a:gd name="G5" fmla="+/ G1 0 2"/>
                  <a:gd name="G6" fmla="*/ 21600 21600 6187"/>
                  <a:gd name="G7" fmla="*/ G6 1 2"/>
                  <a:gd name="G8" fmla="+- 21600 0 G7"/>
                  <a:gd name="G9" fmla="*/ 21600 1 2"/>
                  <a:gd name="G10" fmla="+- 6187 0 G9"/>
                  <a:gd name="G11" fmla="?: G10 G8 0"/>
                  <a:gd name="G12" fmla="?: G10 G7 21600"/>
                  <a:gd name="T0" fmla="*/ 18506 w 21600"/>
                  <a:gd name="T1" fmla="*/ 10800 h 21600"/>
                  <a:gd name="T2" fmla="*/ 10800 w 21600"/>
                  <a:gd name="T3" fmla="*/ 21600 h 21600"/>
                  <a:gd name="T4" fmla="*/ 3094 w 21600"/>
                  <a:gd name="T5" fmla="*/ 10800 h 21600"/>
                  <a:gd name="T6" fmla="*/ 10800 w 21600"/>
                  <a:gd name="T7" fmla="*/ 0 h 21600"/>
                  <a:gd name="T8" fmla="*/ 4894 w 21600"/>
                  <a:gd name="T9" fmla="*/ 4894 h 21600"/>
                  <a:gd name="T10" fmla="*/ 16706 w 21600"/>
                  <a:gd name="T11" fmla="*/ 16706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6187" y="21600"/>
                    </a:lnTo>
                    <a:lnTo>
                      <a:pt x="15413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15766" name="Group 27"/>
            <p:cNvGrpSpPr>
              <a:grpSpLocks/>
            </p:cNvGrpSpPr>
            <p:nvPr/>
          </p:nvGrpSpPr>
          <p:grpSpPr bwMode="auto">
            <a:xfrm>
              <a:off x="708" y="2448"/>
              <a:ext cx="193" cy="1584"/>
              <a:chOff x="4005" y="2064"/>
              <a:chExt cx="193" cy="1584"/>
            </a:xfrm>
          </p:grpSpPr>
          <p:sp>
            <p:nvSpPr>
              <p:cNvPr id="228380" name="AutoShape 28"/>
              <p:cNvSpPr>
                <a:spLocks noChangeArrowheads="1"/>
              </p:cNvSpPr>
              <p:nvPr/>
            </p:nvSpPr>
            <p:spPr bwMode="auto">
              <a:xfrm>
                <a:off x="4006" y="3072"/>
                <a:ext cx="192" cy="576"/>
              </a:xfrm>
              <a:prstGeom prst="downArrow">
                <a:avLst>
                  <a:gd name="adj1" fmla="val 100000"/>
                  <a:gd name="adj2" fmla="val 300000"/>
                </a:avLst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28381" name="AutoShape 29"/>
              <p:cNvSpPr>
                <a:spLocks noChangeArrowheads="1"/>
              </p:cNvSpPr>
              <p:nvPr/>
            </p:nvSpPr>
            <p:spPr bwMode="auto">
              <a:xfrm flipV="1">
                <a:off x="4005" y="2064"/>
                <a:ext cx="192" cy="960"/>
              </a:xfrm>
              <a:custGeom>
                <a:avLst/>
                <a:gdLst>
                  <a:gd name="G0" fmla="+- 6187 0 0"/>
                  <a:gd name="G1" fmla="+- 21600 0 6187"/>
                  <a:gd name="G2" fmla="*/ 6187 1 2"/>
                  <a:gd name="G3" fmla="+- 21600 0 G2"/>
                  <a:gd name="G4" fmla="+/ 6187 21600 2"/>
                  <a:gd name="G5" fmla="+/ G1 0 2"/>
                  <a:gd name="G6" fmla="*/ 21600 21600 6187"/>
                  <a:gd name="G7" fmla="*/ G6 1 2"/>
                  <a:gd name="G8" fmla="+- 21600 0 G7"/>
                  <a:gd name="G9" fmla="*/ 21600 1 2"/>
                  <a:gd name="G10" fmla="+- 6187 0 G9"/>
                  <a:gd name="G11" fmla="?: G10 G8 0"/>
                  <a:gd name="G12" fmla="?: G10 G7 21600"/>
                  <a:gd name="T0" fmla="*/ 18506 w 21600"/>
                  <a:gd name="T1" fmla="*/ 10800 h 21600"/>
                  <a:gd name="T2" fmla="*/ 10800 w 21600"/>
                  <a:gd name="T3" fmla="*/ 21600 h 21600"/>
                  <a:gd name="T4" fmla="*/ 3094 w 21600"/>
                  <a:gd name="T5" fmla="*/ 10800 h 21600"/>
                  <a:gd name="T6" fmla="*/ 10800 w 21600"/>
                  <a:gd name="T7" fmla="*/ 0 h 21600"/>
                  <a:gd name="T8" fmla="*/ 4894 w 21600"/>
                  <a:gd name="T9" fmla="*/ 4894 h 21600"/>
                  <a:gd name="T10" fmla="*/ 16706 w 21600"/>
                  <a:gd name="T11" fmla="*/ 16706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6187" y="21600"/>
                    </a:lnTo>
                    <a:lnTo>
                      <a:pt x="15413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28382" name="Line 30"/>
            <p:cNvSpPr>
              <a:spLocks noChangeShapeType="1"/>
            </p:cNvSpPr>
            <p:nvPr/>
          </p:nvSpPr>
          <p:spPr bwMode="auto">
            <a:xfrm rot="10800000" flipH="1" flipV="1">
              <a:off x="783" y="2496"/>
              <a:ext cx="3" cy="96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115768" name="Group 31"/>
            <p:cNvGrpSpPr>
              <a:grpSpLocks/>
            </p:cNvGrpSpPr>
            <p:nvPr/>
          </p:nvGrpSpPr>
          <p:grpSpPr bwMode="auto">
            <a:xfrm>
              <a:off x="1743" y="2151"/>
              <a:ext cx="0" cy="633"/>
              <a:chOff x="4560" y="1745"/>
              <a:chExt cx="0" cy="751"/>
            </a:xfrm>
          </p:grpSpPr>
          <p:sp>
            <p:nvSpPr>
              <p:cNvPr id="228384" name="Line 32"/>
              <p:cNvSpPr>
                <a:spLocks noChangeShapeType="1"/>
              </p:cNvSpPr>
              <p:nvPr/>
            </p:nvSpPr>
            <p:spPr bwMode="auto">
              <a:xfrm>
                <a:off x="4560" y="1745"/>
                <a:ext cx="0" cy="367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28385" name="Line 33"/>
              <p:cNvSpPr>
                <a:spLocks noChangeShapeType="1"/>
              </p:cNvSpPr>
              <p:nvPr/>
            </p:nvSpPr>
            <p:spPr bwMode="auto">
              <a:xfrm rot="-10800000">
                <a:off x="4560" y="2129"/>
                <a:ext cx="0" cy="367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pic>
          <p:nvPicPr>
            <p:cNvPr id="228386" name="Picture 3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9" y="2688"/>
              <a:ext cx="560" cy="3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grpSp>
          <p:nvGrpSpPr>
            <p:cNvPr id="115770" name="Group 35"/>
            <p:cNvGrpSpPr>
              <a:grpSpLocks/>
            </p:cNvGrpSpPr>
            <p:nvPr/>
          </p:nvGrpSpPr>
          <p:grpSpPr bwMode="auto">
            <a:xfrm>
              <a:off x="1887" y="2352"/>
              <a:ext cx="374" cy="345"/>
              <a:chOff x="5184" y="1968"/>
              <a:chExt cx="374" cy="345"/>
            </a:xfrm>
          </p:grpSpPr>
          <p:sp>
            <p:nvSpPr>
              <p:cNvPr id="228388" name="Freeform 36"/>
              <p:cNvSpPr>
                <a:spLocks/>
              </p:cNvSpPr>
              <p:nvPr/>
            </p:nvSpPr>
            <p:spPr bwMode="auto">
              <a:xfrm flipV="1">
                <a:off x="5184" y="2102"/>
                <a:ext cx="374" cy="211"/>
              </a:xfrm>
              <a:custGeom>
                <a:avLst/>
                <a:gdLst>
                  <a:gd name="T0" fmla="*/ 296 w 448"/>
                  <a:gd name="T1" fmla="*/ 528 h 528"/>
                  <a:gd name="T2" fmla="*/ 440 w 448"/>
                  <a:gd name="T3" fmla="*/ 480 h 528"/>
                  <a:gd name="T4" fmla="*/ 248 w 448"/>
                  <a:gd name="T5" fmla="*/ 288 h 528"/>
                  <a:gd name="T6" fmla="*/ 8 w 448"/>
                  <a:gd name="T7" fmla="*/ 144 h 528"/>
                  <a:gd name="T8" fmla="*/ 200 w 448"/>
                  <a:gd name="T9" fmla="*/ 48 h 528"/>
                  <a:gd name="T10" fmla="*/ 200 w 448"/>
                  <a:gd name="T11" fmla="*/ 0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8" h="528">
                    <a:moveTo>
                      <a:pt x="296" y="528"/>
                    </a:moveTo>
                    <a:cubicBezTo>
                      <a:pt x="372" y="524"/>
                      <a:pt x="448" y="520"/>
                      <a:pt x="440" y="480"/>
                    </a:cubicBezTo>
                    <a:cubicBezTo>
                      <a:pt x="432" y="440"/>
                      <a:pt x="320" y="344"/>
                      <a:pt x="248" y="288"/>
                    </a:cubicBezTo>
                    <a:cubicBezTo>
                      <a:pt x="176" y="232"/>
                      <a:pt x="16" y="184"/>
                      <a:pt x="8" y="144"/>
                    </a:cubicBezTo>
                    <a:cubicBezTo>
                      <a:pt x="0" y="104"/>
                      <a:pt x="168" y="72"/>
                      <a:pt x="200" y="48"/>
                    </a:cubicBezTo>
                    <a:cubicBezTo>
                      <a:pt x="232" y="24"/>
                      <a:pt x="200" y="8"/>
                      <a:pt x="200" y="0"/>
                    </a:cubicBez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grpSp>
            <p:nvGrpSpPr>
              <p:cNvPr id="115782" name="Group 37"/>
              <p:cNvGrpSpPr>
                <a:grpSpLocks/>
              </p:cNvGrpSpPr>
              <p:nvPr/>
            </p:nvGrpSpPr>
            <p:grpSpPr bwMode="auto">
              <a:xfrm>
                <a:off x="5184" y="1968"/>
                <a:ext cx="374" cy="326"/>
                <a:chOff x="5373" y="1968"/>
                <a:chExt cx="374" cy="326"/>
              </a:xfrm>
            </p:grpSpPr>
            <p:grpSp>
              <p:nvGrpSpPr>
                <p:cNvPr id="115783" name="Group 38"/>
                <p:cNvGrpSpPr>
                  <a:grpSpLocks/>
                </p:cNvGrpSpPr>
                <p:nvPr/>
              </p:nvGrpSpPr>
              <p:grpSpPr bwMode="auto">
                <a:xfrm>
                  <a:off x="5386" y="1968"/>
                  <a:ext cx="241" cy="230"/>
                  <a:chOff x="5386" y="1968"/>
                  <a:chExt cx="241" cy="230"/>
                </a:xfrm>
              </p:grpSpPr>
              <p:sp>
                <p:nvSpPr>
                  <p:cNvPr id="228391" name="Rectangle 39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5466" y="2045"/>
                    <a:ext cx="161" cy="76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28392" name="AutoShape 40"/>
                  <p:cNvSpPr>
                    <a:spLocks noChangeArrowheads="1"/>
                  </p:cNvSpPr>
                  <p:nvPr/>
                </p:nvSpPr>
                <p:spPr bwMode="auto">
                  <a:xfrm flipH="1" flipV="1">
                    <a:off x="5386" y="1968"/>
                    <a:ext cx="120" cy="230"/>
                  </a:xfrm>
                  <a:prstGeom prst="moon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</p:grpSp>
            <p:sp>
              <p:nvSpPr>
                <p:cNvPr id="228393" name="Freeform 41"/>
                <p:cNvSpPr>
                  <a:spLocks/>
                </p:cNvSpPr>
                <p:nvPr/>
              </p:nvSpPr>
              <p:spPr bwMode="auto">
                <a:xfrm flipV="1">
                  <a:off x="5373" y="2083"/>
                  <a:ext cx="374" cy="211"/>
                </a:xfrm>
                <a:custGeom>
                  <a:avLst/>
                  <a:gdLst>
                    <a:gd name="T0" fmla="*/ 296 w 448"/>
                    <a:gd name="T1" fmla="*/ 528 h 528"/>
                    <a:gd name="T2" fmla="*/ 440 w 448"/>
                    <a:gd name="T3" fmla="*/ 480 h 528"/>
                    <a:gd name="T4" fmla="*/ 248 w 448"/>
                    <a:gd name="T5" fmla="*/ 288 h 528"/>
                    <a:gd name="T6" fmla="*/ 8 w 448"/>
                    <a:gd name="T7" fmla="*/ 144 h 528"/>
                    <a:gd name="T8" fmla="*/ 200 w 448"/>
                    <a:gd name="T9" fmla="*/ 48 h 528"/>
                    <a:gd name="T10" fmla="*/ 200 w 448"/>
                    <a:gd name="T11" fmla="*/ 0 h 5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48" h="528">
                      <a:moveTo>
                        <a:pt x="296" y="528"/>
                      </a:moveTo>
                      <a:cubicBezTo>
                        <a:pt x="372" y="524"/>
                        <a:pt x="448" y="520"/>
                        <a:pt x="440" y="480"/>
                      </a:cubicBezTo>
                      <a:cubicBezTo>
                        <a:pt x="432" y="440"/>
                        <a:pt x="320" y="344"/>
                        <a:pt x="248" y="288"/>
                      </a:cubicBezTo>
                      <a:cubicBezTo>
                        <a:pt x="176" y="232"/>
                        <a:pt x="16" y="184"/>
                        <a:pt x="8" y="144"/>
                      </a:cubicBezTo>
                      <a:cubicBezTo>
                        <a:pt x="0" y="104"/>
                        <a:pt x="168" y="72"/>
                        <a:pt x="200" y="48"/>
                      </a:cubicBezTo>
                      <a:cubicBezTo>
                        <a:pt x="232" y="24"/>
                        <a:pt x="200" y="8"/>
                        <a:pt x="200" y="0"/>
                      </a:cubicBezTo>
                    </a:path>
                  </a:pathLst>
                </a:custGeom>
                <a:noFill/>
                <a:ln w="9525" cap="flat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</p:grpSp>
        <p:sp>
          <p:nvSpPr>
            <p:cNvPr id="228394" name="AutoShape 42"/>
            <p:cNvSpPr>
              <a:spLocks noChangeArrowheads="1"/>
            </p:cNvSpPr>
            <p:nvPr/>
          </p:nvSpPr>
          <p:spPr bwMode="auto">
            <a:xfrm>
              <a:off x="767" y="3456"/>
              <a:ext cx="49" cy="528"/>
            </a:xfrm>
            <a:prstGeom prst="downArrow">
              <a:avLst>
                <a:gd name="adj1" fmla="val 100000"/>
                <a:gd name="adj2" fmla="val 1077551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115772" name="Group 43"/>
            <p:cNvGrpSpPr>
              <a:grpSpLocks/>
            </p:cNvGrpSpPr>
            <p:nvPr/>
          </p:nvGrpSpPr>
          <p:grpSpPr bwMode="auto">
            <a:xfrm>
              <a:off x="495" y="3840"/>
              <a:ext cx="672" cy="192"/>
              <a:chOff x="384" y="3496"/>
              <a:chExt cx="5088" cy="680"/>
            </a:xfrm>
          </p:grpSpPr>
          <p:sp>
            <p:nvSpPr>
              <p:cNvPr id="228396" name="Line 44"/>
              <p:cNvSpPr>
                <a:spLocks noChangeShapeType="1"/>
              </p:cNvSpPr>
              <p:nvPr/>
            </p:nvSpPr>
            <p:spPr bwMode="auto">
              <a:xfrm>
                <a:off x="384" y="4176"/>
                <a:ext cx="5088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28397" name="Freeform 45"/>
              <p:cNvSpPr>
                <a:spLocks/>
              </p:cNvSpPr>
              <p:nvPr/>
            </p:nvSpPr>
            <p:spPr bwMode="auto">
              <a:xfrm>
                <a:off x="384" y="3496"/>
                <a:ext cx="5088" cy="680"/>
              </a:xfrm>
              <a:custGeom>
                <a:avLst/>
                <a:gdLst>
                  <a:gd name="T0" fmla="*/ 0 w 5088"/>
                  <a:gd name="T1" fmla="*/ 680 h 680"/>
                  <a:gd name="T2" fmla="*/ 720 w 5088"/>
                  <a:gd name="T3" fmla="*/ 584 h 680"/>
                  <a:gd name="T4" fmla="*/ 1152 w 5088"/>
                  <a:gd name="T5" fmla="*/ 344 h 680"/>
                  <a:gd name="T6" fmla="*/ 1440 w 5088"/>
                  <a:gd name="T7" fmla="*/ 200 h 680"/>
                  <a:gd name="T8" fmla="*/ 1776 w 5088"/>
                  <a:gd name="T9" fmla="*/ 104 h 680"/>
                  <a:gd name="T10" fmla="*/ 2208 w 5088"/>
                  <a:gd name="T11" fmla="*/ 8 h 680"/>
                  <a:gd name="T12" fmla="*/ 2784 w 5088"/>
                  <a:gd name="T13" fmla="*/ 56 h 680"/>
                  <a:gd name="T14" fmla="*/ 3312 w 5088"/>
                  <a:gd name="T15" fmla="*/ 248 h 680"/>
                  <a:gd name="T16" fmla="*/ 4032 w 5088"/>
                  <a:gd name="T17" fmla="*/ 440 h 680"/>
                  <a:gd name="T18" fmla="*/ 4704 w 5088"/>
                  <a:gd name="T19" fmla="*/ 632 h 680"/>
                  <a:gd name="T20" fmla="*/ 5088 w 5088"/>
                  <a:gd name="T21" fmla="*/ 680 h 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088" h="680">
                    <a:moveTo>
                      <a:pt x="0" y="680"/>
                    </a:moveTo>
                    <a:cubicBezTo>
                      <a:pt x="264" y="660"/>
                      <a:pt x="528" y="640"/>
                      <a:pt x="720" y="584"/>
                    </a:cubicBezTo>
                    <a:cubicBezTo>
                      <a:pt x="912" y="528"/>
                      <a:pt x="1032" y="408"/>
                      <a:pt x="1152" y="344"/>
                    </a:cubicBezTo>
                    <a:cubicBezTo>
                      <a:pt x="1272" y="280"/>
                      <a:pt x="1336" y="240"/>
                      <a:pt x="1440" y="200"/>
                    </a:cubicBezTo>
                    <a:cubicBezTo>
                      <a:pt x="1544" y="160"/>
                      <a:pt x="1648" y="136"/>
                      <a:pt x="1776" y="104"/>
                    </a:cubicBezTo>
                    <a:cubicBezTo>
                      <a:pt x="1904" y="72"/>
                      <a:pt x="2040" y="16"/>
                      <a:pt x="2208" y="8"/>
                    </a:cubicBezTo>
                    <a:cubicBezTo>
                      <a:pt x="2376" y="0"/>
                      <a:pt x="2600" y="16"/>
                      <a:pt x="2784" y="56"/>
                    </a:cubicBezTo>
                    <a:cubicBezTo>
                      <a:pt x="2968" y="96"/>
                      <a:pt x="3104" y="184"/>
                      <a:pt x="3312" y="248"/>
                    </a:cubicBezTo>
                    <a:cubicBezTo>
                      <a:pt x="3520" y="312"/>
                      <a:pt x="3800" y="376"/>
                      <a:pt x="4032" y="440"/>
                    </a:cubicBezTo>
                    <a:cubicBezTo>
                      <a:pt x="4264" y="504"/>
                      <a:pt x="4528" y="592"/>
                      <a:pt x="4704" y="632"/>
                    </a:cubicBezTo>
                    <a:cubicBezTo>
                      <a:pt x="4880" y="672"/>
                      <a:pt x="5024" y="672"/>
                      <a:pt x="5088" y="680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28398" name="Oval 46"/>
            <p:cNvSpPr>
              <a:spLocks noChangeArrowheads="1"/>
            </p:cNvSpPr>
            <p:nvPr/>
          </p:nvSpPr>
          <p:spPr bwMode="auto">
            <a:xfrm rot="-5400000" flipH="1" flipV="1">
              <a:off x="756" y="3108"/>
              <a:ext cx="72" cy="624"/>
            </a:xfrm>
            <a:prstGeom prst="ellipse">
              <a:avLst/>
            </a:prstGeom>
            <a:gradFill rotWithShape="0">
              <a:gsLst>
                <a:gs pos="0">
                  <a:srgbClr val="5E9EFF"/>
                </a:gs>
                <a:gs pos="20000">
                  <a:srgbClr val="85C2FF"/>
                </a:gs>
                <a:gs pos="35000">
                  <a:srgbClr val="C4D6EB"/>
                </a:gs>
                <a:gs pos="50000">
                  <a:srgbClr val="FFEBFA"/>
                </a:gs>
                <a:gs pos="65000">
                  <a:srgbClr val="C4D6EB"/>
                </a:gs>
                <a:gs pos="80001">
                  <a:srgbClr val="85C2FF"/>
                </a:gs>
                <a:gs pos="100000">
                  <a:srgbClr val="5E9EFF"/>
                </a:gs>
              </a:gsLst>
              <a:lin ang="5400000" scaled="1"/>
            </a:gradFill>
            <a:ln w="317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8399" name="Oval 47"/>
            <p:cNvSpPr>
              <a:spLocks noChangeArrowheads="1"/>
            </p:cNvSpPr>
            <p:nvPr/>
          </p:nvSpPr>
          <p:spPr bwMode="auto">
            <a:xfrm>
              <a:off x="690" y="3883"/>
              <a:ext cx="212" cy="149"/>
            </a:xfrm>
            <a:prstGeom prst="ellips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0000">
                          <a:gamma/>
                          <a:tint val="10196"/>
                          <a:invGamma/>
                        </a:srgbClr>
                      </a:gs>
                      <a:gs pos="100000">
                        <a:srgbClr val="FF0000"/>
                      </a:gs>
                    </a:gsLst>
                    <a:path path="shape">
                      <a:fillToRect l="50000" t="50000" r="50000" b="50000"/>
                    </a:path>
                  </a:gra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115775" name="Group 48"/>
            <p:cNvGrpSpPr>
              <a:grpSpLocks/>
            </p:cNvGrpSpPr>
            <p:nvPr/>
          </p:nvGrpSpPr>
          <p:grpSpPr bwMode="auto">
            <a:xfrm rot="10800000" flipV="1">
              <a:off x="735" y="1392"/>
              <a:ext cx="144" cy="264"/>
              <a:chOff x="308" y="2060"/>
              <a:chExt cx="196" cy="386"/>
            </a:xfrm>
          </p:grpSpPr>
          <p:sp>
            <p:nvSpPr>
              <p:cNvPr id="228401" name="Oval 49"/>
              <p:cNvSpPr>
                <a:spLocks noChangeArrowheads="1"/>
              </p:cNvSpPr>
              <p:nvPr/>
            </p:nvSpPr>
            <p:spPr bwMode="auto">
              <a:xfrm rot="2398380">
                <a:off x="313" y="2051"/>
                <a:ext cx="192" cy="385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28402" name="Oval 50"/>
              <p:cNvSpPr>
                <a:spLocks noChangeArrowheads="1"/>
              </p:cNvSpPr>
              <p:nvPr/>
            </p:nvSpPr>
            <p:spPr bwMode="auto">
              <a:xfrm rot="2248002">
                <a:off x="320" y="2056"/>
                <a:ext cx="192" cy="386"/>
              </a:xfrm>
              <a:prstGeom prst="ellipse">
                <a:avLst/>
              </a:prstGeom>
              <a:gradFill rotWithShape="0">
                <a:gsLst>
                  <a:gs pos="0">
                    <a:srgbClr val="C1DAFF"/>
                  </a:gs>
                  <a:gs pos="100000">
                    <a:srgbClr val="C1DAFF">
                      <a:gamma/>
                      <a:shade val="63137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28403" name="Oval 51"/>
              <p:cNvSpPr>
                <a:spLocks noChangeArrowheads="1"/>
              </p:cNvSpPr>
              <p:nvPr/>
            </p:nvSpPr>
            <p:spPr bwMode="auto">
              <a:xfrm rot="2248002">
                <a:off x="320" y="2056"/>
                <a:ext cx="192" cy="386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65490"/>
                      <a:invGamma/>
                    </a:schemeClr>
                  </a:gs>
                </a:gsLst>
                <a:path path="rect">
                  <a:fillToRect l="100000" b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sp>
        <p:nvSpPr>
          <p:cNvPr id="228404" name="Line 52"/>
          <p:cNvSpPr>
            <a:spLocks noChangeShapeType="1"/>
          </p:cNvSpPr>
          <p:nvPr/>
        </p:nvSpPr>
        <p:spPr bwMode="auto">
          <a:xfrm rot="10800000" flipV="1">
            <a:off x="6126163" y="2362200"/>
            <a:ext cx="15875" cy="1524000"/>
          </a:xfrm>
          <a:prstGeom prst="line">
            <a:avLst/>
          </a:prstGeom>
          <a:noFill/>
          <a:ln w="539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228405" name="Group 53"/>
          <p:cNvGrpSpPr>
            <a:grpSpLocks/>
          </p:cNvGrpSpPr>
          <p:nvPr/>
        </p:nvGrpSpPr>
        <p:grpSpPr bwMode="auto">
          <a:xfrm rot="10800000" flipV="1">
            <a:off x="5892800" y="1981200"/>
            <a:ext cx="228600" cy="419100"/>
            <a:chOff x="308" y="2060"/>
            <a:chExt cx="196" cy="386"/>
          </a:xfrm>
        </p:grpSpPr>
        <p:sp>
          <p:nvSpPr>
            <p:cNvPr id="228406" name="Oval 54"/>
            <p:cNvSpPr>
              <a:spLocks noChangeArrowheads="1"/>
            </p:cNvSpPr>
            <p:nvPr/>
          </p:nvSpPr>
          <p:spPr bwMode="auto">
            <a:xfrm rot="2398380">
              <a:off x="313" y="2051"/>
              <a:ext cx="192" cy="385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8407" name="Oval 55"/>
            <p:cNvSpPr>
              <a:spLocks noChangeArrowheads="1"/>
            </p:cNvSpPr>
            <p:nvPr/>
          </p:nvSpPr>
          <p:spPr bwMode="auto">
            <a:xfrm rot="2248002">
              <a:off x="320" y="2056"/>
              <a:ext cx="192" cy="386"/>
            </a:xfrm>
            <a:prstGeom prst="ellipse">
              <a:avLst/>
            </a:prstGeom>
            <a:gradFill rotWithShape="0">
              <a:gsLst>
                <a:gs pos="0">
                  <a:srgbClr val="C1DAFF"/>
                </a:gs>
                <a:gs pos="100000">
                  <a:srgbClr val="C1DAFF">
                    <a:gamma/>
                    <a:shade val="63137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8408" name="Oval 56"/>
            <p:cNvSpPr>
              <a:spLocks noChangeArrowheads="1"/>
            </p:cNvSpPr>
            <p:nvPr/>
          </p:nvSpPr>
          <p:spPr bwMode="auto">
            <a:xfrm rot="2248002">
              <a:off x="320" y="2056"/>
              <a:ext cx="192" cy="386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65490"/>
                    <a:invGamma/>
                  </a:schemeClr>
                </a:gs>
              </a:gsLst>
              <a:path path="rect">
                <a:fillToRect l="100000" b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28409" name="AutoShape 57"/>
          <p:cNvSpPr>
            <a:spLocks noChangeArrowheads="1"/>
          </p:cNvSpPr>
          <p:nvPr/>
        </p:nvSpPr>
        <p:spPr bwMode="auto">
          <a:xfrm rot="-2318731">
            <a:off x="6197600" y="2516188"/>
            <a:ext cx="309563" cy="74612"/>
          </a:xfrm>
          <a:prstGeom prst="leftRightArrow">
            <a:avLst>
              <a:gd name="adj1" fmla="val 50000"/>
              <a:gd name="adj2" fmla="val 129655"/>
            </a:avLst>
          </a:prstGeom>
          <a:solidFill>
            <a:schemeClr val="tx2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15720" name="Group 58"/>
          <p:cNvGrpSpPr>
            <a:grpSpLocks/>
          </p:cNvGrpSpPr>
          <p:nvPr/>
        </p:nvGrpSpPr>
        <p:grpSpPr bwMode="auto">
          <a:xfrm>
            <a:off x="5740400" y="838200"/>
            <a:ext cx="490538" cy="884238"/>
            <a:chOff x="267" y="864"/>
            <a:chExt cx="309" cy="557"/>
          </a:xfrm>
        </p:grpSpPr>
        <p:sp>
          <p:nvSpPr>
            <p:cNvPr id="228411" name="AutoShape 59"/>
            <p:cNvSpPr>
              <a:spLocks noChangeArrowheads="1"/>
            </p:cNvSpPr>
            <p:nvPr/>
          </p:nvSpPr>
          <p:spPr bwMode="auto">
            <a:xfrm rot="16200000" flipH="1">
              <a:off x="144" y="989"/>
              <a:ext cx="557" cy="308"/>
            </a:xfrm>
            <a:prstGeom prst="flowChartMagneticDrum">
              <a:avLst/>
            </a:prstGeom>
            <a:gradFill rotWithShape="0">
              <a:gsLst>
                <a:gs pos="0">
                  <a:schemeClr val="tx2"/>
                </a:gs>
                <a:gs pos="50000">
                  <a:srgbClr val="CC66FF"/>
                </a:gs>
                <a:gs pos="100000">
                  <a:schemeClr val="tx2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115751" name="Group 60"/>
            <p:cNvGrpSpPr>
              <a:grpSpLocks/>
            </p:cNvGrpSpPr>
            <p:nvPr/>
          </p:nvGrpSpPr>
          <p:grpSpPr bwMode="auto">
            <a:xfrm>
              <a:off x="267" y="1234"/>
              <a:ext cx="308" cy="186"/>
              <a:chOff x="267" y="1234"/>
              <a:chExt cx="308" cy="186"/>
            </a:xfrm>
          </p:grpSpPr>
          <p:sp>
            <p:nvSpPr>
              <p:cNvPr id="228413" name="Oval 61"/>
              <p:cNvSpPr>
                <a:spLocks noChangeArrowheads="1"/>
              </p:cNvSpPr>
              <p:nvPr/>
            </p:nvSpPr>
            <p:spPr bwMode="auto">
              <a:xfrm rot="16200000" flipH="1">
                <a:off x="328" y="1173"/>
                <a:ext cx="186" cy="308"/>
              </a:xfrm>
              <a:prstGeom prst="ellipse">
                <a:avLst/>
              </a:prstGeom>
              <a:gradFill rotWithShape="0">
                <a:gsLst>
                  <a:gs pos="0">
                    <a:srgbClr val="CB65FE"/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28414" name="Oval 62"/>
              <p:cNvSpPr>
                <a:spLocks noChangeArrowheads="1"/>
              </p:cNvSpPr>
              <p:nvPr/>
            </p:nvSpPr>
            <p:spPr bwMode="auto">
              <a:xfrm rot="16200000" flipH="1">
                <a:off x="398" y="1283"/>
                <a:ext cx="46" cy="88"/>
              </a:xfrm>
              <a:prstGeom prst="ellipse">
                <a:avLst/>
              </a:prstGeom>
              <a:gradFill rotWithShape="0">
                <a:gsLst>
                  <a:gs pos="0">
                    <a:srgbClr val="FFFF00"/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sp>
        <p:nvSpPr>
          <p:cNvPr id="228415" name="Line 63"/>
          <p:cNvSpPr>
            <a:spLocks noChangeShapeType="1"/>
          </p:cNvSpPr>
          <p:nvPr/>
        </p:nvSpPr>
        <p:spPr bwMode="auto">
          <a:xfrm rot="10800000" flipV="1">
            <a:off x="5969000" y="1600200"/>
            <a:ext cx="15875" cy="609600"/>
          </a:xfrm>
          <a:prstGeom prst="line">
            <a:avLst/>
          </a:prstGeom>
          <a:noFill/>
          <a:ln w="539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8416" name="AutoShape 64"/>
          <p:cNvSpPr>
            <a:spLocks noChangeArrowheads="1"/>
          </p:cNvSpPr>
          <p:nvPr/>
        </p:nvSpPr>
        <p:spPr bwMode="auto">
          <a:xfrm rot="2318731" flipV="1">
            <a:off x="5664200" y="2286000"/>
            <a:ext cx="309563" cy="74613"/>
          </a:xfrm>
          <a:prstGeom prst="leftRightArrow">
            <a:avLst>
              <a:gd name="adj1" fmla="val 50000"/>
              <a:gd name="adj2" fmla="val 129654"/>
            </a:avLst>
          </a:prstGeom>
          <a:solidFill>
            <a:schemeClr val="tx2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8417" name="Line 65"/>
          <p:cNvSpPr>
            <a:spLocks noChangeShapeType="1"/>
          </p:cNvSpPr>
          <p:nvPr/>
        </p:nvSpPr>
        <p:spPr bwMode="auto">
          <a:xfrm rot="10800000">
            <a:off x="5969000" y="2209800"/>
            <a:ext cx="152400" cy="152400"/>
          </a:xfrm>
          <a:prstGeom prst="line">
            <a:avLst/>
          </a:prstGeom>
          <a:noFill/>
          <a:ln w="539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15724" name="Group 66"/>
          <p:cNvGrpSpPr>
            <a:grpSpLocks/>
          </p:cNvGrpSpPr>
          <p:nvPr/>
        </p:nvGrpSpPr>
        <p:grpSpPr bwMode="auto">
          <a:xfrm>
            <a:off x="5981700" y="3429000"/>
            <a:ext cx="306388" cy="760413"/>
            <a:chOff x="2879" y="1295"/>
            <a:chExt cx="289" cy="959"/>
          </a:xfrm>
        </p:grpSpPr>
        <p:sp>
          <p:nvSpPr>
            <p:cNvPr id="228419" name="Oval 67"/>
            <p:cNvSpPr>
              <a:spLocks noChangeArrowheads="1"/>
            </p:cNvSpPr>
            <p:nvPr/>
          </p:nvSpPr>
          <p:spPr bwMode="auto">
            <a:xfrm rot="-8607966" flipH="1" flipV="1">
              <a:off x="2879" y="1295"/>
              <a:ext cx="282" cy="955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8420" name="Oval 68"/>
            <p:cNvSpPr>
              <a:spLocks noChangeArrowheads="1"/>
            </p:cNvSpPr>
            <p:nvPr/>
          </p:nvSpPr>
          <p:spPr bwMode="auto">
            <a:xfrm rot="-8758343" flipH="1" flipV="1">
              <a:off x="2886" y="1299"/>
              <a:ext cx="282" cy="955"/>
            </a:xfrm>
            <a:prstGeom prst="ellipse">
              <a:avLst/>
            </a:prstGeom>
            <a:gradFill rotWithShape="0">
              <a:gsLst>
                <a:gs pos="0">
                  <a:srgbClr val="C1DAFF"/>
                </a:gs>
                <a:gs pos="100000">
                  <a:srgbClr val="C1DAFF">
                    <a:gamma/>
                    <a:shade val="63137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8421" name="Oval 69"/>
            <p:cNvSpPr>
              <a:spLocks noChangeArrowheads="1"/>
            </p:cNvSpPr>
            <p:nvPr/>
          </p:nvSpPr>
          <p:spPr bwMode="auto">
            <a:xfrm rot="-8758343" flipH="1" flipV="1">
              <a:off x="2886" y="1299"/>
              <a:ext cx="282" cy="955"/>
            </a:xfrm>
            <a:prstGeom prst="ellipse">
              <a:avLst/>
            </a:prstGeom>
            <a:gradFill rotWithShape="0">
              <a:gsLst>
                <a:gs pos="0">
                  <a:srgbClr val="E47CBB"/>
                </a:gs>
                <a:gs pos="100000">
                  <a:srgbClr val="E47CBB">
                    <a:gamma/>
                    <a:shade val="42745"/>
                    <a:invGamma/>
                  </a:srgbClr>
                </a:gs>
              </a:gsLst>
              <a:path path="rect">
                <a:fillToRect l="100000" b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28422" name="Line 70"/>
          <p:cNvSpPr>
            <a:spLocks noChangeShapeType="1"/>
          </p:cNvSpPr>
          <p:nvPr/>
        </p:nvSpPr>
        <p:spPr bwMode="auto">
          <a:xfrm rot="10800000" flipH="1" flipV="1">
            <a:off x="6129338" y="3886200"/>
            <a:ext cx="4762" cy="911225"/>
          </a:xfrm>
          <a:prstGeom prst="line">
            <a:avLst/>
          </a:prstGeom>
          <a:noFill/>
          <a:ln w="539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228423" name="Picture 7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800" y="4191000"/>
            <a:ext cx="889000" cy="61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115727" name="Group 72"/>
          <p:cNvGrpSpPr>
            <a:grpSpLocks/>
          </p:cNvGrpSpPr>
          <p:nvPr/>
        </p:nvGrpSpPr>
        <p:grpSpPr bwMode="auto">
          <a:xfrm>
            <a:off x="7874000" y="3657600"/>
            <a:ext cx="593725" cy="547688"/>
            <a:chOff x="5184" y="1968"/>
            <a:chExt cx="374" cy="345"/>
          </a:xfrm>
        </p:grpSpPr>
        <p:sp>
          <p:nvSpPr>
            <p:cNvPr id="228425" name="Freeform 73"/>
            <p:cNvSpPr>
              <a:spLocks/>
            </p:cNvSpPr>
            <p:nvPr/>
          </p:nvSpPr>
          <p:spPr bwMode="auto">
            <a:xfrm flipV="1">
              <a:off x="5184" y="2102"/>
              <a:ext cx="374" cy="211"/>
            </a:xfrm>
            <a:custGeom>
              <a:avLst/>
              <a:gdLst>
                <a:gd name="T0" fmla="*/ 296 w 448"/>
                <a:gd name="T1" fmla="*/ 528 h 528"/>
                <a:gd name="T2" fmla="*/ 440 w 448"/>
                <a:gd name="T3" fmla="*/ 480 h 528"/>
                <a:gd name="T4" fmla="*/ 248 w 448"/>
                <a:gd name="T5" fmla="*/ 288 h 528"/>
                <a:gd name="T6" fmla="*/ 8 w 448"/>
                <a:gd name="T7" fmla="*/ 144 h 528"/>
                <a:gd name="T8" fmla="*/ 200 w 448"/>
                <a:gd name="T9" fmla="*/ 48 h 528"/>
                <a:gd name="T10" fmla="*/ 200 w 448"/>
                <a:gd name="T11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8" h="528">
                  <a:moveTo>
                    <a:pt x="296" y="528"/>
                  </a:moveTo>
                  <a:cubicBezTo>
                    <a:pt x="372" y="524"/>
                    <a:pt x="448" y="520"/>
                    <a:pt x="440" y="480"/>
                  </a:cubicBezTo>
                  <a:cubicBezTo>
                    <a:pt x="432" y="440"/>
                    <a:pt x="320" y="344"/>
                    <a:pt x="248" y="288"/>
                  </a:cubicBezTo>
                  <a:cubicBezTo>
                    <a:pt x="176" y="232"/>
                    <a:pt x="16" y="184"/>
                    <a:pt x="8" y="144"/>
                  </a:cubicBezTo>
                  <a:cubicBezTo>
                    <a:pt x="0" y="104"/>
                    <a:pt x="168" y="72"/>
                    <a:pt x="200" y="48"/>
                  </a:cubicBezTo>
                  <a:cubicBezTo>
                    <a:pt x="232" y="24"/>
                    <a:pt x="200" y="8"/>
                    <a:pt x="200" y="0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115742" name="Group 74"/>
            <p:cNvGrpSpPr>
              <a:grpSpLocks/>
            </p:cNvGrpSpPr>
            <p:nvPr/>
          </p:nvGrpSpPr>
          <p:grpSpPr bwMode="auto">
            <a:xfrm>
              <a:off x="5184" y="1968"/>
              <a:ext cx="374" cy="326"/>
              <a:chOff x="5373" y="1968"/>
              <a:chExt cx="374" cy="326"/>
            </a:xfrm>
          </p:grpSpPr>
          <p:grpSp>
            <p:nvGrpSpPr>
              <p:cNvPr id="115743" name="Group 75"/>
              <p:cNvGrpSpPr>
                <a:grpSpLocks/>
              </p:cNvGrpSpPr>
              <p:nvPr/>
            </p:nvGrpSpPr>
            <p:grpSpPr bwMode="auto">
              <a:xfrm>
                <a:off x="5386" y="1968"/>
                <a:ext cx="241" cy="230"/>
                <a:chOff x="5386" y="1968"/>
                <a:chExt cx="241" cy="230"/>
              </a:xfrm>
            </p:grpSpPr>
            <p:sp>
              <p:nvSpPr>
                <p:cNvPr id="228428" name="Rectangle 76"/>
                <p:cNvSpPr>
                  <a:spLocks noChangeArrowheads="1"/>
                </p:cNvSpPr>
                <p:nvPr/>
              </p:nvSpPr>
              <p:spPr bwMode="auto">
                <a:xfrm flipV="1">
                  <a:off x="5466" y="2045"/>
                  <a:ext cx="161" cy="76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28429" name="AutoShape 77"/>
                <p:cNvSpPr>
                  <a:spLocks noChangeArrowheads="1"/>
                </p:cNvSpPr>
                <p:nvPr/>
              </p:nvSpPr>
              <p:spPr bwMode="auto">
                <a:xfrm flipH="1" flipV="1">
                  <a:off x="5386" y="1968"/>
                  <a:ext cx="120" cy="230"/>
                </a:xfrm>
                <a:prstGeom prst="moon">
                  <a:avLst>
                    <a:gd name="adj" fmla="val 50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228430" name="Freeform 78"/>
              <p:cNvSpPr>
                <a:spLocks/>
              </p:cNvSpPr>
              <p:nvPr/>
            </p:nvSpPr>
            <p:spPr bwMode="auto">
              <a:xfrm flipV="1">
                <a:off x="5373" y="2083"/>
                <a:ext cx="374" cy="211"/>
              </a:xfrm>
              <a:custGeom>
                <a:avLst/>
                <a:gdLst>
                  <a:gd name="T0" fmla="*/ 296 w 448"/>
                  <a:gd name="T1" fmla="*/ 528 h 528"/>
                  <a:gd name="T2" fmla="*/ 440 w 448"/>
                  <a:gd name="T3" fmla="*/ 480 h 528"/>
                  <a:gd name="T4" fmla="*/ 248 w 448"/>
                  <a:gd name="T5" fmla="*/ 288 h 528"/>
                  <a:gd name="T6" fmla="*/ 8 w 448"/>
                  <a:gd name="T7" fmla="*/ 144 h 528"/>
                  <a:gd name="T8" fmla="*/ 200 w 448"/>
                  <a:gd name="T9" fmla="*/ 48 h 528"/>
                  <a:gd name="T10" fmla="*/ 200 w 448"/>
                  <a:gd name="T11" fmla="*/ 0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8" h="528">
                    <a:moveTo>
                      <a:pt x="296" y="528"/>
                    </a:moveTo>
                    <a:cubicBezTo>
                      <a:pt x="372" y="524"/>
                      <a:pt x="448" y="520"/>
                      <a:pt x="440" y="480"/>
                    </a:cubicBezTo>
                    <a:cubicBezTo>
                      <a:pt x="432" y="440"/>
                      <a:pt x="320" y="344"/>
                      <a:pt x="248" y="288"/>
                    </a:cubicBezTo>
                    <a:cubicBezTo>
                      <a:pt x="176" y="232"/>
                      <a:pt x="16" y="184"/>
                      <a:pt x="8" y="144"/>
                    </a:cubicBezTo>
                    <a:cubicBezTo>
                      <a:pt x="0" y="104"/>
                      <a:pt x="168" y="72"/>
                      <a:pt x="200" y="48"/>
                    </a:cubicBezTo>
                    <a:cubicBezTo>
                      <a:pt x="232" y="24"/>
                      <a:pt x="200" y="8"/>
                      <a:pt x="200" y="0"/>
                    </a:cubicBez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115728" name="Group 79"/>
          <p:cNvGrpSpPr>
            <a:grpSpLocks/>
          </p:cNvGrpSpPr>
          <p:nvPr/>
        </p:nvGrpSpPr>
        <p:grpSpPr bwMode="auto">
          <a:xfrm>
            <a:off x="5664200" y="6172200"/>
            <a:ext cx="1066800" cy="304800"/>
            <a:chOff x="384" y="3496"/>
            <a:chExt cx="5088" cy="680"/>
          </a:xfrm>
        </p:grpSpPr>
        <p:sp>
          <p:nvSpPr>
            <p:cNvPr id="228432" name="Line 80"/>
            <p:cNvSpPr>
              <a:spLocks noChangeShapeType="1"/>
            </p:cNvSpPr>
            <p:nvPr/>
          </p:nvSpPr>
          <p:spPr bwMode="auto">
            <a:xfrm>
              <a:off x="384" y="4176"/>
              <a:ext cx="5088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8433" name="Freeform 81"/>
            <p:cNvSpPr>
              <a:spLocks/>
            </p:cNvSpPr>
            <p:nvPr/>
          </p:nvSpPr>
          <p:spPr bwMode="auto">
            <a:xfrm>
              <a:off x="384" y="3496"/>
              <a:ext cx="5088" cy="680"/>
            </a:xfrm>
            <a:custGeom>
              <a:avLst/>
              <a:gdLst>
                <a:gd name="T0" fmla="*/ 0 w 5088"/>
                <a:gd name="T1" fmla="*/ 680 h 680"/>
                <a:gd name="T2" fmla="*/ 720 w 5088"/>
                <a:gd name="T3" fmla="*/ 584 h 680"/>
                <a:gd name="T4" fmla="*/ 1152 w 5088"/>
                <a:gd name="T5" fmla="*/ 344 h 680"/>
                <a:gd name="T6" fmla="*/ 1440 w 5088"/>
                <a:gd name="T7" fmla="*/ 200 h 680"/>
                <a:gd name="T8" fmla="*/ 1776 w 5088"/>
                <a:gd name="T9" fmla="*/ 104 h 680"/>
                <a:gd name="T10" fmla="*/ 2208 w 5088"/>
                <a:gd name="T11" fmla="*/ 8 h 680"/>
                <a:gd name="T12" fmla="*/ 2784 w 5088"/>
                <a:gd name="T13" fmla="*/ 56 h 680"/>
                <a:gd name="T14" fmla="*/ 3312 w 5088"/>
                <a:gd name="T15" fmla="*/ 248 h 680"/>
                <a:gd name="T16" fmla="*/ 4032 w 5088"/>
                <a:gd name="T17" fmla="*/ 440 h 680"/>
                <a:gd name="T18" fmla="*/ 4704 w 5088"/>
                <a:gd name="T19" fmla="*/ 632 h 680"/>
                <a:gd name="T20" fmla="*/ 5088 w 5088"/>
                <a:gd name="T21" fmla="*/ 68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88" h="680">
                  <a:moveTo>
                    <a:pt x="0" y="680"/>
                  </a:moveTo>
                  <a:cubicBezTo>
                    <a:pt x="264" y="660"/>
                    <a:pt x="528" y="640"/>
                    <a:pt x="720" y="584"/>
                  </a:cubicBezTo>
                  <a:cubicBezTo>
                    <a:pt x="912" y="528"/>
                    <a:pt x="1032" y="408"/>
                    <a:pt x="1152" y="344"/>
                  </a:cubicBezTo>
                  <a:cubicBezTo>
                    <a:pt x="1272" y="280"/>
                    <a:pt x="1336" y="240"/>
                    <a:pt x="1440" y="200"/>
                  </a:cubicBezTo>
                  <a:cubicBezTo>
                    <a:pt x="1544" y="160"/>
                    <a:pt x="1648" y="136"/>
                    <a:pt x="1776" y="104"/>
                  </a:cubicBezTo>
                  <a:cubicBezTo>
                    <a:pt x="1904" y="72"/>
                    <a:pt x="2040" y="16"/>
                    <a:pt x="2208" y="8"/>
                  </a:cubicBezTo>
                  <a:cubicBezTo>
                    <a:pt x="2376" y="0"/>
                    <a:pt x="2600" y="16"/>
                    <a:pt x="2784" y="56"/>
                  </a:cubicBezTo>
                  <a:cubicBezTo>
                    <a:pt x="2968" y="96"/>
                    <a:pt x="3104" y="184"/>
                    <a:pt x="3312" y="248"/>
                  </a:cubicBezTo>
                  <a:cubicBezTo>
                    <a:pt x="3520" y="312"/>
                    <a:pt x="3800" y="376"/>
                    <a:pt x="4032" y="440"/>
                  </a:cubicBezTo>
                  <a:cubicBezTo>
                    <a:pt x="4264" y="504"/>
                    <a:pt x="4528" y="592"/>
                    <a:pt x="4704" y="632"/>
                  </a:cubicBezTo>
                  <a:cubicBezTo>
                    <a:pt x="4880" y="672"/>
                    <a:pt x="5024" y="672"/>
                    <a:pt x="5088" y="680"/>
                  </a:cubicBezTo>
                </a:path>
              </a:pathLst>
            </a:custGeom>
            <a:noFill/>
            <a:ln w="31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28434" name="Oval 82"/>
          <p:cNvSpPr>
            <a:spLocks noChangeArrowheads="1"/>
          </p:cNvSpPr>
          <p:nvPr/>
        </p:nvSpPr>
        <p:spPr bwMode="auto">
          <a:xfrm>
            <a:off x="5973763" y="6240463"/>
            <a:ext cx="336550" cy="236537"/>
          </a:xfrm>
          <a:prstGeom prst="ellips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0000">
                        <a:gamma/>
                        <a:tint val="10196"/>
                        <a:invGamma/>
                      </a:srgbClr>
                    </a:gs>
                    <a:gs pos="100000">
                      <a:srgbClr val="FF0000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228435" name="Group 83"/>
          <p:cNvGrpSpPr>
            <a:grpSpLocks/>
          </p:cNvGrpSpPr>
          <p:nvPr/>
        </p:nvGrpSpPr>
        <p:grpSpPr bwMode="auto">
          <a:xfrm rot="10800000" flipV="1">
            <a:off x="6019800" y="2133600"/>
            <a:ext cx="228600" cy="419100"/>
            <a:chOff x="308" y="2060"/>
            <a:chExt cx="196" cy="386"/>
          </a:xfrm>
        </p:grpSpPr>
        <p:sp>
          <p:nvSpPr>
            <p:cNvPr id="228436" name="Oval 84"/>
            <p:cNvSpPr>
              <a:spLocks noChangeArrowheads="1"/>
            </p:cNvSpPr>
            <p:nvPr/>
          </p:nvSpPr>
          <p:spPr bwMode="auto">
            <a:xfrm rot="2398380">
              <a:off x="313" y="2051"/>
              <a:ext cx="192" cy="385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8437" name="Oval 85"/>
            <p:cNvSpPr>
              <a:spLocks noChangeArrowheads="1"/>
            </p:cNvSpPr>
            <p:nvPr/>
          </p:nvSpPr>
          <p:spPr bwMode="auto">
            <a:xfrm rot="2248002">
              <a:off x="320" y="2056"/>
              <a:ext cx="192" cy="386"/>
            </a:xfrm>
            <a:prstGeom prst="ellipse">
              <a:avLst/>
            </a:prstGeom>
            <a:gradFill rotWithShape="0">
              <a:gsLst>
                <a:gs pos="0">
                  <a:srgbClr val="C1DAFF"/>
                </a:gs>
                <a:gs pos="100000">
                  <a:srgbClr val="C1DAFF">
                    <a:gamma/>
                    <a:shade val="63137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8438" name="Oval 86"/>
            <p:cNvSpPr>
              <a:spLocks noChangeArrowheads="1"/>
            </p:cNvSpPr>
            <p:nvPr/>
          </p:nvSpPr>
          <p:spPr bwMode="auto">
            <a:xfrm rot="2248002">
              <a:off x="320" y="2056"/>
              <a:ext cx="192" cy="386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65490"/>
                    <a:invGamma/>
                  </a:schemeClr>
                </a:gs>
              </a:gsLst>
              <a:path path="rect">
                <a:fillToRect l="100000" b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28439" name="Line 87"/>
          <p:cNvSpPr>
            <a:spLocks noChangeShapeType="1"/>
          </p:cNvSpPr>
          <p:nvPr/>
        </p:nvSpPr>
        <p:spPr bwMode="auto">
          <a:xfrm flipV="1">
            <a:off x="6096000" y="3886200"/>
            <a:ext cx="0" cy="2511425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8440" name="Line 88"/>
          <p:cNvSpPr>
            <a:spLocks noChangeShapeType="1"/>
          </p:cNvSpPr>
          <p:nvPr/>
        </p:nvSpPr>
        <p:spPr bwMode="auto">
          <a:xfrm>
            <a:off x="6096000" y="3886200"/>
            <a:ext cx="1828800" cy="0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8441" name="AutoShape 89" descr="0ැր"/>
          <p:cNvSpPr>
            <a:spLocks noChangeArrowheads="1"/>
          </p:cNvSpPr>
          <p:nvPr/>
        </p:nvSpPr>
        <p:spPr bwMode="auto">
          <a:xfrm>
            <a:off x="6096000" y="4724400"/>
            <a:ext cx="76200" cy="1676400"/>
          </a:xfrm>
          <a:prstGeom prst="downArrow">
            <a:avLst>
              <a:gd name="adj1" fmla="val 100000"/>
              <a:gd name="adj2" fmla="val 2200000"/>
            </a:avLst>
          </a:prstGeom>
          <a:pattFill prst="dkHorz">
            <a:fgClr>
              <a:srgbClr val="FF0000"/>
            </a:fgClr>
            <a:bgClr>
              <a:srgbClr val="0000FF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8442" name="Oval 90"/>
          <p:cNvSpPr>
            <a:spLocks noChangeArrowheads="1"/>
          </p:cNvSpPr>
          <p:nvPr/>
        </p:nvSpPr>
        <p:spPr bwMode="auto">
          <a:xfrm rot="-5400000" flipH="1" flipV="1">
            <a:off x="6078538" y="4210050"/>
            <a:ext cx="114300" cy="990600"/>
          </a:xfrm>
          <a:prstGeom prst="ellipse">
            <a:avLst/>
          </a:prstGeom>
          <a:gradFill rotWithShape="0">
            <a:gsLst>
              <a:gs pos="0">
                <a:srgbClr val="5E9EFF"/>
              </a:gs>
              <a:gs pos="20000">
                <a:srgbClr val="85C2FF"/>
              </a:gs>
              <a:gs pos="35000">
                <a:srgbClr val="C4D6EB"/>
              </a:gs>
              <a:gs pos="50000">
                <a:srgbClr val="FFEBFA"/>
              </a:gs>
              <a:gs pos="65000">
                <a:srgbClr val="C4D6EB"/>
              </a:gs>
              <a:gs pos="80001">
                <a:srgbClr val="85C2FF"/>
              </a:gs>
              <a:gs pos="100000">
                <a:srgbClr val="5E9EFF"/>
              </a:gs>
            </a:gsLst>
            <a:lin ang="5400000" scaled="1"/>
          </a:gradFill>
          <a:ln w="317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8443" name="Oval 91"/>
          <p:cNvSpPr>
            <a:spLocks noChangeArrowheads="1"/>
          </p:cNvSpPr>
          <p:nvPr/>
        </p:nvSpPr>
        <p:spPr bwMode="auto">
          <a:xfrm>
            <a:off x="1093788" y="6164263"/>
            <a:ext cx="336550" cy="236537"/>
          </a:xfrm>
          <a:prstGeom prst="ellipse">
            <a:avLst/>
          </a:prstGeom>
          <a:gradFill rotWithShape="0">
            <a:gsLst>
              <a:gs pos="0">
                <a:srgbClr val="FF0000">
                  <a:alpha val="39000"/>
                </a:srgbClr>
              </a:gs>
              <a:gs pos="50000">
                <a:srgbClr val="FF4D60"/>
              </a:gs>
              <a:gs pos="100000">
                <a:srgbClr val="FF0000">
                  <a:alpha val="3900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" tmFilter="0, 0; .2, .5; .8, .5; 1, 0"/>
                                        <p:tgtEl>
                                          <p:spTgt spid="2284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" autoRev="1" fill="hold"/>
                                        <p:tgtEl>
                                          <p:spTgt spid="2284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10" fill="hold"/>
                                        <p:tgtEl>
                                          <p:spTgt spid="2284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" dur="10" fill="hold"/>
                                        <p:tgtEl>
                                          <p:spTgt spid="2284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10" fill="hold"/>
                                        <p:tgtEl>
                                          <p:spTgt spid="2284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10" fill="hold"/>
                                        <p:tgtEl>
                                          <p:spTgt spid="2284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" dur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2284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2284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2284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2284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10" fill="hold"/>
                                        <p:tgtEl>
                                          <p:spTgt spid="2284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0" dur="10" fill="hold"/>
                                        <p:tgtEl>
                                          <p:spTgt spid="2284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10" fill="hold"/>
                                        <p:tgtEl>
                                          <p:spTgt spid="2284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" fill="hold"/>
                                        <p:tgtEl>
                                          <p:spTgt spid="2284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" dur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2284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2284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2284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2284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" tmFilter="0, 0; .2, .5; .8, .5; 1, 0"/>
                                        <p:tgtEl>
                                          <p:spTgt spid="2284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50" autoRev="1" fill="hold"/>
                                        <p:tgtEl>
                                          <p:spTgt spid="2284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" tmFilter="0, 0; .2, .5; .8, .5; 1, 0"/>
                                        <p:tgtEl>
                                          <p:spTgt spid="2284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50" autoRev="1" fill="hold"/>
                                        <p:tgtEl>
                                          <p:spTgt spid="2284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" tmFilter="0, 0; .2, .5; .8, .5; 1, 0"/>
                                        <p:tgtEl>
                                          <p:spTgt spid="2284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50" autoRev="1" fill="hold"/>
                                        <p:tgtEl>
                                          <p:spTgt spid="2284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" tmFilter="0, 0; .2, .5; .8, .5; 1, 0"/>
                                        <p:tgtEl>
                                          <p:spTgt spid="2284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" autoRev="1" fill="hold"/>
                                        <p:tgtEl>
                                          <p:spTgt spid="2284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4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8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8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441" grpId="0" animBg="1"/>
      <p:bldP spid="22844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3632200" cy="68326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3040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828800"/>
            <a:ext cx="2882900" cy="161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3040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810000"/>
            <a:ext cx="2882900" cy="161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30405" name="Rectangle 5"/>
          <p:cNvSpPr>
            <a:spLocks noChangeArrowheads="1"/>
          </p:cNvSpPr>
          <p:nvPr/>
        </p:nvSpPr>
        <p:spPr bwMode="auto">
          <a:xfrm>
            <a:off x="4267200" y="5562600"/>
            <a:ext cx="411480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i="1">
                <a:solidFill>
                  <a:srgbClr val="FFFF00"/>
                </a:solidFill>
                <a:cs typeface="+mn-cs"/>
              </a:rPr>
              <a:t>Luo at al. Cell Structure and Function 2006, 31: 63</a:t>
            </a:r>
          </a:p>
          <a:p>
            <a:pPr algn="just">
              <a:defRPr/>
            </a:pPr>
            <a:r>
              <a:rPr lang="en-US" sz="1400" i="1">
                <a:solidFill>
                  <a:srgbClr val="00FF00"/>
                </a:solidFill>
                <a:cs typeface="+mn-cs"/>
              </a:rPr>
              <a:t>Comparison of photoactivation of PA-GFP in vivo with single-photon (405 nm) and multiphoton (790 nm) laser light. </a:t>
            </a:r>
          </a:p>
        </p:txBody>
      </p:sp>
      <p:sp>
        <p:nvSpPr>
          <p:cNvPr id="230406" name="Line 6"/>
          <p:cNvSpPr>
            <a:spLocks noChangeShapeType="1"/>
          </p:cNvSpPr>
          <p:nvPr/>
        </p:nvSpPr>
        <p:spPr bwMode="auto">
          <a:xfrm>
            <a:off x="1066800" y="2438400"/>
            <a:ext cx="762000" cy="0"/>
          </a:xfrm>
          <a:prstGeom prst="line">
            <a:avLst/>
          </a:prstGeom>
          <a:noFill/>
          <a:ln w="31750">
            <a:solidFill>
              <a:srgbClr val="FF8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0407" name="Line 7"/>
          <p:cNvSpPr>
            <a:spLocks noChangeShapeType="1"/>
          </p:cNvSpPr>
          <p:nvPr/>
        </p:nvSpPr>
        <p:spPr bwMode="auto">
          <a:xfrm>
            <a:off x="2133600" y="2438400"/>
            <a:ext cx="762000" cy="0"/>
          </a:xfrm>
          <a:prstGeom prst="line">
            <a:avLst/>
          </a:prstGeom>
          <a:noFill/>
          <a:ln w="31750">
            <a:solidFill>
              <a:srgbClr val="FF8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0408" name="Rectangle 8"/>
          <p:cNvSpPr>
            <a:spLocks noChangeArrowheads="1"/>
          </p:cNvSpPr>
          <p:nvPr/>
        </p:nvSpPr>
        <p:spPr bwMode="auto">
          <a:xfrm>
            <a:off x="2908300" y="76200"/>
            <a:ext cx="3328988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i="1">
                <a:solidFill>
                  <a:srgbClr val="FFFF00"/>
                </a:solidFill>
                <a:latin typeface="Georgia" charset="0"/>
                <a:cs typeface="+mn-cs"/>
              </a:rPr>
              <a:t>Photoconversion</a:t>
            </a:r>
          </a:p>
          <a:p>
            <a:pPr algn="ctr">
              <a:defRPr/>
            </a:pPr>
            <a:r>
              <a:rPr lang="en-US" sz="1800">
                <a:solidFill>
                  <a:srgbClr val="FFFF00"/>
                </a:solidFill>
                <a:latin typeface="Georgia" charset="0"/>
                <a:cs typeface="+mn-cs"/>
              </a:rPr>
              <a:t>Excitation area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0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405" grpId="0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1" name="Rectangle 3"/>
          <p:cNvSpPr>
            <a:spLocks noChangeArrowheads="1"/>
          </p:cNvSpPr>
          <p:nvPr/>
        </p:nvSpPr>
        <p:spPr bwMode="auto">
          <a:xfrm>
            <a:off x="1828800" y="5543550"/>
            <a:ext cx="58039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>
                <a:solidFill>
                  <a:srgbClr val="00FF00"/>
                </a:solidFill>
                <a:cs typeface="+mn-cs"/>
              </a:rPr>
              <a:t>Thorsten at al. Nature 2004; 427: 159</a:t>
            </a:r>
            <a:endParaRPr lang="en-US" sz="1400">
              <a:solidFill>
                <a:srgbClr val="00FF00"/>
              </a:solidFill>
              <a:cs typeface="+mn-cs"/>
            </a:endParaRPr>
          </a:p>
          <a:p>
            <a:pPr>
              <a:defRPr/>
            </a:pPr>
            <a:r>
              <a:rPr lang="en-US" sz="1400" i="1">
                <a:solidFill>
                  <a:srgbClr val="00FF00"/>
                </a:solidFill>
                <a:cs typeface="+mn-cs"/>
              </a:rPr>
              <a:t>T-cell priming by dendritic cells in lymph nodes occurs in three distinct phases</a:t>
            </a:r>
          </a:p>
        </p:txBody>
      </p:sp>
      <p:sp>
        <p:nvSpPr>
          <p:cNvPr id="232452" name="Rectangle 4"/>
          <p:cNvSpPr>
            <a:spLocks noChangeArrowheads="1"/>
          </p:cNvSpPr>
          <p:nvPr/>
        </p:nvSpPr>
        <p:spPr bwMode="auto">
          <a:xfrm>
            <a:off x="2901950" y="242888"/>
            <a:ext cx="3352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>
                <a:solidFill>
                  <a:srgbClr val="FFFF00"/>
                </a:solidFill>
                <a:latin typeface="Georgia" charset="0"/>
                <a:cs typeface="+mn-cs"/>
              </a:rPr>
              <a:t>In VIVO Imaging</a:t>
            </a:r>
            <a:endParaRPr lang="en-US" sz="1800">
              <a:solidFill>
                <a:srgbClr val="FFFF00"/>
              </a:solidFill>
              <a:latin typeface="Georgia" charset="0"/>
              <a:cs typeface="+mn-cs"/>
            </a:endParaRPr>
          </a:p>
        </p:txBody>
      </p:sp>
      <p:pic>
        <p:nvPicPr>
          <p:cNvPr id="232453" name="Homogenous distribution of DCs and rapid T cell migration in LNs late after LN entry.mov" descr="WORK:Data:Microscopie:Homogenous distribution of DCs and rapid T cell migration in LNs late after LN entry.mo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00" y="1803400"/>
            <a:ext cx="32512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66" fill="hold"/>
                                        <p:tgtEl>
                                          <p:spTgt spid="2324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3245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24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324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453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606" name="Rectangle 54"/>
          <p:cNvSpPr>
            <a:spLocks noChangeArrowheads="1"/>
          </p:cNvSpPr>
          <p:nvPr/>
        </p:nvSpPr>
        <p:spPr bwMode="auto">
          <a:xfrm>
            <a:off x="533400" y="990600"/>
            <a:ext cx="2133600" cy="2819400"/>
          </a:xfrm>
          <a:prstGeom prst="rect">
            <a:avLst/>
          </a:prstGeom>
          <a:gradFill rotWithShape="0">
            <a:gsLst>
              <a:gs pos="0">
                <a:srgbClr val="00FF00">
                  <a:gamma/>
                  <a:shade val="68627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68627"/>
                  <a:invGamma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21858" name="Group 139"/>
          <p:cNvGrpSpPr>
            <a:grpSpLocks/>
          </p:cNvGrpSpPr>
          <p:nvPr/>
        </p:nvGrpSpPr>
        <p:grpSpPr bwMode="auto">
          <a:xfrm>
            <a:off x="0" y="2362200"/>
            <a:ext cx="3429000" cy="1447800"/>
            <a:chOff x="0" y="1488"/>
            <a:chExt cx="2160" cy="912"/>
          </a:xfrm>
        </p:grpSpPr>
        <p:sp>
          <p:nvSpPr>
            <p:cNvPr id="151616" name="Oval 64"/>
            <p:cNvSpPr>
              <a:spLocks noChangeArrowheads="1"/>
            </p:cNvSpPr>
            <p:nvPr/>
          </p:nvSpPr>
          <p:spPr bwMode="auto">
            <a:xfrm rot="-5400000" flipH="1" flipV="1">
              <a:off x="920" y="664"/>
              <a:ext cx="168" cy="1815"/>
            </a:xfrm>
            <a:prstGeom prst="ellipse">
              <a:avLst/>
            </a:prstGeom>
            <a:gradFill rotWithShape="0">
              <a:gsLst>
                <a:gs pos="0">
                  <a:srgbClr val="5E9EFF"/>
                </a:gs>
                <a:gs pos="20000">
                  <a:srgbClr val="85C2FF"/>
                </a:gs>
                <a:gs pos="35000">
                  <a:srgbClr val="C4D6EB"/>
                </a:gs>
                <a:gs pos="50000">
                  <a:srgbClr val="FFEBFA"/>
                </a:gs>
                <a:gs pos="65000">
                  <a:srgbClr val="C4D6EB"/>
                </a:gs>
                <a:gs pos="80001">
                  <a:srgbClr val="85C2FF"/>
                </a:gs>
                <a:gs pos="100000">
                  <a:srgbClr val="5E9EFF"/>
                </a:gs>
              </a:gsLst>
              <a:lin ang="5400000" scaled="1"/>
            </a:gradFill>
            <a:ln w="317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121894" name="Group 66"/>
            <p:cNvGrpSpPr>
              <a:grpSpLocks/>
            </p:cNvGrpSpPr>
            <p:nvPr/>
          </p:nvGrpSpPr>
          <p:grpSpPr bwMode="auto">
            <a:xfrm>
              <a:off x="0" y="1920"/>
              <a:ext cx="2160" cy="480"/>
              <a:chOff x="384" y="3496"/>
              <a:chExt cx="5088" cy="680"/>
            </a:xfrm>
          </p:grpSpPr>
          <p:sp>
            <p:nvSpPr>
              <p:cNvPr id="151619" name="Line 67"/>
              <p:cNvSpPr>
                <a:spLocks noChangeShapeType="1"/>
              </p:cNvSpPr>
              <p:nvPr/>
            </p:nvSpPr>
            <p:spPr bwMode="auto">
              <a:xfrm>
                <a:off x="384" y="4176"/>
                <a:ext cx="5088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51620" name="Freeform 68"/>
              <p:cNvSpPr>
                <a:spLocks/>
              </p:cNvSpPr>
              <p:nvPr/>
            </p:nvSpPr>
            <p:spPr bwMode="auto">
              <a:xfrm>
                <a:off x="384" y="3496"/>
                <a:ext cx="5088" cy="680"/>
              </a:xfrm>
              <a:custGeom>
                <a:avLst/>
                <a:gdLst>
                  <a:gd name="T0" fmla="*/ 0 w 5088"/>
                  <a:gd name="T1" fmla="*/ 680 h 680"/>
                  <a:gd name="T2" fmla="*/ 720 w 5088"/>
                  <a:gd name="T3" fmla="*/ 584 h 680"/>
                  <a:gd name="T4" fmla="*/ 1152 w 5088"/>
                  <a:gd name="T5" fmla="*/ 344 h 680"/>
                  <a:gd name="T6" fmla="*/ 1440 w 5088"/>
                  <a:gd name="T7" fmla="*/ 200 h 680"/>
                  <a:gd name="T8" fmla="*/ 1776 w 5088"/>
                  <a:gd name="T9" fmla="*/ 104 h 680"/>
                  <a:gd name="T10" fmla="*/ 2208 w 5088"/>
                  <a:gd name="T11" fmla="*/ 8 h 680"/>
                  <a:gd name="T12" fmla="*/ 2784 w 5088"/>
                  <a:gd name="T13" fmla="*/ 56 h 680"/>
                  <a:gd name="T14" fmla="*/ 3312 w 5088"/>
                  <a:gd name="T15" fmla="*/ 248 h 680"/>
                  <a:gd name="T16" fmla="*/ 4032 w 5088"/>
                  <a:gd name="T17" fmla="*/ 440 h 680"/>
                  <a:gd name="T18" fmla="*/ 4704 w 5088"/>
                  <a:gd name="T19" fmla="*/ 632 h 680"/>
                  <a:gd name="T20" fmla="*/ 5088 w 5088"/>
                  <a:gd name="T21" fmla="*/ 680 h 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088" h="680">
                    <a:moveTo>
                      <a:pt x="0" y="680"/>
                    </a:moveTo>
                    <a:cubicBezTo>
                      <a:pt x="264" y="660"/>
                      <a:pt x="528" y="640"/>
                      <a:pt x="720" y="584"/>
                    </a:cubicBezTo>
                    <a:cubicBezTo>
                      <a:pt x="912" y="528"/>
                      <a:pt x="1032" y="408"/>
                      <a:pt x="1152" y="344"/>
                    </a:cubicBezTo>
                    <a:cubicBezTo>
                      <a:pt x="1272" y="280"/>
                      <a:pt x="1336" y="240"/>
                      <a:pt x="1440" y="200"/>
                    </a:cubicBezTo>
                    <a:cubicBezTo>
                      <a:pt x="1544" y="160"/>
                      <a:pt x="1648" y="136"/>
                      <a:pt x="1776" y="104"/>
                    </a:cubicBezTo>
                    <a:cubicBezTo>
                      <a:pt x="1904" y="72"/>
                      <a:pt x="2040" y="16"/>
                      <a:pt x="2208" y="8"/>
                    </a:cubicBezTo>
                    <a:cubicBezTo>
                      <a:pt x="2376" y="0"/>
                      <a:pt x="2600" y="16"/>
                      <a:pt x="2784" y="56"/>
                    </a:cubicBezTo>
                    <a:cubicBezTo>
                      <a:pt x="2968" y="96"/>
                      <a:pt x="3104" y="184"/>
                      <a:pt x="3312" y="248"/>
                    </a:cubicBezTo>
                    <a:cubicBezTo>
                      <a:pt x="3520" y="312"/>
                      <a:pt x="3800" y="376"/>
                      <a:pt x="4032" y="440"/>
                    </a:cubicBezTo>
                    <a:cubicBezTo>
                      <a:pt x="4264" y="504"/>
                      <a:pt x="4528" y="592"/>
                      <a:pt x="4704" y="632"/>
                    </a:cubicBezTo>
                    <a:cubicBezTo>
                      <a:pt x="4880" y="672"/>
                      <a:pt x="5024" y="672"/>
                      <a:pt x="5088" y="680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151621" name="Oval 69"/>
            <p:cNvSpPr>
              <a:spLocks noChangeArrowheads="1"/>
            </p:cNvSpPr>
            <p:nvPr/>
          </p:nvSpPr>
          <p:spPr bwMode="auto">
            <a:xfrm>
              <a:off x="636" y="2028"/>
              <a:ext cx="682" cy="372"/>
            </a:xfrm>
            <a:prstGeom prst="ellips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0000">
                          <a:gamma/>
                          <a:tint val="10196"/>
                          <a:invGamma/>
                        </a:srgbClr>
                      </a:gs>
                      <a:gs pos="100000">
                        <a:srgbClr val="FF0000"/>
                      </a:gs>
                    </a:gsLst>
                    <a:path path="shape">
                      <a:fillToRect l="50000" t="50000" r="50000" b="50000"/>
                    </a:path>
                  </a:gra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21859" name="Group 132"/>
          <p:cNvGrpSpPr>
            <a:grpSpLocks/>
          </p:cNvGrpSpPr>
          <p:nvPr/>
        </p:nvGrpSpPr>
        <p:grpSpPr bwMode="auto">
          <a:xfrm>
            <a:off x="7026275" y="2209800"/>
            <a:ext cx="536575" cy="3581400"/>
            <a:chOff x="4435" y="1056"/>
            <a:chExt cx="338" cy="2256"/>
          </a:xfrm>
        </p:grpSpPr>
        <p:sp>
          <p:nvSpPr>
            <p:cNvPr id="151683" name="Rectangle 131"/>
            <p:cNvSpPr>
              <a:spLocks noChangeArrowheads="1"/>
            </p:cNvSpPr>
            <p:nvPr/>
          </p:nvSpPr>
          <p:spPr bwMode="auto">
            <a:xfrm>
              <a:off x="4436" y="1056"/>
              <a:ext cx="336" cy="1296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50000">
                  <a:srgbClr val="FF0000">
                    <a:gamma/>
                    <a:tint val="55294"/>
                    <a:invGamma/>
                  </a:srgbClr>
                </a:gs>
                <a:gs pos="100000">
                  <a:srgbClr val="FF00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51675" name="AutoShape 123"/>
            <p:cNvSpPr>
              <a:spLocks noChangeArrowheads="1"/>
            </p:cNvSpPr>
            <p:nvPr/>
          </p:nvSpPr>
          <p:spPr bwMode="auto">
            <a:xfrm>
              <a:off x="4435" y="2304"/>
              <a:ext cx="338" cy="1008"/>
            </a:xfrm>
            <a:prstGeom prst="downArrow">
              <a:avLst>
                <a:gd name="adj1" fmla="val 100000"/>
                <a:gd name="adj2" fmla="val 298225"/>
              </a:avLst>
            </a:prstGeom>
            <a:gradFill rotWithShape="0">
              <a:gsLst>
                <a:gs pos="0">
                  <a:srgbClr val="FF0000"/>
                </a:gs>
                <a:gs pos="50000">
                  <a:srgbClr val="FF0000">
                    <a:gamma/>
                    <a:tint val="55294"/>
                    <a:invGamma/>
                  </a:srgbClr>
                </a:gs>
                <a:gs pos="100000">
                  <a:srgbClr val="FF00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21860" name="Group 143"/>
          <p:cNvGrpSpPr>
            <a:grpSpLocks/>
          </p:cNvGrpSpPr>
          <p:nvPr/>
        </p:nvGrpSpPr>
        <p:grpSpPr bwMode="auto">
          <a:xfrm>
            <a:off x="5715000" y="4191000"/>
            <a:ext cx="3429000" cy="1905000"/>
            <a:chOff x="3600" y="2640"/>
            <a:chExt cx="2160" cy="1200"/>
          </a:xfrm>
        </p:grpSpPr>
        <p:grpSp>
          <p:nvGrpSpPr>
            <p:cNvPr id="121886" name="Group 126"/>
            <p:cNvGrpSpPr>
              <a:grpSpLocks/>
            </p:cNvGrpSpPr>
            <p:nvPr/>
          </p:nvGrpSpPr>
          <p:grpSpPr bwMode="auto">
            <a:xfrm>
              <a:off x="3600" y="3360"/>
              <a:ext cx="2160" cy="480"/>
              <a:chOff x="384" y="3496"/>
              <a:chExt cx="5088" cy="680"/>
            </a:xfrm>
          </p:grpSpPr>
          <p:sp>
            <p:nvSpPr>
              <p:cNvPr id="151679" name="Line 127"/>
              <p:cNvSpPr>
                <a:spLocks noChangeShapeType="1"/>
              </p:cNvSpPr>
              <p:nvPr/>
            </p:nvSpPr>
            <p:spPr bwMode="auto">
              <a:xfrm>
                <a:off x="384" y="4176"/>
                <a:ext cx="5088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51680" name="Freeform 128"/>
              <p:cNvSpPr>
                <a:spLocks/>
              </p:cNvSpPr>
              <p:nvPr/>
            </p:nvSpPr>
            <p:spPr bwMode="auto">
              <a:xfrm>
                <a:off x="384" y="3496"/>
                <a:ext cx="5088" cy="680"/>
              </a:xfrm>
              <a:custGeom>
                <a:avLst/>
                <a:gdLst>
                  <a:gd name="T0" fmla="*/ 0 w 5088"/>
                  <a:gd name="T1" fmla="*/ 680 h 680"/>
                  <a:gd name="T2" fmla="*/ 720 w 5088"/>
                  <a:gd name="T3" fmla="*/ 584 h 680"/>
                  <a:gd name="T4" fmla="*/ 1152 w 5088"/>
                  <a:gd name="T5" fmla="*/ 344 h 680"/>
                  <a:gd name="T6" fmla="*/ 1440 w 5088"/>
                  <a:gd name="T7" fmla="*/ 200 h 680"/>
                  <a:gd name="T8" fmla="*/ 1776 w 5088"/>
                  <a:gd name="T9" fmla="*/ 104 h 680"/>
                  <a:gd name="T10" fmla="*/ 2208 w 5088"/>
                  <a:gd name="T11" fmla="*/ 8 h 680"/>
                  <a:gd name="T12" fmla="*/ 2784 w 5088"/>
                  <a:gd name="T13" fmla="*/ 56 h 680"/>
                  <a:gd name="T14" fmla="*/ 3312 w 5088"/>
                  <a:gd name="T15" fmla="*/ 248 h 680"/>
                  <a:gd name="T16" fmla="*/ 4032 w 5088"/>
                  <a:gd name="T17" fmla="*/ 440 h 680"/>
                  <a:gd name="T18" fmla="*/ 4704 w 5088"/>
                  <a:gd name="T19" fmla="*/ 632 h 680"/>
                  <a:gd name="T20" fmla="*/ 5088 w 5088"/>
                  <a:gd name="T21" fmla="*/ 680 h 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088" h="680">
                    <a:moveTo>
                      <a:pt x="0" y="680"/>
                    </a:moveTo>
                    <a:cubicBezTo>
                      <a:pt x="264" y="660"/>
                      <a:pt x="528" y="640"/>
                      <a:pt x="720" y="584"/>
                    </a:cubicBezTo>
                    <a:cubicBezTo>
                      <a:pt x="912" y="528"/>
                      <a:pt x="1032" y="408"/>
                      <a:pt x="1152" y="344"/>
                    </a:cubicBezTo>
                    <a:cubicBezTo>
                      <a:pt x="1272" y="280"/>
                      <a:pt x="1336" y="240"/>
                      <a:pt x="1440" y="200"/>
                    </a:cubicBezTo>
                    <a:cubicBezTo>
                      <a:pt x="1544" y="160"/>
                      <a:pt x="1648" y="136"/>
                      <a:pt x="1776" y="104"/>
                    </a:cubicBezTo>
                    <a:cubicBezTo>
                      <a:pt x="1904" y="72"/>
                      <a:pt x="2040" y="16"/>
                      <a:pt x="2208" y="8"/>
                    </a:cubicBezTo>
                    <a:cubicBezTo>
                      <a:pt x="2376" y="0"/>
                      <a:pt x="2600" y="16"/>
                      <a:pt x="2784" y="56"/>
                    </a:cubicBezTo>
                    <a:cubicBezTo>
                      <a:pt x="2968" y="96"/>
                      <a:pt x="3104" y="184"/>
                      <a:pt x="3312" y="248"/>
                    </a:cubicBezTo>
                    <a:cubicBezTo>
                      <a:pt x="3520" y="312"/>
                      <a:pt x="3800" y="376"/>
                      <a:pt x="4032" y="440"/>
                    </a:cubicBezTo>
                    <a:cubicBezTo>
                      <a:pt x="4264" y="504"/>
                      <a:pt x="4528" y="592"/>
                      <a:pt x="4704" y="632"/>
                    </a:cubicBezTo>
                    <a:cubicBezTo>
                      <a:pt x="4880" y="672"/>
                      <a:pt x="5024" y="672"/>
                      <a:pt x="5088" y="680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151681" name="Oval 129"/>
            <p:cNvSpPr>
              <a:spLocks noChangeArrowheads="1"/>
            </p:cNvSpPr>
            <p:nvPr/>
          </p:nvSpPr>
          <p:spPr bwMode="auto">
            <a:xfrm>
              <a:off x="4236" y="3468"/>
              <a:ext cx="682" cy="37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0000">
                          <a:gamma/>
                          <a:tint val="10196"/>
                          <a:invGamma/>
                        </a:srgbClr>
                      </a:gs>
                      <a:gs pos="100000">
                        <a:srgbClr val="FF0000"/>
                      </a:gs>
                    </a:gsLst>
                    <a:path path="shape">
                      <a:fillToRect l="50000" t="50000" r="50000" b="50000"/>
                    </a:path>
                  </a:gra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51682" name="Oval 130"/>
            <p:cNvSpPr>
              <a:spLocks noChangeArrowheads="1"/>
            </p:cNvSpPr>
            <p:nvPr/>
          </p:nvSpPr>
          <p:spPr bwMode="auto">
            <a:xfrm rot="-5400000" flipH="1" flipV="1">
              <a:off x="4520" y="1816"/>
              <a:ext cx="168" cy="1815"/>
            </a:xfrm>
            <a:prstGeom prst="ellipse">
              <a:avLst/>
            </a:prstGeom>
            <a:gradFill rotWithShape="0">
              <a:gsLst>
                <a:gs pos="0">
                  <a:srgbClr val="5E9EFF"/>
                </a:gs>
                <a:gs pos="20000">
                  <a:srgbClr val="85C2FF"/>
                </a:gs>
                <a:gs pos="35000">
                  <a:srgbClr val="C4D6EB"/>
                </a:gs>
                <a:gs pos="50000">
                  <a:srgbClr val="FFEBFA"/>
                </a:gs>
                <a:gs pos="65000">
                  <a:srgbClr val="C4D6EB"/>
                </a:gs>
                <a:gs pos="80001">
                  <a:srgbClr val="85C2FF"/>
                </a:gs>
                <a:gs pos="100000">
                  <a:srgbClr val="5E9EFF"/>
                </a:gs>
              </a:gsLst>
              <a:lin ang="5400000" scaled="1"/>
            </a:gradFill>
            <a:ln w="317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21861" name="Group 155"/>
          <p:cNvGrpSpPr>
            <a:grpSpLocks/>
          </p:cNvGrpSpPr>
          <p:nvPr/>
        </p:nvGrpSpPr>
        <p:grpSpPr bwMode="auto">
          <a:xfrm>
            <a:off x="4189413" y="1676400"/>
            <a:ext cx="296862" cy="3124200"/>
            <a:chOff x="2639" y="1056"/>
            <a:chExt cx="187" cy="1968"/>
          </a:xfrm>
        </p:grpSpPr>
        <p:sp>
          <p:nvSpPr>
            <p:cNvPr id="151590" name="AutoShape 38"/>
            <p:cNvSpPr>
              <a:spLocks noChangeArrowheads="1"/>
            </p:cNvSpPr>
            <p:nvPr/>
          </p:nvSpPr>
          <p:spPr bwMode="auto">
            <a:xfrm>
              <a:off x="2639" y="2016"/>
              <a:ext cx="187" cy="1008"/>
            </a:xfrm>
            <a:prstGeom prst="downArrow">
              <a:avLst>
                <a:gd name="adj1" fmla="val 100000"/>
                <a:gd name="adj2" fmla="val 539037"/>
              </a:avLst>
            </a:prstGeom>
            <a:gradFill rotWithShape="0">
              <a:gsLst>
                <a:gs pos="0">
                  <a:srgbClr val="FFFF00">
                    <a:gamma/>
                    <a:shade val="59216"/>
                    <a:invGamma/>
                  </a:srgbClr>
                </a:gs>
                <a:gs pos="50000">
                  <a:srgbClr val="FFFF00"/>
                </a:gs>
                <a:gs pos="100000">
                  <a:srgbClr val="FFFF00">
                    <a:gamma/>
                    <a:shade val="59216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51689" name="Rectangle 137"/>
            <p:cNvSpPr>
              <a:spLocks noChangeArrowheads="1"/>
            </p:cNvSpPr>
            <p:nvPr/>
          </p:nvSpPr>
          <p:spPr bwMode="auto">
            <a:xfrm>
              <a:off x="2646" y="1056"/>
              <a:ext cx="173" cy="960"/>
            </a:xfrm>
            <a:prstGeom prst="rect">
              <a:avLst/>
            </a:prstGeom>
            <a:gradFill rotWithShape="0">
              <a:gsLst>
                <a:gs pos="0">
                  <a:srgbClr val="FFFF00">
                    <a:gamma/>
                    <a:shade val="59216"/>
                    <a:invGamma/>
                  </a:srgbClr>
                </a:gs>
                <a:gs pos="50000">
                  <a:srgbClr val="FFFF00"/>
                </a:gs>
                <a:gs pos="100000">
                  <a:srgbClr val="FFFF00">
                    <a:gamma/>
                    <a:shade val="59216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51690" name="Oval 138"/>
          <p:cNvSpPr>
            <a:spLocks noChangeArrowheads="1"/>
          </p:cNvSpPr>
          <p:nvPr/>
        </p:nvSpPr>
        <p:spPr bwMode="auto">
          <a:xfrm>
            <a:off x="1009650" y="3219450"/>
            <a:ext cx="1082675" cy="590550"/>
          </a:xfrm>
          <a:prstGeom prst="ellipse">
            <a:avLst/>
          </a:prstGeom>
          <a:gradFill rotWithShape="0">
            <a:gsLst>
              <a:gs pos="0">
                <a:srgbClr val="FF0000">
                  <a:gamma/>
                  <a:tint val="10196"/>
                  <a:invGamma/>
                </a:srgbClr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21863" name="Group 142"/>
          <p:cNvGrpSpPr>
            <a:grpSpLocks/>
          </p:cNvGrpSpPr>
          <p:nvPr/>
        </p:nvGrpSpPr>
        <p:grpSpPr bwMode="auto">
          <a:xfrm>
            <a:off x="2743200" y="3200400"/>
            <a:ext cx="3429000" cy="1752600"/>
            <a:chOff x="1728" y="2016"/>
            <a:chExt cx="2160" cy="1104"/>
          </a:xfrm>
        </p:grpSpPr>
        <p:grpSp>
          <p:nvGrpSpPr>
            <p:cNvPr id="121878" name="Group 141"/>
            <p:cNvGrpSpPr>
              <a:grpSpLocks/>
            </p:cNvGrpSpPr>
            <p:nvPr/>
          </p:nvGrpSpPr>
          <p:grpSpPr bwMode="auto">
            <a:xfrm>
              <a:off x="1728" y="2640"/>
              <a:ext cx="2160" cy="480"/>
              <a:chOff x="1728" y="2640"/>
              <a:chExt cx="2160" cy="480"/>
            </a:xfrm>
          </p:grpSpPr>
          <p:grpSp>
            <p:nvGrpSpPr>
              <p:cNvPr id="121880" name="Group 100"/>
              <p:cNvGrpSpPr>
                <a:grpSpLocks/>
              </p:cNvGrpSpPr>
              <p:nvPr/>
            </p:nvGrpSpPr>
            <p:grpSpPr bwMode="auto">
              <a:xfrm>
                <a:off x="1728" y="2640"/>
                <a:ext cx="2160" cy="480"/>
                <a:chOff x="384" y="3496"/>
                <a:chExt cx="5088" cy="680"/>
              </a:xfrm>
            </p:grpSpPr>
            <p:sp>
              <p:nvSpPr>
                <p:cNvPr id="151653" name="Line 101"/>
                <p:cNvSpPr>
                  <a:spLocks noChangeShapeType="1"/>
                </p:cNvSpPr>
                <p:nvPr/>
              </p:nvSpPr>
              <p:spPr bwMode="auto">
                <a:xfrm>
                  <a:off x="384" y="4176"/>
                  <a:ext cx="5088" cy="0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51654" name="Freeform 102"/>
                <p:cNvSpPr>
                  <a:spLocks/>
                </p:cNvSpPr>
                <p:nvPr/>
              </p:nvSpPr>
              <p:spPr bwMode="auto">
                <a:xfrm>
                  <a:off x="384" y="3496"/>
                  <a:ext cx="5088" cy="680"/>
                </a:xfrm>
                <a:custGeom>
                  <a:avLst/>
                  <a:gdLst>
                    <a:gd name="T0" fmla="*/ 0 w 5088"/>
                    <a:gd name="T1" fmla="*/ 680 h 680"/>
                    <a:gd name="T2" fmla="*/ 720 w 5088"/>
                    <a:gd name="T3" fmla="*/ 584 h 680"/>
                    <a:gd name="T4" fmla="*/ 1152 w 5088"/>
                    <a:gd name="T5" fmla="*/ 344 h 680"/>
                    <a:gd name="T6" fmla="*/ 1440 w 5088"/>
                    <a:gd name="T7" fmla="*/ 200 h 680"/>
                    <a:gd name="T8" fmla="*/ 1776 w 5088"/>
                    <a:gd name="T9" fmla="*/ 104 h 680"/>
                    <a:gd name="T10" fmla="*/ 2208 w 5088"/>
                    <a:gd name="T11" fmla="*/ 8 h 680"/>
                    <a:gd name="T12" fmla="*/ 2784 w 5088"/>
                    <a:gd name="T13" fmla="*/ 56 h 680"/>
                    <a:gd name="T14" fmla="*/ 3312 w 5088"/>
                    <a:gd name="T15" fmla="*/ 248 h 680"/>
                    <a:gd name="T16" fmla="*/ 4032 w 5088"/>
                    <a:gd name="T17" fmla="*/ 440 h 680"/>
                    <a:gd name="T18" fmla="*/ 4704 w 5088"/>
                    <a:gd name="T19" fmla="*/ 632 h 680"/>
                    <a:gd name="T20" fmla="*/ 5088 w 5088"/>
                    <a:gd name="T21" fmla="*/ 680 h 6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088" h="680">
                      <a:moveTo>
                        <a:pt x="0" y="680"/>
                      </a:moveTo>
                      <a:cubicBezTo>
                        <a:pt x="264" y="660"/>
                        <a:pt x="528" y="640"/>
                        <a:pt x="720" y="584"/>
                      </a:cubicBezTo>
                      <a:cubicBezTo>
                        <a:pt x="912" y="528"/>
                        <a:pt x="1032" y="408"/>
                        <a:pt x="1152" y="344"/>
                      </a:cubicBezTo>
                      <a:cubicBezTo>
                        <a:pt x="1272" y="280"/>
                        <a:pt x="1336" y="240"/>
                        <a:pt x="1440" y="200"/>
                      </a:cubicBezTo>
                      <a:cubicBezTo>
                        <a:pt x="1544" y="160"/>
                        <a:pt x="1648" y="136"/>
                        <a:pt x="1776" y="104"/>
                      </a:cubicBezTo>
                      <a:cubicBezTo>
                        <a:pt x="1904" y="72"/>
                        <a:pt x="2040" y="16"/>
                        <a:pt x="2208" y="8"/>
                      </a:cubicBezTo>
                      <a:cubicBezTo>
                        <a:pt x="2376" y="0"/>
                        <a:pt x="2600" y="16"/>
                        <a:pt x="2784" y="56"/>
                      </a:cubicBezTo>
                      <a:cubicBezTo>
                        <a:pt x="2968" y="96"/>
                        <a:pt x="3104" y="184"/>
                        <a:pt x="3312" y="248"/>
                      </a:cubicBezTo>
                      <a:cubicBezTo>
                        <a:pt x="3520" y="312"/>
                        <a:pt x="3800" y="376"/>
                        <a:pt x="4032" y="440"/>
                      </a:cubicBezTo>
                      <a:cubicBezTo>
                        <a:pt x="4264" y="504"/>
                        <a:pt x="4528" y="592"/>
                        <a:pt x="4704" y="632"/>
                      </a:cubicBezTo>
                      <a:cubicBezTo>
                        <a:pt x="4880" y="672"/>
                        <a:pt x="5024" y="672"/>
                        <a:pt x="5088" y="68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151655" name="Oval 103"/>
              <p:cNvSpPr>
                <a:spLocks noChangeArrowheads="1"/>
              </p:cNvSpPr>
              <p:nvPr/>
            </p:nvSpPr>
            <p:spPr bwMode="auto">
              <a:xfrm>
                <a:off x="2364" y="2748"/>
                <a:ext cx="682" cy="37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rgbClr val="FF0000">
                            <a:gamma/>
                            <a:tint val="10196"/>
                            <a:invGamma/>
                          </a:srgbClr>
                        </a:gs>
                        <a:gs pos="100000">
                          <a:srgbClr val="FF00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151663" name="Oval 111"/>
            <p:cNvSpPr>
              <a:spLocks noChangeArrowheads="1"/>
            </p:cNvSpPr>
            <p:nvPr/>
          </p:nvSpPr>
          <p:spPr bwMode="auto">
            <a:xfrm rot="-5400000" flipH="1" flipV="1">
              <a:off x="2648" y="1192"/>
              <a:ext cx="168" cy="1815"/>
            </a:xfrm>
            <a:prstGeom prst="ellipse">
              <a:avLst/>
            </a:prstGeom>
            <a:gradFill rotWithShape="0">
              <a:gsLst>
                <a:gs pos="0">
                  <a:srgbClr val="5E9EFF"/>
                </a:gs>
                <a:gs pos="20000">
                  <a:srgbClr val="85C2FF"/>
                </a:gs>
                <a:gs pos="35000">
                  <a:srgbClr val="C4D6EB"/>
                </a:gs>
                <a:gs pos="50000">
                  <a:srgbClr val="FFEBFA"/>
                </a:gs>
                <a:gs pos="65000">
                  <a:srgbClr val="C4D6EB"/>
                </a:gs>
                <a:gs pos="80001">
                  <a:srgbClr val="85C2FF"/>
                </a:gs>
                <a:gs pos="100000">
                  <a:srgbClr val="5E9EFF"/>
                </a:gs>
              </a:gsLst>
              <a:lin ang="5400000" scaled="1"/>
            </a:gradFill>
            <a:ln w="317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21864" name="Group 153"/>
          <p:cNvGrpSpPr>
            <a:grpSpLocks/>
          </p:cNvGrpSpPr>
          <p:nvPr/>
        </p:nvGrpSpPr>
        <p:grpSpPr bwMode="auto">
          <a:xfrm>
            <a:off x="4300538" y="4368800"/>
            <a:ext cx="74612" cy="431800"/>
            <a:chOff x="2709" y="2752"/>
            <a:chExt cx="47" cy="272"/>
          </a:xfrm>
        </p:grpSpPr>
        <p:sp>
          <p:nvSpPr>
            <p:cNvPr id="151664" name="AutoShape 112"/>
            <p:cNvSpPr>
              <a:spLocks noChangeArrowheads="1"/>
            </p:cNvSpPr>
            <p:nvPr/>
          </p:nvSpPr>
          <p:spPr bwMode="auto">
            <a:xfrm flipV="1">
              <a:off x="2709" y="2760"/>
              <a:ext cx="47" cy="264"/>
            </a:xfrm>
            <a:prstGeom prst="downArrow">
              <a:avLst>
                <a:gd name="adj1" fmla="val 100000"/>
                <a:gd name="adj2" fmla="val 561702"/>
              </a:avLst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51665" name="AutoShape 113"/>
            <p:cNvSpPr>
              <a:spLocks noChangeArrowheads="1"/>
            </p:cNvSpPr>
            <p:nvPr/>
          </p:nvSpPr>
          <p:spPr bwMode="auto">
            <a:xfrm>
              <a:off x="2709" y="2752"/>
              <a:ext cx="47" cy="144"/>
            </a:xfrm>
            <a:prstGeom prst="downArrow">
              <a:avLst>
                <a:gd name="adj1" fmla="val 100000"/>
                <a:gd name="adj2" fmla="val 306383"/>
              </a:avLst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21865" name="Group 145"/>
          <p:cNvGrpSpPr>
            <a:grpSpLocks/>
          </p:cNvGrpSpPr>
          <p:nvPr/>
        </p:nvGrpSpPr>
        <p:grpSpPr bwMode="auto">
          <a:xfrm>
            <a:off x="7024688" y="2209800"/>
            <a:ext cx="536575" cy="3581400"/>
            <a:chOff x="4435" y="1056"/>
            <a:chExt cx="338" cy="2256"/>
          </a:xfrm>
        </p:grpSpPr>
        <p:sp>
          <p:nvSpPr>
            <p:cNvPr id="151698" name="Rectangle 146"/>
            <p:cNvSpPr>
              <a:spLocks noChangeArrowheads="1"/>
            </p:cNvSpPr>
            <p:nvPr/>
          </p:nvSpPr>
          <p:spPr bwMode="auto">
            <a:xfrm>
              <a:off x="4436" y="1056"/>
              <a:ext cx="336" cy="1296"/>
            </a:xfrm>
            <a:prstGeom prst="rect">
              <a:avLst/>
            </a:prstGeom>
            <a:gradFill rotWithShape="0">
              <a:gsLst>
                <a:gs pos="0">
                  <a:srgbClr val="FF0000">
                    <a:alpha val="0"/>
                  </a:srgbClr>
                </a:gs>
                <a:gs pos="50000">
                  <a:srgbClr val="FF0000">
                    <a:gamma/>
                    <a:tint val="55294"/>
                    <a:invGamma/>
                  </a:srgbClr>
                </a:gs>
                <a:gs pos="100000">
                  <a:srgbClr val="FF0000">
                    <a:alpha val="0"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51699" name="AutoShape 147"/>
            <p:cNvSpPr>
              <a:spLocks noChangeArrowheads="1"/>
            </p:cNvSpPr>
            <p:nvPr/>
          </p:nvSpPr>
          <p:spPr bwMode="auto">
            <a:xfrm>
              <a:off x="4435" y="2304"/>
              <a:ext cx="338" cy="1008"/>
            </a:xfrm>
            <a:prstGeom prst="downArrow">
              <a:avLst>
                <a:gd name="adj1" fmla="val 100000"/>
                <a:gd name="adj2" fmla="val 298225"/>
              </a:avLst>
            </a:prstGeom>
            <a:gradFill rotWithShape="0">
              <a:gsLst>
                <a:gs pos="0">
                  <a:srgbClr val="FF0000">
                    <a:alpha val="0"/>
                  </a:srgbClr>
                </a:gs>
                <a:gs pos="50000">
                  <a:srgbClr val="FF0000">
                    <a:gamma/>
                    <a:tint val="55294"/>
                    <a:invGamma/>
                  </a:srgbClr>
                </a:gs>
                <a:gs pos="100000">
                  <a:srgbClr val="FF0000">
                    <a:alpha val="0"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21866" name="Group 154"/>
          <p:cNvGrpSpPr>
            <a:grpSpLocks/>
          </p:cNvGrpSpPr>
          <p:nvPr/>
        </p:nvGrpSpPr>
        <p:grpSpPr bwMode="auto">
          <a:xfrm>
            <a:off x="4191000" y="1676400"/>
            <a:ext cx="296863" cy="3124200"/>
            <a:chOff x="2789" y="1056"/>
            <a:chExt cx="187" cy="1968"/>
          </a:xfrm>
        </p:grpSpPr>
        <p:sp>
          <p:nvSpPr>
            <p:cNvPr id="151702" name="AutoShape 150"/>
            <p:cNvSpPr>
              <a:spLocks noChangeArrowheads="1"/>
            </p:cNvSpPr>
            <p:nvPr/>
          </p:nvSpPr>
          <p:spPr bwMode="auto">
            <a:xfrm>
              <a:off x="2789" y="2016"/>
              <a:ext cx="187" cy="1008"/>
            </a:xfrm>
            <a:prstGeom prst="downArrow">
              <a:avLst>
                <a:gd name="adj1" fmla="val 100000"/>
                <a:gd name="adj2" fmla="val 539037"/>
              </a:avLst>
            </a:prstGeom>
            <a:gradFill rotWithShape="0">
              <a:gsLst>
                <a:gs pos="0">
                  <a:srgbClr val="FFFF00">
                    <a:gamma/>
                    <a:shade val="59216"/>
                    <a:invGamma/>
                  </a:srgbClr>
                </a:gs>
                <a:gs pos="50000">
                  <a:srgbClr val="FFFF00">
                    <a:alpha val="0"/>
                  </a:srgbClr>
                </a:gs>
                <a:gs pos="100000">
                  <a:srgbClr val="FFFF00">
                    <a:gamma/>
                    <a:shade val="59216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51703" name="Rectangle 151"/>
            <p:cNvSpPr>
              <a:spLocks noChangeArrowheads="1"/>
            </p:cNvSpPr>
            <p:nvPr/>
          </p:nvSpPr>
          <p:spPr bwMode="auto">
            <a:xfrm>
              <a:off x="2803" y="1056"/>
              <a:ext cx="173" cy="960"/>
            </a:xfrm>
            <a:prstGeom prst="rect">
              <a:avLst/>
            </a:prstGeom>
            <a:gradFill rotWithShape="0">
              <a:gsLst>
                <a:gs pos="0">
                  <a:srgbClr val="FFFF00">
                    <a:gamma/>
                    <a:shade val="59216"/>
                    <a:invGamma/>
                  </a:srgbClr>
                </a:gs>
                <a:gs pos="50000">
                  <a:srgbClr val="FFFF00">
                    <a:alpha val="0"/>
                  </a:srgbClr>
                </a:gs>
                <a:gs pos="100000">
                  <a:srgbClr val="FFFF00">
                    <a:gamma/>
                    <a:shade val="59216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21867" name="Group 144"/>
          <p:cNvGrpSpPr>
            <a:grpSpLocks/>
          </p:cNvGrpSpPr>
          <p:nvPr/>
        </p:nvGrpSpPr>
        <p:grpSpPr bwMode="auto">
          <a:xfrm>
            <a:off x="7256463" y="5715000"/>
            <a:ext cx="74612" cy="76200"/>
            <a:chOff x="4580" y="3600"/>
            <a:chExt cx="47" cy="48"/>
          </a:xfrm>
        </p:grpSpPr>
        <p:sp>
          <p:nvSpPr>
            <p:cNvPr id="151687" name="AutoShape 135"/>
            <p:cNvSpPr>
              <a:spLocks noChangeArrowheads="1"/>
            </p:cNvSpPr>
            <p:nvPr/>
          </p:nvSpPr>
          <p:spPr bwMode="auto">
            <a:xfrm>
              <a:off x="4580" y="3601"/>
              <a:ext cx="47" cy="47"/>
            </a:xfrm>
            <a:prstGeom prst="downArrow">
              <a:avLst>
                <a:gd name="adj1" fmla="val 100000"/>
                <a:gd name="adj2" fmla="val 100000"/>
              </a:avLst>
            </a:prstGeom>
            <a:solidFill>
              <a:srgbClr val="00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51688" name="AutoShape 136"/>
            <p:cNvSpPr>
              <a:spLocks noChangeArrowheads="1"/>
            </p:cNvSpPr>
            <p:nvPr/>
          </p:nvSpPr>
          <p:spPr bwMode="auto">
            <a:xfrm flipV="1">
              <a:off x="4580" y="3600"/>
              <a:ext cx="47" cy="48"/>
            </a:xfrm>
            <a:prstGeom prst="downArrow">
              <a:avLst>
                <a:gd name="adj1" fmla="val 100000"/>
                <a:gd name="adj2" fmla="val 102128"/>
              </a:avLst>
            </a:prstGeom>
            <a:solidFill>
              <a:srgbClr val="00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51709" name="Rectangle 157"/>
          <p:cNvSpPr>
            <a:spLocks noChangeArrowheads="1"/>
          </p:cNvSpPr>
          <p:nvPr/>
        </p:nvSpPr>
        <p:spPr bwMode="auto">
          <a:xfrm>
            <a:off x="533400" y="990600"/>
            <a:ext cx="2133600" cy="2819400"/>
          </a:xfrm>
          <a:prstGeom prst="rect">
            <a:avLst/>
          </a:prstGeom>
          <a:gradFill rotWithShape="0">
            <a:gsLst>
              <a:gs pos="0">
                <a:srgbClr val="00FF00">
                  <a:gamma/>
                  <a:shade val="70588"/>
                  <a:invGamma/>
                  <a:alpha val="23000"/>
                </a:srgbClr>
              </a:gs>
              <a:gs pos="50000">
                <a:srgbClr val="00FF00">
                  <a:alpha val="0"/>
                </a:srgbClr>
              </a:gs>
              <a:gs pos="100000">
                <a:srgbClr val="00FF00">
                  <a:gamma/>
                  <a:shade val="70588"/>
                  <a:invGamma/>
                  <a:alpha val="2300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51710" name="Text Box 158"/>
          <p:cNvSpPr txBox="1">
            <a:spLocks noChangeArrowheads="1"/>
          </p:cNvSpPr>
          <p:nvPr/>
        </p:nvSpPr>
        <p:spPr bwMode="auto">
          <a:xfrm>
            <a:off x="1066800" y="14288"/>
            <a:ext cx="70119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i="1">
                <a:solidFill>
                  <a:srgbClr val="FFFF00"/>
                </a:solidFill>
                <a:latin typeface="Georgia" charset="0"/>
                <a:cs typeface="+mn-cs"/>
              </a:rPr>
              <a:t>Conventional  /  Confocal  / Biphoton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Oval 2"/>
          <p:cNvSpPr>
            <a:spLocks noChangeArrowheads="1"/>
          </p:cNvSpPr>
          <p:nvPr/>
        </p:nvSpPr>
        <p:spPr bwMode="auto">
          <a:xfrm>
            <a:off x="5562600" y="2476500"/>
            <a:ext cx="482600" cy="1323975"/>
          </a:xfrm>
          <a:prstGeom prst="ellipse">
            <a:avLst/>
          </a:prstGeom>
          <a:solidFill>
            <a:srgbClr val="00E4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9123" name="Oval 3"/>
          <p:cNvSpPr>
            <a:spLocks noChangeArrowheads="1"/>
          </p:cNvSpPr>
          <p:nvPr/>
        </p:nvSpPr>
        <p:spPr bwMode="auto">
          <a:xfrm>
            <a:off x="7620000" y="2476500"/>
            <a:ext cx="482600" cy="1323975"/>
          </a:xfrm>
          <a:prstGeom prst="ellipse">
            <a:avLst/>
          </a:prstGeom>
          <a:solidFill>
            <a:srgbClr val="00E4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23907" name="Group 4"/>
          <p:cNvGrpSpPr>
            <a:grpSpLocks/>
          </p:cNvGrpSpPr>
          <p:nvPr/>
        </p:nvGrpSpPr>
        <p:grpSpPr bwMode="auto">
          <a:xfrm flipV="1">
            <a:off x="4800600" y="2438400"/>
            <a:ext cx="1676400" cy="609600"/>
            <a:chOff x="2592" y="1248"/>
            <a:chExt cx="1056" cy="384"/>
          </a:xfrm>
        </p:grpSpPr>
        <p:grpSp>
          <p:nvGrpSpPr>
            <p:cNvPr id="124241" name="Group 5"/>
            <p:cNvGrpSpPr>
              <a:grpSpLocks noChangeAspect="1"/>
            </p:cNvGrpSpPr>
            <p:nvPr/>
          </p:nvGrpSpPr>
          <p:grpSpPr bwMode="auto">
            <a:xfrm>
              <a:off x="2592" y="1248"/>
              <a:ext cx="132" cy="384"/>
              <a:chOff x="864" y="864"/>
              <a:chExt cx="329" cy="960"/>
            </a:xfrm>
          </p:grpSpPr>
          <p:sp>
            <p:nvSpPr>
              <p:cNvPr id="389126" name="Line 6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27" name="Line 7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28" name="Oval 8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24242" name="Group 9"/>
            <p:cNvGrpSpPr>
              <a:grpSpLocks noChangeAspect="1"/>
            </p:cNvGrpSpPr>
            <p:nvPr/>
          </p:nvGrpSpPr>
          <p:grpSpPr bwMode="auto">
            <a:xfrm>
              <a:off x="2724" y="1248"/>
              <a:ext cx="132" cy="384"/>
              <a:chOff x="864" y="864"/>
              <a:chExt cx="329" cy="960"/>
            </a:xfrm>
          </p:grpSpPr>
          <p:sp>
            <p:nvSpPr>
              <p:cNvPr id="389130" name="Line 10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31" name="Line 11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32" name="Oval 12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24243" name="Group 13"/>
            <p:cNvGrpSpPr>
              <a:grpSpLocks noChangeAspect="1"/>
            </p:cNvGrpSpPr>
            <p:nvPr/>
          </p:nvGrpSpPr>
          <p:grpSpPr bwMode="auto">
            <a:xfrm>
              <a:off x="2856" y="1248"/>
              <a:ext cx="132" cy="384"/>
              <a:chOff x="864" y="864"/>
              <a:chExt cx="329" cy="960"/>
            </a:xfrm>
          </p:grpSpPr>
          <p:sp>
            <p:nvSpPr>
              <p:cNvPr id="389134" name="Line 14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35" name="Line 15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36" name="Oval 16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24244" name="Group 17"/>
            <p:cNvGrpSpPr>
              <a:grpSpLocks noChangeAspect="1"/>
            </p:cNvGrpSpPr>
            <p:nvPr/>
          </p:nvGrpSpPr>
          <p:grpSpPr bwMode="auto">
            <a:xfrm>
              <a:off x="2988" y="1248"/>
              <a:ext cx="132" cy="384"/>
              <a:chOff x="864" y="864"/>
              <a:chExt cx="329" cy="960"/>
            </a:xfrm>
          </p:grpSpPr>
          <p:sp>
            <p:nvSpPr>
              <p:cNvPr id="389138" name="Line 18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39" name="Line 19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40" name="Oval 20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24245" name="Group 21"/>
            <p:cNvGrpSpPr>
              <a:grpSpLocks noChangeAspect="1"/>
            </p:cNvGrpSpPr>
            <p:nvPr/>
          </p:nvGrpSpPr>
          <p:grpSpPr bwMode="auto">
            <a:xfrm>
              <a:off x="3120" y="1248"/>
              <a:ext cx="132" cy="384"/>
              <a:chOff x="864" y="864"/>
              <a:chExt cx="329" cy="960"/>
            </a:xfrm>
          </p:grpSpPr>
          <p:sp>
            <p:nvSpPr>
              <p:cNvPr id="389142" name="Line 22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43" name="Line 23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44" name="Oval 24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24246" name="Group 25"/>
            <p:cNvGrpSpPr>
              <a:grpSpLocks noChangeAspect="1"/>
            </p:cNvGrpSpPr>
            <p:nvPr/>
          </p:nvGrpSpPr>
          <p:grpSpPr bwMode="auto">
            <a:xfrm>
              <a:off x="3252" y="1248"/>
              <a:ext cx="132" cy="384"/>
              <a:chOff x="864" y="864"/>
              <a:chExt cx="329" cy="960"/>
            </a:xfrm>
          </p:grpSpPr>
          <p:sp>
            <p:nvSpPr>
              <p:cNvPr id="389146" name="Line 26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47" name="Line 27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48" name="Oval 28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24247" name="Group 29"/>
            <p:cNvGrpSpPr>
              <a:grpSpLocks noChangeAspect="1"/>
            </p:cNvGrpSpPr>
            <p:nvPr/>
          </p:nvGrpSpPr>
          <p:grpSpPr bwMode="auto">
            <a:xfrm>
              <a:off x="3384" y="1248"/>
              <a:ext cx="132" cy="384"/>
              <a:chOff x="864" y="864"/>
              <a:chExt cx="329" cy="960"/>
            </a:xfrm>
          </p:grpSpPr>
          <p:sp>
            <p:nvSpPr>
              <p:cNvPr id="389150" name="Line 30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51" name="Line 31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52" name="Oval 32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24248" name="Group 33"/>
            <p:cNvGrpSpPr>
              <a:grpSpLocks noChangeAspect="1"/>
            </p:cNvGrpSpPr>
            <p:nvPr/>
          </p:nvGrpSpPr>
          <p:grpSpPr bwMode="auto">
            <a:xfrm>
              <a:off x="3516" y="1248"/>
              <a:ext cx="132" cy="384"/>
              <a:chOff x="864" y="864"/>
              <a:chExt cx="329" cy="960"/>
            </a:xfrm>
          </p:grpSpPr>
          <p:sp>
            <p:nvSpPr>
              <p:cNvPr id="389154" name="Line 34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55" name="Line 35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56" name="Oval 36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123908" name="Group 37"/>
          <p:cNvGrpSpPr>
            <a:grpSpLocks/>
          </p:cNvGrpSpPr>
          <p:nvPr/>
        </p:nvGrpSpPr>
        <p:grpSpPr bwMode="auto">
          <a:xfrm>
            <a:off x="4171950" y="2438400"/>
            <a:ext cx="628650" cy="609600"/>
            <a:chOff x="2628" y="1200"/>
            <a:chExt cx="396" cy="384"/>
          </a:xfrm>
        </p:grpSpPr>
        <p:grpSp>
          <p:nvGrpSpPr>
            <p:cNvPr id="124229" name="Group 38"/>
            <p:cNvGrpSpPr>
              <a:grpSpLocks noChangeAspect="1"/>
            </p:cNvGrpSpPr>
            <p:nvPr/>
          </p:nvGrpSpPr>
          <p:grpSpPr bwMode="auto">
            <a:xfrm flipV="1">
              <a:off x="2628" y="1200"/>
              <a:ext cx="132" cy="384"/>
              <a:chOff x="864" y="864"/>
              <a:chExt cx="329" cy="960"/>
            </a:xfrm>
          </p:grpSpPr>
          <p:sp>
            <p:nvSpPr>
              <p:cNvPr id="389159" name="Line 39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60" name="Line 40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61" name="Oval 41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24230" name="Group 42"/>
            <p:cNvGrpSpPr>
              <a:grpSpLocks noChangeAspect="1"/>
            </p:cNvGrpSpPr>
            <p:nvPr/>
          </p:nvGrpSpPr>
          <p:grpSpPr bwMode="auto">
            <a:xfrm flipV="1">
              <a:off x="2760" y="1200"/>
              <a:ext cx="132" cy="384"/>
              <a:chOff x="864" y="864"/>
              <a:chExt cx="329" cy="960"/>
            </a:xfrm>
          </p:grpSpPr>
          <p:sp>
            <p:nvSpPr>
              <p:cNvPr id="389163" name="Line 43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64" name="Line 44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65" name="Oval 45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24231" name="Group 46"/>
            <p:cNvGrpSpPr>
              <a:grpSpLocks noChangeAspect="1"/>
            </p:cNvGrpSpPr>
            <p:nvPr/>
          </p:nvGrpSpPr>
          <p:grpSpPr bwMode="auto">
            <a:xfrm flipV="1">
              <a:off x="2892" y="1200"/>
              <a:ext cx="132" cy="384"/>
              <a:chOff x="864" y="864"/>
              <a:chExt cx="329" cy="960"/>
            </a:xfrm>
          </p:grpSpPr>
          <p:sp>
            <p:nvSpPr>
              <p:cNvPr id="389167" name="Line 47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68" name="Line 48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69" name="Oval 49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123909" name="Group 50"/>
          <p:cNvGrpSpPr>
            <a:grpSpLocks/>
          </p:cNvGrpSpPr>
          <p:nvPr/>
        </p:nvGrpSpPr>
        <p:grpSpPr bwMode="auto">
          <a:xfrm>
            <a:off x="4800600" y="1752600"/>
            <a:ext cx="1676400" cy="609600"/>
            <a:chOff x="2592" y="1248"/>
            <a:chExt cx="1056" cy="384"/>
          </a:xfrm>
        </p:grpSpPr>
        <p:grpSp>
          <p:nvGrpSpPr>
            <p:cNvPr id="124197" name="Group 51"/>
            <p:cNvGrpSpPr>
              <a:grpSpLocks noChangeAspect="1"/>
            </p:cNvGrpSpPr>
            <p:nvPr/>
          </p:nvGrpSpPr>
          <p:grpSpPr bwMode="auto">
            <a:xfrm>
              <a:off x="2592" y="1248"/>
              <a:ext cx="132" cy="384"/>
              <a:chOff x="864" y="864"/>
              <a:chExt cx="329" cy="960"/>
            </a:xfrm>
          </p:grpSpPr>
          <p:sp>
            <p:nvSpPr>
              <p:cNvPr id="389172" name="Line 52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73" name="Line 53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74" name="Oval 54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24198" name="Group 55"/>
            <p:cNvGrpSpPr>
              <a:grpSpLocks noChangeAspect="1"/>
            </p:cNvGrpSpPr>
            <p:nvPr/>
          </p:nvGrpSpPr>
          <p:grpSpPr bwMode="auto">
            <a:xfrm>
              <a:off x="2724" y="1248"/>
              <a:ext cx="132" cy="384"/>
              <a:chOff x="864" y="864"/>
              <a:chExt cx="329" cy="960"/>
            </a:xfrm>
          </p:grpSpPr>
          <p:sp>
            <p:nvSpPr>
              <p:cNvPr id="389176" name="Line 56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77" name="Line 57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78" name="Oval 58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24199" name="Group 59"/>
            <p:cNvGrpSpPr>
              <a:grpSpLocks noChangeAspect="1"/>
            </p:cNvGrpSpPr>
            <p:nvPr/>
          </p:nvGrpSpPr>
          <p:grpSpPr bwMode="auto">
            <a:xfrm>
              <a:off x="2856" y="1248"/>
              <a:ext cx="132" cy="384"/>
              <a:chOff x="864" y="864"/>
              <a:chExt cx="329" cy="960"/>
            </a:xfrm>
          </p:grpSpPr>
          <p:sp>
            <p:nvSpPr>
              <p:cNvPr id="389180" name="Line 60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81" name="Line 61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82" name="Oval 62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24200" name="Group 63"/>
            <p:cNvGrpSpPr>
              <a:grpSpLocks noChangeAspect="1"/>
            </p:cNvGrpSpPr>
            <p:nvPr/>
          </p:nvGrpSpPr>
          <p:grpSpPr bwMode="auto">
            <a:xfrm>
              <a:off x="2988" y="1248"/>
              <a:ext cx="132" cy="384"/>
              <a:chOff x="864" y="864"/>
              <a:chExt cx="329" cy="960"/>
            </a:xfrm>
          </p:grpSpPr>
          <p:sp>
            <p:nvSpPr>
              <p:cNvPr id="389184" name="Line 64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85" name="Line 65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86" name="Oval 66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24201" name="Group 67"/>
            <p:cNvGrpSpPr>
              <a:grpSpLocks noChangeAspect="1"/>
            </p:cNvGrpSpPr>
            <p:nvPr/>
          </p:nvGrpSpPr>
          <p:grpSpPr bwMode="auto">
            <a:xfrm>
              <a:off x="3120" y="1248"/>
              <a:ext cx="132" cy="384"/>
              <a:chOff x="864" y="864"/>
              <a:chExt cx="329" cy="960"/>
            </a:xfrm>
          </p:grpSpPr>
          <p:sp>
            <p:nvSpPr>
              <p:cNvPr id="389188" name="Line 68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89" name="Line 69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90" name="Oval 70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24202" name="Group 71"/>
            <p:cNvGrpSpPr>
              <a:grpSpLocks noChangeAspect="1"/>
            </p:cNvGrpSpPr>
            <p:nvPr/>
          </p:nvGrpSpPr>
          <p:grpSpPr bwMode="auto">
            <a:xfrm>
              <a:off x="3252" y="1248"/>
              <a:ext cx="132" cy="384"/>
              <a:chOff x="864" y="864"/>
              <a:chExt cx="329" cy="960"/>
            </a:xfrm>
          </p:grpSpPr>
          <p:sp>
            <p:nvSpPr>
              <p:cNvPr id="389192" name="Line 72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93" name="Line 73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94" name="Oval 74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24203" name="Group 75"/>
            <p:cNvGrpSpPr>
              <a:grpSpLocks noChangeAspect="1"/>
            </p:cNvGrpSpPr>
            <p:nvPr/>
          </p:nvGrpSpPr>
          <p:grpSpPr bwMode="auto">
            <a:xfrm>
              <a:off x="3384" y="1248"/>
              <a:ext cx="132" cy="384"/>
              <a:chOff x="864" y="864"/>
              <a:chExt cx="329" cy="960"/>
            </a:xfrm>
          </p:grpSpPr>
          <p:sp>
            <p:nvSpPr>
              <p:cNvPr id="389196" name="Line 76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97" name="Line 77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98" name="Oval 78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24204" name="Group 79"/>
            <p:cNvGrpSpPr>
              <a:grpSpLocks noChangeAspect="1"/>
            </p:cNvGrpSpPr>
            <p:nvPr/>
          </p:nvGrpSpPr>
          <p:grpSpPr bwMode="auto">
            <a:xfrm>
              <a:off x="3516" y="1248"/>
              <a:ext cx="132" cy="384"/>
              <a:chOff x="864" y="864"/>
              <a:chExt cx="329" cy="960"/>
            </a:xfrm>
          </p:grpSpPr>
          <p:sp>
            <p:nvSpPr>
              <p:cNvPr id="389200" name="Line 80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01" name="Line 81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02" name="Oval 82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pic>
        <p:nvPicPr>
          <p:cNvPr id="123910" name="Picture 83" descr="Antibod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952500"/>
            <a:ext cx="15875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04" name="Rectangle 84"/>
          <p:cNvSpPr>
            <a:spLocks noChangeArrowheads="1"/>
          </p:cNvSpPr>
          <p:nvPr/>
        </p:nvSpPr>
        <p:spPr bwMode="auto">
          <a:xfrm>
            <a:off x="2779713" y="685800"/>
            <a:ext cx="3584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i="1">
                <a:solidFill>
                  <a:srgbClr val="FFFF00"/>
                </a:solidFill>
                <a:latin typeface="Georgia" charset="0"/>
                <a:cs typeface="+mn-cs"/>
              </a:rPr>
              <a:t>Anisotropic optical properties of molecules</a:t>
            </a:r>
            <a:endParaRPr lang="en-US" sz="1000">
              <a:solidFill>
                <a:srgbClr val="E4F57D"/>
              </a:solidFill>
              <a:latin typeface="Minion Pro" charset="0"/>
              <a:cs typeface="+mn-cs"/>
            </a:endParaRPr>
          </a:p>
        </p:txBody>
      </p:sp>
      <p:sp>
        <p:nvSpPr>
          <p:cNvPr id="389205" name="Rectangle 85"/>
          <p:cNvSpPr>
            <a:spLocks noChangeArrowheads="1"/>
          </p:cNvSpPr>
          <p:nvPr/>
        </p:nvSpPr>
        <p:spPr bwMode="auto">
          <a:xfrm>
            <a:off x="901700" y="152400"/>
            <a:ext cx="73390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i="1">
                <a:solidFill>
                  <a:srgbClr val="FFFF00"/>
                </a:solidFill>
                <a:latin typeface="Georgia" charset="0"/>
                <a:cs typeface="+mn-cs"/>
              </a:rPr>
              <a:t>Multiphoton polarization microscopy</a:t>
            </a:r>
          </a:p>
        </p:txBody>
      </p:sp>
      <p:pic>
        <p:nvPicPr>
          <p:cNvPr id="123913" name="Picture 86" descr="LOGCRCELB-bis"/>
          <p:cNvPicPr>
            <a:picLocks noChangeAspect="1" noChangeArrowheads="1"/>
          </p:cNvPicPr>
          <p:nvPr/>
        </p:nvPicPr>
        <p:blipFill>
          <a:blip r:embed="rId4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9325" y="6249988"/>
            <a:ext cx="574675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8822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3914" name="Group 87"/>
          <p:cNvGrpSpPr>
            <a:grpSpLocks/>
          </p:cNvGrpSpPr>
          <p:nvPr/>
        </p:nvGrpSpPr>
        <p:grpSpPr bwMode="auto">
          <a:xfrm>
            <a:off x="1600200" y="3200400"/>
            <a:ext cx="3581400" cy="989013"/>
            <a:chOff x="1104" y="2016"/>
            <a:chExt cx="2256" cy="623"/>
          </a:xfrm>
        </p:grpSpPr>
        <p:sp>
          <p:nvSpPr>
            <p:cNvPr id="389208" name="AutoShape 88"/>
            <p:cNvSpPr>
              <a:spLocks noChangeArrowheads="1"/>
            </p:cNvSpPr>
            <p:nvPr/>
          </p:nvSpPr>
          <p:spPr bwMode="auto">
            <a:xfrm flipH="1">
              <a:off x="1104" y="2160"/>
              <a:ext cx="2256" cy="269"/>
            </a:xfrm>
            <a:prstGeom prst="parallelogram">
              <a:avLst>
                <a:gd name="adj" fmla="val 71713"/>
              </a:avLst>
            </a:prstGeom>
            <a:gradFill rotWithShape="0">
              <a:gsLst>
                <a:gs pos="0">
                  <a:srgbClr val="FFFF00">
                    <a:gamma/>
                    <a:shade val="46275"/>
                    <a:invGamma/>
                  </a:srgbClr>
                </a:gs>
                <a:gs pos="5000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9209" name="AutoShape 89" descr="Bouquet"/>
            <p:cNvSpPr>
              <a:spLocks noChangeArrowheads="1"/>
            </p:cNvSpPr>
            <p:nvPr/>
          </p:nvSpPr>
          <p:spPr bwMode="auto">
            <a:xfrm rot="5348332">
              <a:off x="1558" y="2162"/>
              <a:ext cx="623" cy="331"/>
            </a:xfrm>
            <a:prstGeom prst="parallelogram">
              <a:avLst>
                <a:gd name="adj" fmla="val 2120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124188" name="Group 90"/>
            <p:cNvGrpSpPr>
              <a:grpSpLocks/>
            </p:cNvGrpSpPr>
            <p:nvPr/>
          </p:nvGrpSpPr>
          <p:grpSpPr bwMode="auto">
            <a:xfrm flipH="1">
              <a:off x="1104" y="2100"/>
              <a:ext cx="889" cy="455"/>
              <a:chOff x="2544" y="2400"/>
              <a:chExt cx="2112" cy="1344"/>
            </a:xfrm>
          </p:grpSpPr>
          <p:sp>
            <p:nvSpPr>
              <p:cNvPr id="389211" name="Oval 91"/>
              <p:cNvSpPr>
                <a:spLocks noChangeArrowheads="1"/>
              </p:cNvSpPr>
              <p:nvPr/>
            </p:nvSpPr>
            <p:spPr bwMode="auto">
              <a:xfrm>
                <a:off x="2544" y="2400"/>
                <a:ext cx="672" cy="1344"/>
              </a:xfrm>
              <a:prstGeom prst="ellipse">
                <a:avLst/>
              </a:prstGeom>
              <a:gradFill rotWithShape="0">
                <a:gsLst>
                  <a:gs pos="0">
                    <a:srgbClr val="FFFF00"/>
                  </a:gs>
                  <a:gs pos="100000">
                    <a:srgbClr val="FFFF0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12" name="Rectangle 92"/>
              <p:cNvSpPr>
                <a:spLocks noChangeArrowheads="1"/>
              </p:cNvSpPr>
              <p:nvPr/>
            </p:nvSpPr>
            <p:spPr bwMode="auto">
              <a:xfrm>
                <a:off x="2879" y="2400"/>
                <a:ext cx="1442" cy="1344"/>
              </a:xfrm>
              <a:prstGeom prst="rect">
                <a:avLst/>
              </a:prstGeom>
              <a:gradFill rotWithShape="0">
                <a:gsLst>
                  <a:gs pos="0">
                    <a:srgbClr val="FFFF00"/>
                  </a:gs>
                  <a:gs pos="100000">
                    <a:srgbClr val="FFFF0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grpSp>
            <p:nvGrpSpPr>
              <p:cNvPr id="124191" name="Group 93"/>
              <p:cNvGrpSpPr>
                <a:grpSpLocks/>
              </p:cNvGrpSpPr>
              <p:nvPr/>
            </p:nvGrpSpPr>
            <p:grpSpPr bwMode="auto">
              <a:xfrm>
                <a:off x="3984" y="2400"/>
                <a:ext cx="672" cy="1344"/>
                <a:chOff x="4128" y="1776"/>
                <a:chExt cx="672" cy="1344"/>
              </a:xfrm>
            </p:grpSpPr>
            <p:sp>
              <p:nvSpPr>
                <p:cNvPr id="389214" name="Oval 94"/>
                <p:cNvSpPr>
                  <a:spLocks noChangeArrowheads="1"/>
                </p:cNvSpPr>
                <p:nvPr/>
              </p:nvSpPr>
              <p:spPr bwMode="auto">
                <a:xfrm>
                  <a:off x="4128" y="1776"/>
                  <a:ext cx="672" cy="1344"/>
                </a:xfrm>
                <a:prstGeom prst="ellipse">
                  <a:avLst/>
                </a:prstGeom>
                <a:solidFill>
                  <a:srgbClr val="FFB45C"/>
                </a:solidFill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89215" name="Line 95"/>
                <p:cNvSpPr>
                  <a:spLocks noChangeShapeType="1"/>
                </p:cNvSpPr>
                <p:nvPr/>
              </p:nvSpPr>
              <p:spPr bwMode="auto">
                <a:xfrm>
                  <a:off x="4463" y="1776"/>
                  <a:ext cx="0" cy="1344"/>
                </a:xfrm>
                <a:prstGeom prst="line">
                  <a:avLst/>
                </a:prstGeom>
                <a:noFill/>
                <a:ln w="28575" cap="rnd">
                  <a:solidFill>
                    <a:schemeClr val="bg1"/>
                  </a:solidFill>
                  <a:prstDash val="sysDot"/>
                  <a:round/>
                  <a:headEnd type="stealth" w="med" len="med"/>
                  <a:tailEnd type="stealth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89216" name="Line 96"/>
                <p:cNvSpPr>
                  <a:spLocks noChangeShapeType="1"/>
                </p:cNvSpPr>
                <p:nvPr/>
              </p:nvSpPr>
              <p:spPr bwMode="auto">
                <a:xfrm rot="19418454" flipH="1">
                  <a:off x="4446" y="1971"/>
                  <a:ext cx="10" cy="933"/>
                </a:xfrm>
                <a:prstGeom prst="line">
                  <a:avLst/>
                </a:prstGeom>
                <a:noFill/>
                <a:ln w="28575" cap="rnd">
                  <a:solidFill>
                    <a:schemeClr val="bg1"/>
                  </a:solidFill>
                  <a:prstDash val="sysDot"/>
                  <a:round/>
                  <a:headEnd type="stealth" w="med" len="med"/>
                  <a:tailEnd type="stealth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89217" name="Line 97"/>
                <p:cNvSpPr>
                  <a:spLocks noChangeShapeType="1"/>
                </p:cNvSpPr>
                <p:nvPr/>
              </p:nvSpPr>
              <p:spPr bwMode="auto">
                <a:xfrm rot="2181546">
                  <a:off x="4463" y="2015"/>
                  <a:ext cx="10" cy="930"/>
                </a:xfrm>
                <a:prstGeom prst="line">
                  <a:avLst/>
                </a:prstGeom>
                <a:noFill/>
                <a:ln w="28575" cap="rnd">
                  <a:solidFill>
                    <a:schemeClr val="bg1"/>
                  </a:solidFill>
                  <a:prstDash val="sysDot"/>
                  <a:round/>
                  <a:headEnd type="stealth" w="med" len="med"/>
                  <a:tailEnd type="stealth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89218" name="Line 98"/>
                <p:cNvSpPr>
                  <a:spLocks noChangeShapeType="1"/>
                </p:cNvSpPr>
                <p:nvPr/>
              </p:nvSpPr>
              <p:spPr bwMode="auto">
                <a:xfrm rot="5400000">
                  <a:off x="4464" y="2113"/>
                  <a:ext cx="0" cy="672"/>
                </a:xfrm>
                <a:prstGeom prst="line">
                  <a:avLst/>
                </a:prstGeom>
                <a:noFill/>
                <a:ln w="28575" cap="rnd">
                  <a:solidFill>
                    <a:schemeClr val="bg1"/>
                  </a:solidFill>
                  <a:prstDash val="sysDot"/>
                  <a:round/>
                  <a:headEnd type="stealth" w="med" len="med"/>
                  <a:tailEnd type="stealth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</p:grpSp>
      </p:grpSp>
      <p:grpSp>
        <p:nvGrpSpPr>
          <p:cNvPr id="123915" name="Group 99"/>
          <p:cNvGrpSpPr>
            <a:grpSpLocks/>
          </p:cNvGrpSpPr>
          <p:nvPr/>
        </p:nvGrpSpPr>
        <p:grpSpPr bwMode="auto">
          <a:xfrm flipV="1">
            <a:off x="6477000" y="2438400"/>
            <a:ext cx="1676400" cy="609600"/>
            <a:chOff x="2592" y="1248"/>
            <a:chExt cx="1056" cy="384"/>
          </a:xfrm>
        </p:grpSpPr>
        <p:grpSp>
          <p:nvGrpSpPr>
            <p:cNvPr id="124154" name="Group 100"/>
            <p:cNvGrpSpPr>
              <a:grpSpLocks noChangeAspect="1"/>
            </p:cNvGrpSpPr>
            <p:nvPr/>
          </p:nvGrpSpPr>
          <p:grpSpPr bwMode="auto">
            <a:xfrm>
              <a:off x="2592" y="1248"/>
              <a:ext cx="132" cy="384"/>
              <a:chOff x="864" y="864"/>
              <a:chExt cx="329" cy="960"/>
            </a:xfrm>
          </p:grpSpPr>
          <p:sp>
            <p:nvSpPr>
              <p:cNvPr id="389221" name="Line 101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22" name="Line 102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23" name="Oval 103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24155" name="Group 104"/>
            <p:cNvGrpSpPr>
              <a:grpSpLocks noChangeAspect="1"/>
            </p:cNvGrpSpPr>
            <p:nvPr/>
          </p:nvGrpSpPr>
          <p:grpSpPr bwMode="auto">
            <a:xfrm>
              <a:off x="2724" y="1248"/>
              <a:ext cx="132" cy="384"/>
              <a:chOff x="864" y="864"/>
              <a:chExt cx="329" cy="960"/>
            </a:xfrm>
          </p:grpSpPr>
          <p:sp>
            <p:nvSpPr>
              <p:cNvPr id="389225" name="Line 105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26" name="Line 106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27" name="Oval 107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24156" name="Group 108"/>
            <p:cNvGrpSpPr>
              <a:grpSpLocks noChangeAspect="1"/>
            </p:cNvGrpSpPr>
            <p:nvPr/>
          </p:nvGrpSpPr>
          <p:grpSpPr bwMode="auto">
            <a:xfrm>
              <a:off x="2856" y="1248"/>
              <a:ext cx="132" cy="384"/>
              <a:chOff x="864" y="864"/>
              <a:chExt cx="329" cy="960"/>
            </a:xfrm>
          </p:grpSpPr>
          <p:sp>
            <p:nvSpPr>
              <p:cNvPr id="389229" name="Line 109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30" name="Line 110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31" name="Oval 111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24157" name="Group 112"/>
            <p:cNvGrpSpPr>
              <a:grpSpLocks noChangeAspect="1"/>
            </p:cNvGrpSpPr>
            <p:nvPr/>
          </p:nvGrpSpPr>
          <p:grpSpPr bwMode="auto">
            <a:xfrm>
              <a:off x="2988" y="1248"/>
              <a:ext cx="132" cy="384"/>
              <a:chOff x="864" y="864"/>
              <a:chExt cx="329" cy="960"/>
            </a:xfrm>
          </p:grpSpPr>
          <p:sp>
            <p:nvSpPr>
              <p:cNvPr id="389233" name="Line 113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34" name="Line 114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35" name="Oval 115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24158" name="Group 116"/>
            <p:cNvGrpSpPr>
              <a:grpSpLocks noChangeAspect="1"/>
            </p:cNvGrpSpPr>
            <p:nvPr/>
          </p:nvGrpSpPr>
          <p:grpSpPr bwMode="auto">
            <a:xfrm>
              <a:off x="3120" y="1248"/>
              <a:ext cx="132" cy="384"/>
              <a:chOff x="864" y="864"/>
              <a:chExt cx="329" cy="960"/>
            </a:xfrm>
          </p:grpSpPr>
          <p:sp>
            <p:nvSpPr>
              <p:cNvPr id="389237" name="Line 117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38" name="Line 118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39" name="Oval 119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24159" name="Group 120"/>
            <p:cNvGrpSpPr>
              <a:grpSpLocks noChangeAspect="1"/>
            </p:cNvGrpSpPr>
            <p:nvPr/>
          </p:nvGrpSpPr>
          <p:grpSpPr bwMode="auto">
            <a:xfrm>
              <a:off x="3252" y="1248"/>
              <a:ext cx="132" cy="384"/>
              <a:chOff x="864" y="864"/>
              <a:chExt cx="329" cy="960"/>
            </a:xfrm>
          </p:grpSpPr>
          <p:sp>
            <p:nvSpPr>
              <p:cNvPr id="389241" name="Line 121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42" name="Line 122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43" name="Oval 123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24160" name="Group 124"/>
            <p:cNvGrpSpPr>
              <a:grpSpLocks noChangeAspect="1"/>
            </p:cNvGrpSpPr>
            <p:nvPr/>
          </p:nvGrpSpPr>
          <p:grpSpPr bwMode="auto">
            <a:xfrm>
              <a:off x="3384" y="1248"/>
              <a:ext cx="132" cy="384"/>
              <a:chOff x="864" y="864"/>
              <a:chExt cx="329" cy="960"/>
            </a:xfrm>
          </p:grpSpPr>
          <p:sp>
            <p:nvSpPr>
              <p:cNvPr id="389245" name="Line 125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46" name="Line 126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47" name="Oval 127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24161" name="Group 128"/>
            <p:cNvGrpSpPr>
              <a:grpSpLocks noChangeAspect="1"/>
            </p:cNvGrpSpPr>
            <p:nvPr/>
          </p:nvGrpSpPr>
          <p:grpSpPr bwMode="auto">
            <a:xfrm>
              <a:off x="3516" y="1248"/>
              <a:ext cx="132" cy="384"/>
              <a:chOff x="864" y="864"/>
              <a:chExt cx="329" cy="960"/>
            </a:xfrm>
          </p:grpSpPr>
          <p:sp>
            <p:nvSpPr>
              <p:cNvPr id="389249" name="Line 129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50" name="Line 130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51" name="Oval 131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123916" name="Group 132"/>
          <p:cNvGrpSpPr>
            <a:grpSpLocks/>
          </p:cNvGrpSpPr>
          <p:nvPr/>
        </p:nvGrpSpPr>
        <p:grpSpPr bwMode="auto">
          <a:xfrm>
            <a:off x="6477000" y="1752600"/>
            <a:ext cx="1676400" cy="609600"/>
            <a:chOff x="2592" y="1248"/>
            <a:chExt cx="1056" cy="384"/>
          </a:xfrm>
        </p:grpSpPr>
        <p:grpSp>
          <p:nvGrpSpPr>
            <p:cNvPr id="124122" name="Group 133"/>
            <p:cNvGrpSpPr>
              <a:grpSpLocks noChangeAspect="1"/>
            </p:cNvGrpSpPr>
            <p:nvPr/>
          </p:nvGrpSpPr>
          <p:grpSpPr bwMode="auto">
            <a:xfrm>
              <a:off x="2592" y="1248"/>
              <a:ext cx="132" cy="384"/>
              <a:chOff x="864" y="864"/>
              <a:chExt cx="329" cy="960"/>
            </a:xfrm>
          </p:grpSpPr>
          <p:sp>
            <p:nvSpPr>
              <p:cNvPr id="389254" name="Line 134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55" name="Line 135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56" name="Oval 136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24123" name="Group 137"/>
            <p:cNvGrpSpPr>
              <a:grpSpLocks noChangeAspect="1"/>
            </p:cNvGrpSpPr>
            <p:nvPr/>
          </p:nvGrpSpPr>
          <p:grpSpPr bwMode="auto">
            <a:xfrm>
              <a:off x="2724" y="1248"/>
              <a:ext cx="132" cy="384"/>
              <a:chOff x="864" y="864"/>
              <a:chExt cx="329" cy="960"/>
            </a:xfrm>
          </p:grpSpPr>
          <p:sp>
            <p:nvSpPr>
              <p:cNvPr id="389258" name="Line 138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59" name="Line 139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60" name="Oval 140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24124" name="Group 141"/>
            <p:cNvGrpSpPr>
              <a:grpSpLocks noChangeAspect="1"/>
            </p:cNvGrpSpPr>
            <p:nvPr/>
          </p:nvGrpSpPr>
          <p:grpSpPr bwMode="auto">
            <a:xfrm>
              <a:off x="2856" y="1248"/>
              <a:ext cx="132" cy="384"/>
              <a:chOff x="864" y="864"/>
              <a:chExt cx="329" cy="960"/>
            </a:xfrm>
          </p:grpSpPr>
          <p:sp>
            <p:nvSpPr>
              <p:cNvPr id="389262" name="Line 142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63" name="Line 143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64" name="Oval 144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24125" name="Group 145"/>
            <p:cNvGrpSpPr>
              <a:grpSpLocks noChangeAspect="1"/>
            </p:cNvGrpSpPr>
            <p:nvPr/>
          </p:nvGrpSpPr>
          <p:grpSpPr bwMode="auto">
            <a:xfrm>
              <a:off x="2988" y="1248"/>
              <a:ext cx="132" cy="384"/>
              <a:chOff x="864" y="864"/>
              <a:chExt cx="329" cy="960"/>
            </a:xfrm>
          </p:grpSpPr>
          <p:sp>
            <p:nvSpPr>
              <p:cNvPr id="389266" name="Line 146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67" name="Line 147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68" name="Oval 148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24126" name="Group 149"/>
            <p:cNvGrpSpPr>
              <a:grpSpLocks noChangeAspect="1"/>
            </p:cNvGrpSpPr>
            <p:nvPr/>
          </p:nvGrpSpPr>
          <p:grpSpPr bwMode="auto">
            <a:xfrm>
              <a:off x="3120" y="1248"/>
              <a:ext cx="132" cy="384"/>
              <a:chOff x="864" y="864"/>
              <a:chExt cx="329" cy="960"/>
            </a:xfrm>
          </p:grpSpPr>
          <p:sp>
            <p:nvSpPr>
              <p:cNvPr id="389270" name="Line 150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71" name="Line 151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72" name="Oval 152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24127" name="Group 153"/>
            <p:cNvGrpSpPr>
              <a:grpSpLocks noChangeAspect="1"/>
            </p:cNvGrpSpPr>
            <p:nvPr/>
          </p:nvGrpSpPr>
          <p:grpSpPr bwMode="auto">
            <a:xfrm>
              <a:off x="3252" y="1248"/>
              <a:ext cx="132" cy="384"/>
              <a:chOff x="864" y="864"/>
              <a:chExt cx="329" cy="960"/>
            </a:xfrm>
          </p:grpSpPr>
          <p:sp>
            <p:nvSpPr>
              <p:cNvPr id="389274" name="Line 154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75" name="Line 155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76" name="Oval 156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24128" name="Group 157"/>
            <p:cNvGrpSpPr>
              <a:grpSpLocks noChangeAspect="1"/>
            </p:cNvGrpSpPr>
            <p:nvPr/>
          </p:nvGrpSpPr>
          <p:grpSpPr bwMode="auto">
            <a:xfrm>
              <a:off x="3384" y="1248"/>
              <a:ext cx="132" cy="384"/>
              <a:chOff x="864" y="864"/>
              <a:chExt cx="329" cy="960"/>
            </a:xfrm>
          </p:grpSpPr>
          <p:sp>
            <p:nvSpPr>
              <p:cNvPr id="389278" name="Line 158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79" name="Line 159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80" name="Oval 160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24129" name="Group 161"/>
            <p:cNvGrpSpPr>
              <a:grpSpLocks noChangeAspect="1"/>
            </p:cNvGrpSpPr>
            <p:nvPr/>
          </p:nvGrpSpPr>
          <p:grpSpPr bwMode="auto">
            <a:xfrm>
              <a:off x="3516" y="1248"/>
              <a:ext cx="132" cy="384"/>
              <a:chOff x="864" y="864"/>
              <a:chExt cx="329" cy="960"/>
            </a:xfrm>
          </p:grpSpPr>
          <p:sp>
            <p:nvSpPr>
              <p:cNvPr id="389282" name="Line 162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83" name="Line 163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84" name="Oval 164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123917" name="Group 165"/>
          <p:cNvGrpSpPr>
            <a:grpSpLocks/>
          </p:cNvGrpSpPr>
          <p:nvPr/>
        </p:nvGrpSpPr>
        <p:grpSpPr bwMode="auto">
          <a:xfrm>
            <a:off x="4171950" y="1752600"/>
            <a:ext cx="628650" cy="609600"/>
            <a:chOff x="2628" y="768"/>
            <a:chExt cx="396" cy="384"/>
          </a:xfrm>
        </p:grpSpPr>
        <p:grpSp>
          <p:nvGrpSpPr>
            <p:cNvPr id="124110" name="Group 166"/>
            <p:cNvGrpSpPr>
              <a:grpSpLocks noChangeAspect="1"/>
            </p:cNvGrpSpPr>
            <p:nvPr/>
          </p:nvGrpSpPr>
          <p:grpSpPr bwMode="auto">
            <a:xfrm>
              <a:off x="2628" y="768"/>
              <a:ext cx="132" cy="384"/>
              <a:chOff x="864" y="864"/>
              <a:chExt cx="329" cy="960"/>
            </a:xfrm>
          </p:grpSpPr>
          <p:sp>
            <p:nvSpPr>
              <p:cNvPr id="389287" name="Line 167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88" name="Line 168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89" name="Oval 169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24111" name="Group 170"/>
            <p:cNvGrpSpPr>
              <a:grpSpLocks noChangeAspect="1"/>
            </p:cNvGrpSpPr>
            <p:nvPr/>
          </p:nvGrpSpPr>
          <p:grpSpPr bwMode="auto">
            <a:xfrm>
              <a:off x="2760" y="768"/>
              <a:ext cx="132" cy="384"/>
              <a:chOff x="864" y="864"/>
              <a:chExt cx="329" cy="960"/>
            </a:xfrm>
          </p:grpSpPr>
          <p:sp>
            <p:nvSpPr>
              <p:cNvPr id="389291" name="Line 171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92" name="Line 172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93" name="Oval 173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24112" name="Group 174"/>
            <p:cNvGrpSpPr>
              <a:grpSpLocks noChangeAspect="1"/>
            </p:cNvGrpSpPr>
            <p:nvPr/>
          </p:nvGrpSpPr>
          <p:grpSpPr bwMode="auto">
            <a:xfrm>
              <a:off x="2892" y="768"/>
              <a:ext cx="132" cy="384"/>
              <a:chOff x="864" y="864"/>
              <a:chExt cx="329" cy="960"/>
            </a:xfrm>
          </p:grpSpPr>
          <p:sp>
            <p:nvSpPr>
              <p:cNvPr id="389295" name="Line 175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96" name="Line 176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97" name="Oval 177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123918" name="Group 178"/>
          <p:cNvGrpSpPr>
            <a:grpSpLocks/>
          </p:cNvGrpSpPr>
          <p:nvPr/>
        </p:nvGrpSpPr>
        <p:grpSpPr bwMode="auto">
          <a:xfrm flipV="1">
            <a:off x="5680075" y="1905000"/>
            <a:ext cx="322263" cy="515938"/>
            <a:chOff x="1151" y="3661"/>
            <a:chExt cx="432" cy="503"/>
          </a:xfrm>
        </p:grpSpPr>
        <p:sp>
          <p:nvSpPr>
            <p:cNvPr id="389299" name="Freeform 179"/>
            <p:cNvSpPr>
              <a:spLocks/>
            </p:cNvSpPr>
            <p:nvPr/>
          </p:nvSpPr>
          <p:spPr bwMode="auto">
            <a:xfrm>
              <a:off x="1151" y="3664"/>
              <a:ext cx="432" cy="500"/>
            </a:xfrm>
            <a:custGeom>
              <a:avLst/>
              <a:gdLst>
                <a:gd name="T0" fmla="*/ 155 w 431"/>
                <a:gd name="T1" fmla="*/ 0 h 500"/>
                <a:gd name="T2" fmla="*/ 147 w 431"/>
                <a:gd name="T3" fmla="*/ 139 h 500"/>
                <a:gd name="T4" fmla="*/ 157 w 431"/>
                <a:gd name="T5" fmla="*/ 179 h 500"/>
                <a:gd name="T6" fmla="*/ 179 w 431"/>
                <a:gd name="T7" fmla="*/ 197 h 500"/>
                <a:gd name="T8" fmla="*/ 195 w 431"/>
                <a:gd name="T9" fmla="*/ 216 h 500"/>
                <a:gd name="T10" fmla="*/ 203 w 431"/>
                <a:gd name="T11" fmla="*/ 248 h 500"/>
                <a:gd name="T12" fmla="*/ 203 w 431"/>
                <a:gd name="T13" fmla="*/ 357 h 500"/>
                <a:gd name="T14" fmla="*/ 203 w 431"/>
                <a:gd name="T15" fmla="*/ 461 h 500"/>
                <a:gd name="T16" fmla="*/ 171 w 431"/>
                <a:gd name="T17" fmla="*/ 491 h 500"/>
                <a:gd name="T18" fmla="*/ 152 w 431"/>
                <a:gd name="T19" fmla="*/ 496 h 500"/>
                <a:gd name="T20" fmla="*/ 24 w 431"/>
                <a:gd name="T21" fmla="*/ 461 h 500"/>
                <a:gd name="T22" fmla="*/ 11 w 431"/>
                <a:gd name="T23" fmla="*/ 411 h 500"/>
                <a:gd name="T24" fmla="*/ 21 w 431"/>
                <a:gd name="T25" fmla="*/ 317 h 500"/>
                <a:gd name="T26" fmla="*/ 43 w 431"/>
                <a:gd name="T27" fmla="*/ 285 h 500"/>
                <a:gd name="T28" fmla="*/ 104 w 431"/>
                <a:gd name="T29" fmla="*/ 232 h 500"/>
                <a:gd name="T30" fmla="*/ 112 w 431"/>
                <a:gd name="T31" fmla="*/ 227 h 500"/>
                <a:gd name="T32" fmla="*/ 117 w 431"/>
                <a:gd name="T33" fmla="*/ 221 h 500"/>
                <a:gd name="T34" fmla="*/ 149 w 431"/>
                <a:gd name="T35" fmla="*/ 211 h 500"/>
                <a:gd name="T36" fmla="*/ 179 w 431"/>
                <a:gd name="T37" fmla="*/ 197 h 500"/>
                <a:gd name="T38" fmla="*/ 200 w 431"/>
                <a:gd name="T39" fmla="*/ 192 h 500"/>
                <a:gd name="T40" fmla="*/ 317 w 431"/>
                <a:gd name="T41" fmla="*/ 195 h 500"/>
                <a:gd name="T42" fmla="*/ 344 w 431"/>
                <a:gd name="T43" fmla="*/ 213 h 500"/>
                <a:gd name="T44" fmla="*/ 387 w 431"/>
                <a:gd name="T45" fmla="*/ 259 h 500"/>
                <a:gd name="T46" fmla="*/ 395 w 431"/>
                <a:gd name="T47" fmla="*/ 272 h 500"/>
                <a:gd name="T48" fmla="*/ 400 w 431"/>
                <a:gd name="T49" fmla="*/ 288 h 500"/>
                <a:gd name="T50" fmla="*/ 429 w 431"/>
                <a:gd name="T51" fmla="*/ 360 h 500"/>
                <a:gd name="T52" fmla="*/ 424 w 431"/>
                <a:gd name="T53" fmla="*/ 413 h 500"/>
                <a:gd name="T54" fmla="*/ 339 w 431"/>
                <a:gd name="T55" fmla="*/ 443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31" h="500">
                  <a:moveTo>
                    <a:pt x="155" y="0"/>
                  </a:moveTo>
                  <a:cubicBezTo>
                    <a:pt x="138" y="44"/>
                    <a:pt x="147" y="91"/>
                    <a:pt x="147" y="139"/>
                  </a:cubicBezTo>
                  <a:cubicBezTo>
                    <a:pt x="148" y="157"/>
                    <a:pt x="146" y="165"/>
                    <a:pt x="157" y="179"/>
                  </a:cubicBezTo>
                  <a:cubicBezTo>
                    <a:pt x="161" y="191"/>
                    <a:pt x="169" y="189"/>
                    <a:pt x="179" y="197"/>
                  </a:cubicBezTo>
                  <a:cubicBezTo>
                    <a:pt x="185" y="202"/>
                    <a:pt x="188" y="210"/>
                    <a:pt x="195" y="216"/>
                  </a:cubicBezTo>
                  <a:cubicBezTo>
                    <a:pt x="196" y="226"/>
                    <a:pt x="203" y="248"/>
                    <a:pt x="203" y="248"/>
                  </a:cubicBezTo>
                  <a:cubicBezTo>
                    <a:pt x="207" y="285"/>
                    <a:pt x="207" y="319"/>
                    <a:pt x="203" y="357"/>
                  </a:cubicBezTo>
                  <a:cubicBezTo>
                    <a:pt x="204" y="384"/>
                    <a:pt x="207" y="435"/>
                    <a:pt x="203" y="461"/>
                  </a:cubicBezTo>
                  <a:cubicBezTo>
                    <a:pt x="201" y="470"/>
                    <a:pt x="178" y="487"/>
                    <a:pt x="171" y="491"/>
                  </a:cubicBezTo>
                  <a:cubicBezTo>
                    <a:pt x="165" y="493"/>
                    <a:pt x="152" y="496"/>
                    <a:pt x="152" y="496"/>
                  </a:cubicBezTo>
                  <a:cubicBezTo>
                    <a:pt x="88" y="493"/>
                    <a:pt x="63" y="500"/>
                    <a:pt x="24" y="461"/>
                  </a:cubicBezTo>
                  <a:cubicBezTo>
                    <a:pt x="17" y="444"/>
                    <a:pt x="13" y="428"/>
                    <a:pt x="11" y="411"/>
                  </a:cubicBezTo>
                  <a:cubicBezTo>
                    <a:pt x="8" y="383"/>
                    <a:pt x="0" y="341"/>
                    <a:pt x="21" y="317"/>
                  </a:cubicBezTo>
                  <a:cubicBezTo>
                    <a:pt x="25" y="305"/>
                    <a:pt x="35" y="295"/>
                    <a:pt x="43" y="285"/>
                  </a:cubicBezTo>
                  <a:cubicBezTo>
                    <a:pt x="51" y="251"/>
                    <a:pt x="76" y="245"/>
                    <a:pt x="104" y="232"/>
                  </a:cubicBezTo>
                  <a:cubicBezTo>
                    <a:pt x="106" y="230"/>
                    <a:pt x="109" y="229"/>
                    <a:pt x="112" y="227"/>
                  </a:cubicBezTo>
                  <a:cubicBezTo>
                    <a:pt x="113" y="225"/>
                    <a:pt x="114" y="222"/>
                    <a:pt x="117" y="221"/>
                  </a:cubicBezTo>
                  <a:cubicBezTo>
                    <a:pt x="125" y="215"/>
                    <a:pt x="138" y="213"/>
                    <a:pt x="149" y="211"/>
                  </a:cubicBezTo>
                  <a:cubicBezTo>
                    <a:pt x="156" y="203"/>
                    <a:pt x="168" y="199"/>
                    <a:pt x="179" y="197"/>
                  </a:cubicBezTo>
                  <a:cubicBezTo>
                    <a:pt x="186" y="195"/>
                    <a:pt x="200" y="192"/>
                    <a:pt x="200" y="192"/>
                  </a:cubicBezTo>
                  <a:cubicBezTo>
                    <a:pt x="239" y="193"/>
                    <a:pt x="278" y="192"/>
                    <a:pt x="317" y="195"/>
                  </a:cubicBezTo>
                  <a:cubicBezTo>
                    <a:pt x="325" y="195"/>
                    <a:pt x="334" y="210"/>
                    <a:pt x="344" y="213"/>
                  </a:cubicBezTo>
                  <a:cubicBezTo>
                    <a:pt x="357" y="229"/>
                    <a:pt x="373" y="241"/>
                    <a:pt x="387" y="259"/>
                  </a:cubicBezTo>
                  <a:cubicBezTo>
                    <a:pt x="392" y="280"/>
                    <a:pt x="384" y="254"/>
                    <a:pt x="395" y="272"/>
                  </a:cubicBezTo>
                  <a:cubicBezTo>
                    <a:pt x="397" y="276"/>
                    <a:pt x="397" y="283"/>
                    <a:pt x="400" y="288"/>
                  </a:cubicBezTo>
                  <a:cubicBezTo>
                    <a:pt x="411" y="311"/>
                    <a:pt x="422" y="334"/>
                    <a:pt x="429" y="360"/>
                  </a:cubicBezTo>
                  <a:cubicBezTo>
                    <a:pt x="428" y="364"/>
                    <a:pt x="431" y="399"/>
                    <a:pt x="424" y="413"/>
                  </a:cubicBezTo>
                  <a:cubicBezTo>
                    <a:pt x="410" y="436"/>
                    <a:pt x="362" y="443"/>
                    <a:pt x="339" y="443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9300" name="Freeform 180"/>
            <p:cNvSpPr>
              <a:spLocks/>
            </p:cNvSpPr>
            <p:nvPr/>
          </p:nvSpPr>
          <p:spPr bwMode="auto">
            <a:xfrm>
              <a:off x="1151" y="3661"/>
              <a:ext cx="432" cy="500"/>
            </a:xfrm>
            <a:custGeom>
              <a:avLst/>
              <a:gdLst>
                <a:gd name="T0" fmla="*/ 155 w 431"/>
                <a:gd name="T1" fmla="*/ 0 h 500"/>
                <a:gd name="T2" fmla="*/ 147 w 431"/>
                <a:gd name="T3" fmla="*/ 139 h 500"/>
                <a:gd name="T4" fmla="*/ 157 w 431"/>
                <a:gd name="T5" fmla="*/ 179 h 500"/>
                <a:gd name="T6" fmla="*/ 179 w 431"/>
                <a:gd name="T7" fmla="*/ 197 h 500"/>
                <a:gd name="T8" fmla="*/ 195 w 431"/>
                <a:gd name="T9" fmla="*/ 216 h 500"/>
                <a:gd name="T10" fmla="*/ 203 w 431"/>
                <a:gd name="T11" fmla="*/ 248 h 500"/>
                <a:gd name="T12" fmla="*/ 203 w 431"/>
                <a:gd name="T13" fmla="*/ 357 h 500"/>
                <a:gd name="T14" fmla="*/ 203 w 431"/>
                <a:gd name="T15" fmla="*/ 461 h 500"/>
                <a:gd name="T16" fmla="*/ 171 w 431"/>
                <a:gd name="T17" fmla="*/ 491 h 500"/>
                <a:gd name="T18" fmla="*/ 152 w 431"/>
                <a:gd name="T19" fmla="*/ 496 h 500"/>
                <a:gd name="T20" fmla="*/ 24 w 431"/>
                <a:gd name="T21" fmla="*/ 461 h 500"/>
                <a:gd name="T22" fmla="*/ 11 w 431"/>
                <a:gd name="T23" fmla="*/ 411 h 500"/>
                <a:gd name="T24" fmla="*/ 21 w 431"/>
                <a:gd name="T25" fmla="*/ 317 h 500"/>
                <a:gd name="T26" fmla="*/ 43 w 431"/>
                <a:gd name="T27" fmla="*/ 285 h 500"/>
                <a:gd name="T28" fmla="*/ 104 w 431"/>
                <a:gd name="T29" fmla="*/ 232 h 500"/>
                <a:gd name="T30" fmla="*/ 112 w 431"/>
                <a:gd name="T31" fmla="*/ 227 h 500"/>
                <a:gd name="T32" fmla="*/ 117 w 431"/>
                <a:gd name="T33" fmla="*/ 221 h 500"/>
                <a:gd name="T34" fmla="*/ 149 w 431"/>
                <a:gd name="T35" fmla="*/ 211 h 500"/>
                <a:gd name="T36" fmla="*/ 179 w 431"/>
                <a:gd name="T37" fmla="*/ 197 h 500"/>
                <a:gd name="T38" fmla="*/ 200 w 431"/>
                <a:gd name="T39" fmla="*/ 192 h 500"/>
                <a:gd name="T40" fmla="*/ 317 w 431"/>
                <a:gd name="T41" fmla="*/ 195 h 500"/>
                <a:gd name="T42" fmla="*/ 344 w 431"/>
                <a:gd name="T43" fmla="*/ 213 h 500"/>
                <a:gd name="T44" fmla="*/ 387 w 431"/>
                <a:gd name="T45" fmla="*/ 259 h 500"/>
                <a:gd name="T46" fmla="*/ 395 w 431"/>
                <a:gd name="T47" fmla="*/ 272 h 500"/>
                <a:gd name="T48" fmla="*/ 400 w 431"/>
                <a:gd name="T49" fmla="*/ 288 h 500"/>
                <a:gd name="T50" fmla="*/ 429 w 431"/>
                <a:gd name="T51" fmla="*/ 360 h 500"/>
                <a:gd name="T52" fmla="*/ 424 w 431"/>
                <a:gd name="T53" fmla="*/ 413 h 500"/>
                <a:gd name="T54" fmla="*/ 339 w 431"/>
                <a:gd name="T55" fmla="*/ 443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31" h="500">
                  <a:moveTo>
                    <a:pt x="155" y="0"/>
                  </a:moveTo>
                  <a:cubicBezTo>
                    <a:pt x="138" y="44"/>
                    <a:pt x="147" y="91"/>
                    <a:pt x="147" y="139"/>
                  </a:cubicBezTo>
                  <a:cubicBezTo>
                    <a:pt x="148" y="157"/>
                    <a:pt x="146" y="165"/>
                    <a:pt x="157" y="179"/>
                  </a:cubicBezTo>
                  <a:cubicBezTo>
                    <a:pt x="161" y="191"/>
                    <a:pt x="169" y="189"/>
                    <a:pt x="179" y="197"/>
                  </a:cubicBezTo>
                  <a:cubicBezTo>
                    <a:pt x="185" y="202"/>
                    <a:pt x="188" y="210"/>
                    <a:pt x="195" y="216"/>
                  </a:cubicBezTo>
                  <a:cubicBezTo>
                    <a:pt x="196" y="226"/>
                    <a:pt x="203" y="248"/>
                    <a:pt x="203" y="248"/>
                  </a:cubicBezTo>
                  <a:cubicBezTo>
                    <a:pt x="207" y="285"/>
                    <a:pt x="207" y="319"/>
                    <a:pt x="203" y="357"/>
                  </a:cubicBezTo>
                  <a:cubicBezTo>
                    <a:pt x="204" y="384"/>
                    <a:pt x="207" y="435"/>
                    <a:pt x="203" y="461"/>
                  </a:cubicBezTo>
                  <a:cubicBezTo>
                    <a:pt x="201" y="470"/>
                    <a:pt x="178" y="487"/>
                    <a:pt x="171" y="491"/>
                  </a:cubicBezTo>
                  <a:cubicBezTo>
                    <a:pt x="165" y="493"/>
                    <a:pt x="152" y="496"/>
                    <a:pt x="152" y="496"/>
                  </a:cubicBezTo>
                  <a:cubicBezTo>
                    <a:pt x="88" y="493"/>
                    <a:pt x="63" y="500"/>
                    <a:pt x="24" y="461"/>
                  </a:cubicBezTo>
                  <a:cubicBezTo>
                    <a:pt x="17" y="444"/>
                    <a:pt x="13" y="428"/>
                    <a:pt x="11" y="411"/>
                  </a:cubicBezTo>
                  <a:cubicBezTo>
                    <a:pt x="8" y="383"/>
                    <a:pt x="0" y="341"/>
                    <a:pt x="21" y="317"/>
                  </a:cubicBezTo>
                  <a:cubicBezTo>
                    <a:pt x="25" y="305"/>
                    <a:pt x="35" y="295"/>
                    <a:pt x="43" y="285"/>
                  </a:cubicBezTo>
                  <a:cubicBezTo>
                    <a:pt x="51" y="251"/>
                    <a:pt x="76" y="245"/>
                    <a:pt x="104" y="232"/>
                  </a:cubicBezTo>
                  <a:cubicBezTo>
                    <a:pt x="106" y="230"/>
                    <a:pt x="109" y="229"/>
                    <a:pt x="112" y="227"/>
                  </a:cubicBezTo>
                  <a:cubicBezTo>
                    <a:pt x="113" y="225"/>
                    <a:pt x="114" y="222"/>
                    <a:pt x="117" y="221"/>
                  </a:cubicBezTo>
                  <a:cubicBezTo>
                    <a:pt x="125" y="215"/>
                    <a:pt x="138" y="213"/>
                    <a:pt x="149" y="211"/>
                  </a:cubicBezTo>
                  <a:cubicBezTo>
                    <a:pt x="156" y="203"/>
                    <a:pt x="168" y="199"/>
                    <a:pt x="179" y="197"/>
                  </a:cubicBezTo>
                  <a:cubicBezTo>
                    <a:pt x="186" y="195"/>
                    <a:pt x="200" y="192"/>
                    <a:pt x="200" y="192"/>
                  </a:cubicBezTo>
                  <a:cubicBezTo>
                    <a:pt x="239" y="193"/>
                    <a:pt x="278" y="192"/>
                    <a:pt x="317" y="195"/>
                  </a:cubicBezTo>
                  <a:cubicBezTo>
                    <a:pt x="325" y="195"/>
                    <a:pt x="334" y="210"/>
                    <a:pt x="344" y="213"/>
                  </a:cubicBezTo>
                  <a:cubicBezTo>
                    <a:pt x="357" y="229"/>
                    <a:pt x="373" y="241"/>
                    <a:pt x="387" y="259"/>
                  </a:cubicBezTo>
                  <a:cubicBezTo>
                    <a:pt x="392" y="280"/>
                    <a:pt x="384" y="254"/>
                    <a:pt x="395" y="272"/>
                  </a:cubicBezTo>
                  <a:cubicBezTo>
                    <a:pt x="397" y="276"/>
                    <a:pt x="397" y="283"/>
                    <a:pt x="400" y="288"/>
                  </a:cubicBezTo>
                  <a:cubicBezTo>
                    <a:pt x="411" y="311"/>
                    <a:pt x="422" y="334"/>
                    <a:pt x="429" y="360"/>
                  </a:cubicBezTo>
                  <a:cubicBezTo>
                    <a:pt x="428" y="364"/>
                    <a:pt x="431" y="399"/>
                    <a:pt x="424" y="413"/>
                  </a:cubicBezTo>
                  <a:cubicBezTo>
                    <a:pt x="410" y="436"/>
                    <a:pt x="362" y="443"/>
                    <a:pt x="339" y="443"/>
                  </a:cubicBezTo>
                </a:path>
              </a:pathLst>
            </a:custGeom>
            <a:noFill/>
            <a:ln w="57150" cap="rnd">
              <a:solidFill>
                <a:schemeClr val="bg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389301" name="Oval 181"/>
          <p:cNvSpPr>
            <a:spLocks noChangeArrowheads="1"/>
          </p:cNvSpPr>
          <p:nvPr/>
        </p:nvSpPr>
        <p:spPr bwMode="auto">
          <a:xfrm>
            <a:off x="5562600" y="2476500"/>
            <a:ext cx="482600" cy="1323975"/>
          </a:xfrm>
          <a:prstGeom prst="ellipse">
            <a:avLst/>
          </a:prstGeom>
          <a:solidFill>
            <a:srgbClr val="FFB9B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23920" name="Group 182"/>
          <p:cNvGrpSpPr>
            <a:grpSpLocks/>
          </p:cNvGrpSpPr>
          <p:nvPr/>
        </p:nvGrpSpPr>
        <p:grpSpPr bwMode="auto">
          <a:xfrm flipV="1">
            <a:off x="7737475" y="1866900"/>
            <a:ext cx="322263" cy="515938"/>
            <a:chOff x="1151" y="3661"/>
            <a:chExt cx="432" cy="503"/>
          </a:xfrm>
        </p:grpSpPr>
        <p:sp>
          <p:nvSpPr>
            <p:cNvPr id="389303" name="Freeform 183"/>
            <p:cNvSpPr>
              <a:spLocks/>
            </p:cNvSpPr>
            <p:nvPr/>
          </p:nvSpPr>
          <p:spPr bwMode="auto">
            <a:xfrm>
              <a:off x="1151" y="3664"/>
              <a:ext cx="432" cy="500"/>
            </a:xfrm>
            <a:custGeom>
              <a:avLst/>
              <a:gdLst>
                <a:gd name="T0" fmla="*/ 155 w 431"/>
                <a:gd name="T1" fmla="*/ 0 h 500"/>
                <a:gd name="T2" fmla="*/ 147 w 431"/>
                <a:gd name="T3" fmla="*/ 139 h 500"/>
                <a:gd name="T4" fmla="*/ 157 w 431"/>
                <a:gd name="T5" fmla="*/ 179 h 500"/>
                <a:gd name="T6" fmla="*/ 179 w 431"/>
                <a:gd name="T7" fmla="*/ 197 h 500"/>
                <a:gd name="T8" fmla="*/ 195 w 431"/>
                <a:gd name="T9" fmla="*/ 216 h 500"/>
                <a:gd name="T10" fmla="*/ 203 w 431"/>
                <a:gd name="T11" fmla="*/ 248 h 500"/>
                <a:gd name="T12" fmla="*/ 203 w 431"/>
                <a:gd name="T13" fmla="*/ 357 h 500"/>
                <a:gd name="T14" fmla="*/ 203 w 431"/>
                <a:gd name="T15" fmla="*/ 461 h 500"/>
                <a:gd name="T16" fmla="*/ 171 w 431"/>
                <a:gd name="T17" fmla="*/ 491 h 500"/>
                <a:gd name="T18" fmla="*/ 152 w 431"/>
                <a:gd name="T19" fmla="*/ 496 h 500"/>
                <a:gd name="T20" fmla="*/ 24 w 431"/>
                <a:gd name="T21" fmla="*/ 461 h 500"/>
                <a:gd name="T22" fmla="*/ 11 w 431"/>
                <a:gd name="T23" fmla="*/ 411 h 500"/>
                <a:gd name="T24" fmla="*/ 21 w 431"/>
                <a:gd name="T25" fmla="*/ 317 h 500"/>
                <a:gd name="T26" fmla="*/ 43 w 431"/>
                <a:gd name="T27" fmla="*/ 285 h 500"/>
                <a:gd name="T28" fmla="*/ 104 w 431"/>
                <a:gd name="T29" fmla="*/ 232 h 500"/>
                <a:gd name="T30" fmla="*/ 112 w 431"/>
                <a:gd name="T31" fmla="*/ 227 h 500"/>
                <a:gd name="T32" fmla="*/ 117 w 431"/>
                <a:gd name="T33" fmla="*/ 221 h 500"/>
                <a:gd name="T34" fmla="*/ 149 w 431"/>
                <a:gd name="T35" fmla="*/ 211 h 500"/>
                <a:gd name="T36" fmla="*/ 179 w 431"/>
                <a:gd name="T37" fmla="*/ 197 h 500"/>
                <a:gd name="T38" fmla="*/ 200 w 431"/>
                <a:gd name="T39" fmla="*/ 192 h 500"/>
                <a:gd name="T40" fmla="*/ 317 w 431"/>
                <a:gd name="T41" fmla="*/ 195 h 500"/>
                <a:gd name="T42" fmla="*/ 344 w 431"/>
                <a:gd name="T43" fmla="*/ 213 h 500"/>
                <a:gd name="T44" fmla="*/ 387 w 431"/>
                <a:gd name="T45" fmla="*/ 259 h 500"/>
                <a:gd name="T46" fmla="*/ 395 w 431"/>
                <a:gd name="T47" fmla="*/ 272 h 500"/>
                <a:gd name="T48" fmla="*/ 400 w 431"/>
                <a:gd name="T49" fmla="*/ 288 h 500"/>
                <a:gd name="T50" fmla="*/ 429 w 431"/>
                <a:gd name="T51" fmla="*/ 360 h 500"/>
                <a:gd name="T52" fmla="*/ 424 w 431"/>
                <a:gd name="T53" fmla="*/ 413 h 500"/>
                <a:gd name="T54" fmla="*/ 339 w 431"/>
                <a:gd name="T55" fmla="*/ 443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31" h="500">
                  <a:moveTo>
                    <a:pt x="155" y="0"/>
                  </a:moveTo>
                  <a:cubicBezTo>
                    <a:pt x="138" y="44"/>
                    <a:pt x="147" y="91"/>
                    <a:pt x="147" y="139"/>
                  </a:cubicBezTo>
                  <a:cubicBezTo>
                    <a:pt x="148" y="157"/>
                    <a:pt x="146" y="165"/>
                    <a:pt x="157" y="179"/>
                  </a:cubicBezTo>
                  <a:cubicBezTo>
                    <a:pt x="161" y="191"/>
                    <a:pt x="169" y="189"/>
                    <a:pt x="179" y="197"/>
                  </a:cubicBezTo>
                  <a:cubicBezTo>
                    <a:pt x="185" y="202"/>
                    <a:pt x="188" y="210"/>
                    <a:pt x="195" y="216"/>
                  </a:cubicBezTo>
                  <a:cubicBezTo>
                    <a:pt x="196" y="226"/>
                    <a:pt x="203" y="248"/>
                    <a:pt x="203" y="248"/>
                  </a:cubicBezTo>
                  <a:cubicBezTo>
                    <a:pt x="207" y="285"/>
                    <a:pt x="207" y="319"/>
                    <a:pt x="203" y="357"/>
                  </a:cubicBezTo>
                  <a:cubicBezTo>
                    <a:pt x="204" y="384"/>
                    <a:pt x="207" y="435"/>
                    <a:pt x="203" y="461"/>
                  </a:cubicBezTo>
                  <a:cubicBezTo>
                    <a:pt x="201" y="470"/>
                    <a:pt x="178" y="487"/>
                    <a:pt x="171" y="491"/>
                  </a:cubicBezTo>
                  <a:cubicBezTo>
                    <a:pt x="165" y="493"/>
                    <a:pt x="152" y="496"/>
                    <a:pt x="152" y="496"/>
                  </a:cubicBezTo>
                  <a:cubicBezTo>
                    <a:pt x="88" y="493"/>
                    <a:pt x="63" y="500"/>
                    <a:pt x="24" y="461"/>
                  </a:cubicBezTo>
                  <a:cubicBezTo>
                    <a:pt x="17" y="444"/>
                    <a:pt x="13" y="428"/>
                    <a:pt x="11" y="411"/>
                  </a:cubicBezTo>
                  <a:cubicBezTo>
                    <a:pt x="8" y="383"/>
                    <a:pt x="0" y="341"/>
                    <a:pt x="21" y="317"/>
                  </a:cubicBezTo>
                  <a:cubicBezTo>
                    <a:pt x="25" y="305"/>
                    <a:pt x="35" y="295"/>
                    <a:pt x="43" y="285"/>
                  </a:cubicBezTo>
                  <a:cubicBezTo>
                    <a:pt x="51" y="251"/>
                    <a:pt x="76" y="245"/>
                    <a:pt x="104" y="232"/>
                  </a:cubicBezTo>
                  <a:cubicBezTo>
                    <a:pt x="106" y="230"/>
                    <a:pt x="109" y="229"/>
                    <a:pt x="112" y="227"/>
                  </a:cubicBezTo>
                  <a:cubicBezTo>
                    <a:pt x="113" y="225"/>
                    <a:pt x="114" y="222"/>
                    <a:pt x="117" y="221"/>
                  </a:cubicBezTo>
                  <a:cubicBezTo>
                    <a:pt x="125" y="215"/>
                    <a:pt x="138" y="213"/>
                    <a:pt x="149" y="211"/>
                  </a:cubicBezTo>
                  <a:cubicBezTo>
                    <a:pt x="156" y="203"/>
                    <a:pt x="168" y="199"/>
                    <a:pt x="179" y="197"/>
                  </a:cubicBezTo>
                  <a:cubicBezTo>
                    <a:pt x="186" y="195"/>
                    <a:pt x="200" y="192"/>
                    <a:pt x="200" y="192"/>
                  </a:cubicBezTo>
                  <a:cubicBezTo>
                    <a:pt x="239" y="193"/>
                    <a:pt x="278" y="192"/>
                    <a:pt x="317" y="195"/>
                  </a:cubicBezTo>
                  <a:cubicBezTo>
                    <a:pt x="325" y="195"/>
                    <a:pt x="334" y="210"/>
                    <a:pt x="344" y="213"/>
                  </a:cubicBezTo>
                  <a:cubicBezTo>
                    <a:pt x="357" y="229"/>
                    <a:pt x="373" y="241"/>
                    <a:pt x="387" y="259"/>
                  </a:cubicBezTo>
                  <a:cubicBezTo>
                    <a:pt x="392" y="280"/>
                    <a:pt x="384" y="254"/>
                    <a:pt x="395" y="272"/>
                  </a:cubicBezTo>
                  <a:cubicBezTo>
                    <a:pt x="397" y="276"/>
                    <a:pt x="397" y="283"/>
                    <a:pt x="400" y="288"/>
                  </a:cubicBezTo>
                  <a:cubicBezTo>
                    <a:pt x="411" y="311"/>
                    <a:pt x="422" y="334"/>
                    <a:pt x="429" y="360"/>
                  </a:cubicBezTo>
                  <a:cubicBezTo>
                    <a:pt x="428" y="364"/>
                    <a:pt x="431" y="399"/>
                    <a:pt x="424" y="413"/>
                  </a:cubicBezTo>
                  <a:cubicBezTo>
                    <a:pt x="410" y="436"/>
                    <a:pt x="362" y="443"/>
                    <a:pt x="339" y="443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9304" name="Freeform 184"/>
            <p:cNvSpPr>
              <a:spLocks/>
            </p:cNvSpPr>
            <p:nvPr/>
          </p:nvSpPr>
          <p:spPr bwMode="auto">
            <a:xfrm>
              <a:off x="1151" y="3661"/>
              <a:ext cx="432" cy="500"/>
            </a:xfrm>
            <a:custGeom>
              <a:avLst/>
              <a:gdLst>
                <a:gd name="T0" fmla="*/ 155 w 431"/>
                <a:gd name="T1" fmla="*/ 0 h 500"/>
                <a:gd name="T2" fmla="*/ 147 w 431"/>
                <a:gd name="T3" fmla="*/ 139 h 500"/>
                <a:gd name="T4" fmla="*/ 157 w 431"/>
                <a:gd name="T5" fmla="*/ 179 h 500"/>
                <a:gd name="T6" fmla="*/ 179 w 431"/>
                <a:gd name="T7" fmla="*/ 197 h 500"/>
                <a:gd name="T8" fmla="*/ 195 w 431"/>
                <a:gd name="T9" fmla="*/ 216 h 500"/>
                <a:gd name="T10" fmla="*/ 203 w 431"/>
                <a:gd name="T11" fmla="*/ 248 h 500"/>
                <a:gd name="T12" fmla="*/ 203 w 431"/>
                <a:gd name="T13" fmla="*/ 357 h 500"/>
                <a:gd name="T14" fmla="*/ 203 w 431"/>
                <a:gd name="T15" fmla="*/ 461 h 500"/>
                <a:gd name="T16" fmla="*/ 171 w 431"/>
                <a:gd name="T17" fmla="*/ 491 h 500"/>
                <a:gd name="T18" fmla="*/ 152 w 431"/>
                <a:gd name="T19" fmla="*/ 496 h 500"/>
                <a:gd name="T20" fmla="*/ 24 w 431"/>
                <a:gd name="T21" fmla="*/ 461 h 500"/>
                <a:gd name="T22" fmla="*/ 11 w 431"/>
                <a:gd name="T23" fmla="*/ 411 h 500"/>
                <a:gd name="T24" fmla="*/ 21 w 431"/>
                <a:gd name="T25" fmla="*/ 317 h 500"/>
                <a:gd name="T26" fmla="*/ 43 w 431"/>
                <a:gd name="T27" fmla="*/ 285 h 500"/>
                <a:gd name="T28" fmla="*/ 104 w 431"/>
                <a:gd name="T29" fmla="*/ 232 h 500"/>
                <a:gd name="T30" fmla="*/ 112 w 431"/>
                <a:gd name="T31" fmla="*/ 227 h 500"/>
                <a:gd name="T32" fmla="*/ 117 w 431"/>
                <a:gd name="T33" fmla="*/ 221 h 500"/>
                <a:gd name="T34" fmla="*/ 149 w 431"/>
                <a:gd name="T35" fmla="*/ 211 h 500"/>
                <a:gd name="T36" fmla="*/ 179 w 431"/>
                <a:gd name="T37" fmla="*/ 197 h 500"/>
                <a:gd name="T38" fmla="*/ 200 w 431"/>
                <a:gd name="T39" fmla="*/ 192 h 500"/>
                <a:gd name="T40" fmla="*/ 317 w 431"/>
                <a:gd name="T41" fmla="*/ 195 h 500"/>
                <a:gd name="T42" fmla="*/ 344 w 431"/>
                <a:gd name="T43" fmla="*/ 213 h 500"/>
                <a:gd name="T44" fmla="*/ 387 w 431"/>
                <a:gd name="T45" fmla="*/ 259 h 500"/>
                <a:gd name="T46" fmla="*/ 395 w 431"/>
                <a:gd name="T47" fmla="*/ 272 h 500"/>
                <a:gd name="T48" fmla="*/ 400 w 431"/>
                <a:gd name="T49" fmla="*/ 288 h 500"/>
                <a:gd name="T50" fmla="*/ 429 w 431"/>
                <a:gd name="T51" fmla="*/ 360 h 500"/>
                <a:gd name="T52" fmla="*/ 424 w 431"/>
                <a:gd name="T53" fmla="*/ 413 h 500"/>
                <a:gd name="T54" fmla="*/ 339 w 431"/>
                <a:gd name="T55" fmla="*/ 443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31" h="500">
                  <a:moveTo>
                    <a:pt x="155" y="0"/>
                  </a:moveTo>
                  <a:cubicBezTo>
                    <a:pt x="138" y="44"/>
                    <a:pt x="147" y="91"/>
                    <a:pt x="147" y="139"/>
                  </a:cubicBezTo>
                  <a:cubicBezTo>
                    <a:pt x="148" y="157"/>
                    <a:pt x="146" y="165"/>
                    <a:pt x="157" y="179"/>
                  </a:cubicBezTo>
                  <a:cubicBezTo>
                    <a:pt x="161" y="191"/>
                    <a:pt x="169" y="189"/>
                    <a:pt x="179" y="197"/>
                  </a:cubicBezTo>
                  <a:cubicBezTo>
                    <a:pt x="185" y="202"/>
                    <a:pt x="188" y="210"/>
                    <a:pt x="195" y="216"/>
                  </a:cubicBezTo>
                  <a:cubicBezTo>
                    <a:pt x="196" y="226"/>
                    <a:pt x="203" y="248"/>
                    <a:pt x="203" y="248"/>
                  </a:cubicBezTo>
                  <a:cubicBezTo>
                    <a:pt x="207" y="285"/>
                    <a:pt x="207" y="319"/>
                    <a:pt x="203" y="357"/>
                  </a:cubicBezTo>
                  <a:cubicBezTo>
                    <a:pt x="204" y="384"/>
                    <a:pt x="207" y="435"/>
                    <a:pt x="203" y="461"/>
                  </a:cubicBezTo>
                  <a:cubicBezTo>
                    <a:pt x="201" y="470"/>
                    <a:pt x="178" y="487"/>
                    <a:pt x="171" y="491"/>
                  </a:cubicBezTo>
                  <a:cubicBezTo>
                    <a:pt x="165" y="493"/>
                    <a:pt x="152" y="496"/>
                    <a:pt x="152" y="496"/>
                  </a:cubicBezTo>
                  <a:cubicBezTo>
                    <a:pt x="88" y="493"/>
                    <a:pt x="63" y="500"/>
                    <a:pt x="24" y="461"/>
                  </a:cubicBezTo>
                  <a:cubicBezTo>
                    <a:pt x="17" y="444"/>
                    <a:pt x="13" y="428"/>
                    <a:pt x="11" y="411"/>
                  </a:cubicBezTo>
                  <a:cubicBezTo>
                    <a:pt x="8" y="383"/>
                    <a:pt x="0" y="341"/>
                    <a:pt x="21" y="317"/>
                  </a:cubicBezTo>
                  <a:cubicBezTo>
                    <a:pt x="25" y="305"/>
                    <a:pt x="35" y="295"/>
                    <a:pt x="43" y="285"/>
                  </a:cubicBezTo>
                  <a:cubicBezTo>
                    <a:pt x="51" y="251"/>
                    <a:pt x="76" y="245"/>
                    <a:pt x="104" y="232"/>
                  </a:cubicBezTo>
                  <a:cubicBezTo>
                    <a:pt x="106" y="230"/>
                    <a:pt x="109" y="229"/>
                    <a:pt x="112" y="227"/>
                  </a:cubicBezTo>
                  <a:cubicBezTo>
                    <a:pt x="113" y="225"/>
                    <a:pt x="114" y="222"/>
                    <a:pt x="117" y="221"/>
                  </a:cubicBezTo>
                  <a:cubicBezTo>
                    <a:pt x="125" y="215"/>
                    <a:pt x="138" y="213"/>
                    <a:pt x="149" y="211"/>
                  </a:cubicBezTo>
                  <a:cubicBezTo>
                    <a:pt x="156" y="203"/>
                    <a:pt x="168" y="199"/>
                    <a:pt x="179" y="197"/>
                  </a:cubicBezTo>
                  <a:cubicBezTo>
                    <a:pt x="186" y="195"/>
                    <a:pt x="200" y="192"/>
                    <a:pt x="200" y="192"/>
                  </a:cubicBezTo>
                  <a:cubicBezTo>
                    <a:pt x="239" y="193"/>
                    <a:pt x="278" y="192"/>
                    <a:pt x="317" y="195"/>
                  </a:cubicBezTo>
                  <a:cubicBezTo>
                    <a:pt x="325" y="195"/>
                    <a:pt x="334" y="210"/>
                    <a:pt x="344" y="213"/>
                  </a:cubicBezTo>
                  <a:cubicBezTo>
                    <a:pt x="357" y="229"/>
                    <a:pt x="373" y="241"/>
                    <a:pt x="387" y="259"/>
                  </a:cubicBezTo>
                  <a:cubicBezTo>
                    <a:pt x="392" y="280"/>
                    <a:pt x="384" y="254"/>
                    <a:pt x="395" y="272"/>
                  </a:cubicBezTo>
                  <a:cubicBezTo>
                    <a:pt x="397" y="276"/>
                    <a:pt x="397" y="283"/>
                    <a:pt x="400" y="288"/>
                  </a:cubicBezTo>
                  <a:cubicBezTo>
                    <a:pt x="411" y="311"/>
                    <a:pt x="422" y="334"/>
                    <a:pt x="429" y="360"/>
                  </a:cubicBezTo>
                  <a:cubicBezTo>
                    <a:pt x="428" y="364"/>
                    <a:pt x="431" y="399"/>
                    <a:pt x="424" y="413"/>
                  </a:cubicBezTo>
                  <a:cubicBezTo>
                    <a:pt x="410" y="436"/>
                    <a:pt x="362" y="443"/>
                    <a:pt x="339" y="443"/>
                  </a:cubicBezTo>
                </a:path>
              </a:pathLst>
            </a:custGeom>
            <a:noFill/>
            <a:ln w="57150" cap="rnd">
              <a:solidFill>
                <a:schemeClr val="bg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389305" name="Oval 185"/>
          <p:cNvSpPr>
            <a:spLocks noChangeArrowheads="1"/>
          </p:cNvSpPr>
          <p:nvPr/>
        </p:nvSpPr>
        <p:spPr bwMode="auto">
          <a:xfrm>
            <a:off x="7620000" y="2476500"/>
            <a:ext cx="482600" cy="1323975"/>
          </a:xfrm>
          <a:prstGeom prst="ellipse">
            <a:avLst/>
          </a:prstGeom>
          <a:solidFill>
            <a:srgbClr val="FFB9B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123922" name="Picture 186" descr="Antibod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14400"/>
            <a:ext cx="15875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9307" name="Group 187"/>
          <p:cNvGrpSpPr>
            <a:grpSpLocks/>
          </p:cNvGrpSpPr>
          <p:nvPr/>
        </p:nvGrpSpPr>
        <p:grpSpPr bwMode="auto">
          <a:xfrm>
            <a:off x="4038600" y="4038600"/>
            <a:ext cx="4267200" cy="2514600"/>
            <a:chOff x="2544" y="2448"/>
            <a:chExt cx="2688" cy="1584"/>
          </a:xfrm>
        </p:grpSpPr>
        <p:grpSp>
          <p:nvGrpSpPr>
            <p:cNvPr id="123934" name="Group 188"/>
            <p:cNvGrpSpPr>
              <a:grpSpLocks/>
            </p:cNvGrpSpPr>
            <p:nvPr/>
          </p:nvGrpSpPr>
          <p:grpSpPr bwMode="auto">
            <a:xfrm>
              <a:off x="2544" y="2448"/>
              <a:ext cx="2592" cy="1584"/>
              <a:chOff x="2544" y="2448"/>
              <a:chExt cx="2592" cy="1584"/>
            </a:xfrm>
          </p:grpSpPr>
          <p:grpSp>
            <p:nvGrpSpPr>
              <p:cNvPr id="123937" name="Group 189"/>
              <p:cNvGrpSpPr>
                <a:grpSpLocks/>
              </p:cNvGrpSpPr>
              <p:nvPr/>
            </p:nvGrpSpPr>
            <p:grpSpPr bwMode="auto">
              <a:xfrm>
                <a:off x="2628" y="3312"/>
                <a:ext cx="396" cy="384"/>
                <a:chOff x="2628" y="2832"/>
                <a:chExt cx="396" cy="384"/>
              </a:xfrm>
            </p:grpSpPr>
            <p:grpSp>
              <p:nvGrpSpPr>
                <p:cNvPr id="124094" name="Group 190"/>
                <p:cNvGrpSpPr>
                  <a:grpSpLocks noChangeAspect="1"/>
                </p:cNvGrpSpPr>
                <p:nvPr/>
              </p:nvGrpSpPr>
              <p:grpSpPr bwMode="auto">
                <a:xfrm flipV="1">
                  <a:off x="2628" y="2832"/>
                  <a:ext cx="132" cy="384"/>
                  <a:chOff x="864" y="864"/>
                  <a:chExt cx="329" cy="960"/>
                </a:xfrm>
              </p:grpSpPr>
              <p:sp>
                <p:nvSpPr>
                  <p:cNvPr id="389311" name="Line 191"/>
                  <p:cNvSpPr>
                    <a:spLocks noChangeShapeType="1"/>
                  </p:cNvSpPr>
                  <p:nvPr/>
                </p:nvSpPr>
                <p:spPr bwMode="auto">
                  <a:xfrm>
                    <a:off x="911" y="1104"/>
                    <a:ext cx="0" cy="720"/>
                  </a:xfrm>
                  <a:prstGeom prst="line">
                    <a:avLst/>
                  </a:prstGeom>
                  <a:noFill/>
                  <a:ln w="38100">
                    <a:solidFill>
                      <a:srgbClr val="90909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389312" name="Line 192"/>
                  <p:cNvSpPr>
                    <a:spLocks noChangeShapeType="1"/>
                  </p:cNvSpPr>
                  <p:nvPr/>
                </p:nvSpPr>
                <p:spPr bwMode="auto">
                  <a:xfrm>
                    <a:off x="1153" y="1104"/>
                    <a:ext cx="0" cy="720"/>
                  </a:xfrm>
                  <a:prstGeom prst="line">
                    <a:avLst/>
                  </a:prstGeom>
                  <a:noFill/>
                  <a:ln w="38100">
                    <a:solidFill>
                      <a:srgbClr val="90909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389313" name="Oval 19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864" y="864"/>
                    <a:ext cx="329" cy="33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bg1">
                          <a:gamma/>
                          <a:shade val="46275"/>
                          <a:invGamma/>
                        </a:schemeClr>
                      </a:gs>
                    </a:gsLst>
                    <a:path path="rect">
                      <a:fillToRect r="100000" b="10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</p:grpSp>
            <p:grpSp>
              <p:nvGrpSpPr>
                <p:cNvPr id="124095" name="Group 194"/>
                <p:cNvGrpSpPr>
                  <a:grpSpLocks noChangeAspect="1"/>
                </p:cNvGrpSpPr>
                <p:nvPr/>
              </p:nvGrpSpPr>
              <p:grpSpPr bwMode="auto">
                <a:xfrm flipV="1">
                  <a:off x="2760" y="2832"/>
                  <a:ext cx="132" cy="384"/>
                  <a:chOff x="864" y="864"/>
                  <a:chExt cx="329" cy="960"/>
                </a:xfrm>
              </p:grpSpPr>
              <p:sp>
                <p:nvSpPr>
                  <p:cNvPr id="389315" name="Line 195"/>
                  <p:cNvSpPr>
                    <a:spLocks noChangeShapeType="1"/>
                  </p:cNvSpPr>
                  <p:nvPr/>
                </p:nvSpPr>
                <p:spPr bwMode="auto">
                  <a:xfrm>
                    <a:off x="911" y="1104"/>
                    <a:ext cx="0" cy="720"/>
                  </a:xfrm>
                  <a:prstGeom prst="line">
                    <a:avLst/>
                  </a:prstGeom>
                  <a:noFill/>
                  <a:ln w="38100">
                    <a:solidFill>
                      <a:srgbClr val="90909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389316" name="Line 196"/>
                  <p:cNvSpPr>
                    <a:spLocks noChangeShapeType="1"/>
                  </p:cNvSpPr>
                  <p:nvPr/>
                </p:nvSpPr>
                <p:spPr bwMode="auto">
                  <a:xfrm>
                    <a:off x="1153" y="1104"/>
                    <a:ext cx="0" cy="720"/>
                  </a:xfrm>
                  <a:prstGeom prst="line">
                    <a:avLst/>
                  </a:prstGeom>
                  <a:noFill/>
                  <a:ln w="38100">
                    <a:solidFill>
                      <a:srgbClr val="90909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389317" name="Oval 19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864" y="864"/>
                    <a:ext cx="329" cy="33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bg1">
                          <a:gamma/>
                          <a:shade val="46275"/>
                          <a:invGamma/>
                        </a:schemeClr>
                      </a:gs>
                    </a:gsLst>
                    <a:path path="rect">
                      <a:fillToRect r="100000" b="10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</p:grpSp>
            <p:grpSp>
              <p:nvGrpSpPr>
                <p:cNvPr id="124096" name="Group 198"/>
                <p:cNvGrpSpPr>
                  <a:grpSpLocks noChangeAspect="1"/>
                </p:cNvGrpSpPr>
                <p:nvPr/>
              </p:nvGrpSpPr>
              <p:grpSpPr bwMode="auto">
                <a:xfrm flipV="1">
                  <a:off x="2892" y="2832"/>
                  <a:ext cx="132" cy="384"/>
                  <a:chOff x="864" y="864"/>
                  <a:chExt cx="329" cy="960"/>
                </a:xfrm>
              </p:grpSpPr>
              <p:sp>
                <p:nvSpPr>
                  <p:cNvPr id="389319" name="Line 199"/>
                  <p:cNvSpPr>
                    <a:spLocks noChangeShapeType="1"/>
                  </p:cNvSpPr>
                  <p:nvPr/>
                </p:nvSpPr>
                <p:spPr bwMode="auto">
                  <a:xfrm>
                    <a:off x="911" y="1104"/>
                    <a:ext cx="0" cy="720"/>
                  </a:xfrm>
                  <a:prstGeom prst="line">
                    <a:avLst/>
                  </a:prstGeom>
                  <a:noFill/>
                  <a:ln w="38100">
                    <a:solidFill>
                      <a:srgbClr val="90909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389320" name="Line 200"/>
                  <p:cNvSpPr>
                    <a:spLocks noChangeShapeType="1"/>
                  </p:cNvSpPr>
                  <p:nvPr/>
                </p:nvSpPr>
                <p:spPr bwMode="auto">
                  <a:xfrm>
                    <a:off x="1153" y="1104"/>
                    <a:ext cx="0" cy="720"/>
                  </a:xfrm>
                  <a:prstGeom prst="line">
                    <a:avLst/>
                  </a:prstGeom>
                  <a:noFill/>
                  <a:ln w="38100">
                    <a:solidFill>
                      <a:srgbClr val="90909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389321" name="Oval 20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864" y="864"/>
                    <a:ext cx="329" cy="33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bg1">
                          <a:gamma/>
                          <a:shade val="46275"/>
                          <a:invGamma/>
                        </a:schemeClr>
                      </a:gs>
                    </a:gsLst>
                    <a:path path="rect">
                      <a:fillToRect r="100000" b="10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</p:grpSp>
          </p:grpSp>
          <p:grpSp>
            <p:nvGrpSpPr>
              <p:cNvPr id="123938" name="Group 202"/>
              <p:cNvGrpSpPr>
                <a:grpSpLocks/>
              </p:cNvGrpSpPr>
              <p:nvPr/>
            </p:nvGrpSpPr>
            <p:grpSpPr bwMode="auto">
              <a:xfrm>
                <a:off x="2544" y="2472"/>
                <a:ext cx="2592" cy="1560"/>
                <a:chOff x="2544" y="1992"/>
                <a:chExt cx="2592" cy="1560"/>
              </a:xfrm>
            </p:grpSpPr>
            <p:grpSp>
              <p:nvGrpSpPr>
                <p:cNvPr id="123961" name="Group 203"/>
                <p:cNvGrpSpPr>
                  <a:grpSpLocks/>
                </p:cNvGrpSpPr>
                <p:nvPr/>
              </p:nvGrpSpPr>
              <p:grpSpPr bwMode="auto">
                <a:xfrm flipV="1">
                  <a:off x="4080" y="2832"/>
                  <a:ext cx="1056" cy="384"/>
                  <a:chOff x="2592" y="1248"/>
                  <a:chExt cx="1056" cy="384"/>
                </a:xfrm>
              </p:grpSpPr>
              <p:grpSp>
                <p:nvGrpSpPr>
                  <p:cNvPr id="124062" name="Group 204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592" y="1248"/>
                    <a:ext cx="132" cy="384"/>
                    <a:chOff x="864" y="864"/>
                    <a:chExt cx="329" cy="960"/>
                  </a:xfrm>
                </p:grpSpPr>
                <p:sp>
                  <p:nvSpPr>
                    <p:cNvPr id="389325" name="Line 20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11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26" name="Line 20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3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27" name="Oval 20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64" y="864"/>
                      <a:ext cx="329" cy="33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4063" name="Group 208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724" y="1248"/>
                    <a:ext cx="132" cy="384"/>
                    <a:chOff x="864" y="864"/>
                    <a:chExt cx="329" cy="960"/>
                  </a:xfrm>
                </p:grpSpPr>
                <p:sp>
                  <p:nvSpPr>
                    <p:cNvPr id="389329" name="Line 20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11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30" name="Line 21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3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31" name="Oval 21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64" y="864"/>
                      <a:ext cx="329" cy="33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4064" name="Group 212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856" y="1248"/>
                    <a:ext cx="132" cy="384"/>
                    <a:chOff x="864" y="864"/>
                    <a:chExt cx="329" cy="960"/>
                  </a:xfrm>
                </p:grpSpPr>
                <p:sp>
                  <p:nvSpPr>
                    <p:cNvPr id="389333" name="Line 21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11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34" name="Line 21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3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35" name="Oval 21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64" y="864"/>
                      <a:ext cx="329" cy="33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4065" name="Group 21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988" y="1248"/>
                    <a:ext cx="132" cy="384"/>
                    <a:chOff x="864" y="864"/>
                    <a:chExt cx="329" cy="960"/>
                  </a:xfrm>
                </p:grpSpPr>
                <p:sp>
                  <p:nvSpPr>
                    <p:cNvPr id="389337" name="Line 21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11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38" name="Line 21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3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39" name="Oval 21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64" y="864"/>
                      <a:ext cx="329" cy="33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4066" name="Group 220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120" y="1248"/>
                    <a:ext cx="132" cy="384"/>
                    <a:chOff x="864" y="864"/>
                    <a:chExt cx="329" cy="960"/>
                  </a:xfrm>
                </p:grpSpPr>
                <p:sp>
                  <p:nvSpPr>
                    <p:cNvPr id="389341" name="Line 22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11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42" name="Line 22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3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43" name="Oval 22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64" y="864"/>
                      <a:ext cx="329" cy="33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4067" name="Group 224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252" y="1248"/>
                    <a:ext cx="132" cy="384"/>
                    <a:chOff x="864" y="864"/>
                    <a:chExt cx="329" cy="960"/>
                  </a:xfrm>
                </p:grpSpPr>
                <p:sp>
                  <p:nvSpPr>
                    <p:cNvPr id="389345" name="Line 2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11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46" name="Line 22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3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47" name="Oval 22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64" y="864"/>
                      <a:ext cx="329" cy="33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4068" name="Group 228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384" y="1248"/>
                    <a:ext cx="132" cy="384"/>
                    <a:chOff x="864" y="864"/>
                    <a:chExt cx="329" cy="960"/>
                  </a:xfrm>
                </p:grpSpPr>
                <p:sp>
                  <p:nvSpPr>
                    <p:cNvPr id="389349" name="Line 2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11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50" name="Line 23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3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51" name="Oval 23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64" y="864"/>
                      <a:ext cx="329" cy="33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4069" name="Group 232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516" y="1248"/>
                    <a:ext cx="132" cy="384"/>
                    <a:chOff x="864" y="864"/>
                    <a:chExt cx="329" cy="960"/>
                  </a:xfrm>
                </p:grpSpPr>
                <p:sp>
                  <p:nvSpPr>
                    <p:cNvPr id="389353" name="Line 23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11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54" name="Line 23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3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55" name="Oval 23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64" y="864"/>
                      <a:ext cx="329" cy="33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23962" name="Group 236"/>
                <p:cNvGrpSpPr>
                  <a:grpSpLocks/>
                </p:cNvGrpSpPr>
                <p:nvPr/>
              </p:nvGrpSpPr>
              <p:grpSpPr bwMode="auto">
                <a:xfrm flipV="1">
                  <a:off x="3024" y="2832"/>
                  <a:ext cx="1056" cy="384"/>
                  <a:chOff x="2592" y="1248"/>
                  <a:chExt cx="1056" cy="384"/>
                </a:xfrm>
              </p:grpSpPr>
              <p:grpSp>
                <p:nvGrpSpPr>
                  <p:cNvPr id="124030" name="Group 237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592" y="1248"/>
                    <a:ext cx="132" cy="384"/>
                    <a:chOff x="864" y="864"/>
                    <a:chExt cx="329" cy="960"/>
                  </a:xfrm>
                </p:grpSpPr>
                <p:sp>
                  <p:nvSpPr>
                    <p:cNvPr id="389358" name="Line 23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11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59" name="Line 23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3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60" name="Oval 24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64" y="864"/>
                      <a:ext cx="329" cy="33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4031" name="Group 24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724" y="1248"/>
                    <a:ext cx="132" cy="384"/>
                    <a:chOff x="864" y="864"/>
                    <a:chExt cx="329" cy="960"/>
                  </a:xfrm>
                </p:grpSpPr>
                <p:sp>
                  <p:nvSpPr>
                    <p:cNvPr id="389362" name="Line 24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11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63" name="Line 24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3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64" name="Oval 24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64" y="864"/>
                      <a:ext cx="329" cy="33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4032" name="Group 245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856" y="1248"/>
                    <a:ext cx="132" cy="384"/>
                    <a:chOff x="864" y="864"/>
                    <a:chExt cx="329" cy="960"/>
                  </a:xfrm>
                </p:grpSpPr>
                <p:sp>
                  <p:nvSpPr>
                    <p:cNvPr id="389366" name="Line 24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11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67" name="Line 24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3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68" name="Oval 24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64" y="864"/>
                      <a:ext cx="329" cy="33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4033" name="Group 249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988" y="1248"/>
                    <a:ext cx="132" cy="384"/>
                    <a:chOff x="864" y="864"/>
                    <a:chExt cx="329" cy="960"/>
                  </a:xfrm>
                </p:grpSpPr>
                <p:sp>
                  <p:nvSpPr>
                    <p:cNvPr id="389370" name="Line 25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11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71" name="Line 25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3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72" name="Oval 25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64" y="864"/>
                      <a:ext cx="329" cy="33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4034" name="Group 253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120" y="1248"/>
                    <a:ext cx="132" cy="384"/>
                    <a:chOff x="864" y="864"/>
                    <a:chExt cx="329" cy="960"/>
                  </a:xfrm>
                </p:grpSpPr>
                <p:sp>
                  <p:nvSpPr>
                    <p:cNvPr id="389374" name="Line 25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11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75" name="Line 25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3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76" name="Oval 25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64" y="864"/>
                      <a:ext cx="329" cy="33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4035" name="Group 257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252" y="1248"/>
                    <a:ext cx="132" cy="384"/>
                    <a:chOff x="864" y="864"/>
                    <a:chExt cx="329" cy="960"/>
                  </a:xfrm>
                </p:grpSpPr>
                <p:sp>
                  <p:nvSpPr>
                    <p:cNvPr id="389378" name="Line 25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11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79" name="Line 25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3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80" name="Oval 26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64" y="864"/>
                      <a:ext cx="329" cy="33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4036" name="Group 26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384" y="1248"/>
                    <a:ext cx="132" cy="384"/>
                    <a:chOff x="864" y="864"/>
                    <a:chExt cx="329" cy="960"/>
                  </a:xfrm>
                </p:grpSpPr>
                <p:sp>
                  <p:nvSpPr>
                    <p:cNvPr id="389382" name="Line 26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11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83" name="Line 26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3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84" name="Oval 26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64" y="864"/>
                      <a:ext cx="329" cy="33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4037" name="Group 265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516" y="1248"/>
                    <a:ext cx="132" cy="384"/>
                    <a:chOff x="864" y="864"/>
                    <a:chExt cx="329" cy="960"/>
                  </a:xfrm>
                </p:grpSpPr>
                <p:sp>
                  <p:nvSpPr>
                    <p:cNvPr id="389386" name="Line 26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11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87" name="Line 26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3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88" name="Oval 26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64" y="864"/>
                      <a:ext cx="329" cy="33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23963" name="Group 269"/>
                <p:cNvGrpSpPr>
                  <a:grpSpLocks/>
                </p:cNvGrpSpPr>
                <p:nvPr/>
              </p:nvGrpSpPr>
              <p:grpSpPr bwMode="auto">
                <a:xfrm>
                  <a:off x="4080" y="2400"/>
                  <a:ext cx="1056" cy="384"/>
                  <a:chOff x="2592" y="1248"/>
                  <a:chExt cx="1056" cy="384"/>
                </a:xfrm>
              </p:grpSpPr>
              <p:grpSp>
                <p:nvGrpSpPr>
                  <p:cNvPr id="123998" name="Group 270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592" y="1248"/>
                    <a:ext cx="132" cy="384"/>
                    <a:chOff x="864" y="864"/>
                    <a:chExt cx="329" cy="960"/>
                  </a:xfrm>
                </p:grpSpPr>
                <p:sp>
                  <p:nvSpPr>
                    <p:cNvPr id="389391" name="Line 27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11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92" name="Line 27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3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93" name="Oval 27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64" y="864"/>
                      <a:ext cx="329" cy="33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3999" name="Group 274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724" y="1248"/>
                    <a:ext cx="132" cy="384"/>
                    <a:chOff x="864" y="864"/>
                    <a:chExt cx="329" cy="960"/>
                  </a:xfrm>
                </p:grpSpPr>
                <p:sp>
                  <p:nvSpPr>
                    <p:cNvPr id="389395" name="Line 27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11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96" name="Line 27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3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97" name="Oval 27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64" y="864"/>
                      <a:ext cx="329" cy="33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4000" name="Group 278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856" y="1248"/>
                    <a:ext cx="132" cy="384"/>
                    <a:chOff x="864" y="864"/>
                    <a:chExt cx="329" cy="960"/>
                  </a:xfrm>
                </p:grpSpPr>
                <p:sp>
                  <p:nvSpPr>
                    <p:cNvPr id="389399" name="Line 27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11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400" name="Line 28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3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401" name="Oval 28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64" y="864"/>
                      <a:ext cx="329" cy="33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4001" name="Group 282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988" y="1248"/>
                    <a:ext cx="132" cy="384"/>
                    <a:chOff x="864" y="864"/>
                    <a:chExt cx="329" cy="960"/>
                  </a:xfrm>
                </p:grpSpPr>
                <p:sp>
                  <p:nvSpPr>
                    <p:cNvPr id="389403" name="Line 28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11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404" name="Line 28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3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405" name="Oval 28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64" y="864"/>
                      <a:ext cx="329" cy="33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4002" name="Group 28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120" y="1248"/>
                    <a:ext cx="132" cy="384"/>
                    <a:chOff x="864" y="864"/>
                    <a:chExt cx="329" cy="960"/>
                  </a:xfrm>
                </p:grpSpPr>
                <p:sp>
                  <p:nvSpPr>
                    <p:cNvPr id="389407" name="Line 28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11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408" name="Line 28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3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409" name="Oval 28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64" y="864"/>
                      <a:ext cx="329" cy="33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4003" name="Group 290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252" y="1248"/>
                    <a:ext cx="132" cy="384"/>
                    <a:chOff x="864" y="864"/>
                    <a:chExt cx="329" cy="960"/>
                  </a:xfrm>
                </p:grpSpPr>
                <p:sp>
                  <p:nvSpPr>
                    <p:cNvPr id="389411" name="Line 29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11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412" name="Line 29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3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413" name="Oval 29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64" y="864"/>
                      <a:ext cx="329" cy="33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4004" name="Group 294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384" y="1248"/>
                    <a:ext cx="132" cy="384"/>
                    <a:chOff x="864" y="864"/>
                    <a:chExt cx="329" cy="960"/>
                  </a:xfrm>
                </p:grpSpPr>
                <p:sp>
                  <p:nvSpPr>
                    <p:cNvPr id="389415" name="Line 29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11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416" name="Line 29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3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417" name="Oval 29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64" y="864"/>
                      <a:ext cx="329" cy="33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4005" name="Group 298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516" y="1248"/>
                    <a:ext cx="132" cy="384"/>
                    <a:chOff x="864" y="864"/>
                    <a:chExt cx="329" cy="960"/>
                  </a:xfrm>
                </p:grpSpPr>
                <p:sp>
                  <p:nvSpPr>
                    <p:cNvPr id="389419" name="Line 29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11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420" name="Line 30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3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421" name="Oval 30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64" y="864"/>
                      <a:ext cx="329" cy="33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23964" name="Group 302"/>
                <p:cNvGrpSpPr>
                  <a:grpSpLocks/>
                </p:cNvGrpSpPr>
                <p:nvPr/>
              </p:nvGrpSpPr>
              <p:grpSpPr bwMode="auto">
                <a:xfrm>
                  <a:off x="3024" y="2400"/>
                  <a:ext cx="1056" cy="384"/>
                  <a:chOff x="2592" y="1248"/>
                  <a:chExt cx="1056" cy="384"/>
                </a:xfrm>
              </p:grpSpPr>
              <p:grpSp>
                <p:nvGrpSpPr>
                  <p:cNvPr id="123966" name="Group 303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592" y="1248"/>
                    <a:ext cx="132" cy="384"/>
                    <a:chOff x="864" y="864"/>
                    <a:chExt cx="329" cy="960"/>
                  </a:xfrm>
                </p:grpSpPr>
                <p:sp>
                  <p:nvSpPr>
                    <p:cNvPr id="389424" name="Line 30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11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425" name="Line 30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3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426" name="Oval 30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64" y="864"/>
                      <a:ext cx="329" cy="33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3967" name="Group 307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724" y="1248"/>
                    <a:ext cx="132" cy="384"/>
                    <a:chOff x="864" y="864"/>
                    <a:chExt cx="329" cy="960"/>
                  </a:xfrm>
                </p:grpSpPr>
                <p:sp>
                  <p:nvSpPr>
                    <p:cNvPr id="389428" name="Line 30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11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429" name="Line 30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3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430" name="Oval 31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64" y="864"/>
                      <a:ext cx="329" cy="33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3968" name="Group 31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856" y="1248"/>
                    <a:ext cx="132" cy="384"/>
                    <a:chOff x="864" y="864"/>
                    <a:chExt cx="329" cy="960"/>
                  </a:xfrm>
                </p:grpSpPr>
                <p:sp>
                  <p:nvSpPr>
                    <p:cNvPr id="389432" name="Line 3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11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433" name="Line 31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3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434" name="Oval 31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64" y="864"/>
                      <a:ext cx="329" cy="33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3969" name="Group 315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988" y="1248"/>
                    <a:ext cx="132" cy="384"/>
                    <a:chOff x="864" y="864"/>
                    <a:chExt cx="329" cy="960"/>
                  </a:xfrm>
                </p:grpSpPr>
                <p:sp>
                  <p:nvSpPr>
                    <p:cNvPr id="389436" name="Line 31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11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437" name="Line 31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3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438" name="Oval 31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64" y="864"/>
                      <a:ext cx="329" cy="33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3970" name="Group 319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120" y="1248"/>
                    <a:ext cx="132" cy="384"/>
                    <a:chOff x="864" y="864"/>
                    <a:chExt cx="329" cy="960"/>
                  </a:xfrm>
                </p:grpSpPr>
                <p:sp>
                  <p:nvSpPr>
                    <p:cNvPr id="389440" name="Line 32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11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441" name="Line 32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3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442" name="Oval 32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64" y="864"/>
                      <a:ext cx="329" cy="33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3971" name="Group 323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252" y="1248"/>
                    <a:ext cx="132" cy="384"/>
                    <a:chOff x="864" y="864"/>
                    <a:chExt cx="329" cy="960"/>
                  </a:xfrm>
                </p:grpSpPr>
                <p:sp>
                  <p:nvSpPr>
                    <p:cNvPr id="389444" name="Line 32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11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445" name="Line 3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3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446" name="Oval 32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64" y="864"/>
                      <a:ext cx="329" cy="33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3972" name="Group 327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384" y="1248"/>
                    <a:ext cx="132" cy="384"/>
                    <a:chOff x="864" y="864"/>
                    <a:chExt cx="329" cy="960"/>
                  </a:xfrm>
                </p:grpSpPr>
                <p:sp>
                  <p:nvSpPr>
                    <p:cNvPr id="389448" name="Line 3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11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449" name="Line 3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3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450" name="Oval 33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64" y="864"/>
                      <a:ext cx="329" cy="33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3973" name="Group 33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516" y="1248"/>
                    <a:ext cx="132" cy="384"/>
                    <a:chOff x="864" y="864"/>
                    <a:chExt cx="329" cy="960"/>
                  </a:xfrm>
                </p:grpSpPr>
                <p:sp>
                  <p:nvSpPr>
                    <p:cNvPr id="389452" name="Line 33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11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453" name="Line 33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3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454" name="Oval 33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64" y="864"/>
                      <a:ext cx="329" cy="33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</p:grpSp>
            <p:pic>
              <p:nvPicPr>
                <p:cNvPr id="123965" name="Picture 335" descr="Antibody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44" y="1992"/>
                  <a:ext cx="1000" cy="15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23939" name="Group 336"/>
              <p:cNvGrpSpPr>
                <a:grpSpLocks/>
              </p:cNvGrpSpPr>
              <p:nvPr/>
            </p:nvGrpSpPr>
            <p:grpSpPr bwMode="auto">
              <a:xfrm flipV="1">
                <a:off x="3072" y="3290"/>
                <a:ext cx="203" cy="325"/>
                <a:chOff x="1151" y="3661"/>
                <a:chExt cx="432" cy="503"/>
              </a:xfrm>
            </p:grpSpPr>
            <p:sp>
              <p:nvSpPr>
                <p:cNvPr id="389457" name="Freeform 337"/>
                <p:cNvSpPr>
                  <a:spLocks/>
                </p:cNvSpPr>
                <p:nvPr/>
              </p:nvSpPr>
              <p:spPr bwMode="auto">
                <a:xfrm>
                  <a:off x="1151" y="3664"/>
                  <a:ext cx="432" cy="500"/>
                </a:xfrm>
                <a:custGeom>
                  <a:avLst/>
                  <a:gdLst>
                    <a:gd name="T0" fmla="*/ 155 w 431"/>
                    <a:gd name="T1" fmla="*/ 0 h 500"/>
                    <a:gd name="T2" fmla="*/ 147 w 431"/>
                    <a:gd name="T3" fmla="*/ 139 h 500"/>
                    <a:gd name="T4" fmla="*/ 157 w 431"/>
                    <a:gd name="T5" fmla="*/ 179 h 500"/>
                    <a:gd name="T6" fmla="*/ 179 w 431"/>
                    <a:gd name="T7" fmla="*/ 197 h 500"/>
                    <a:gd name="T8" fmla="*/ 195 w 431"/>
                    <a:gd name="T9" fmla="*/ 216 h 500"/>
                    <a:gd name="T10" fmla="*/ 203 w 431"/>
                    <a:gd name="T11" fmla="*/ 248 h 500"/>
                    <a:gd name="T12" fmla="*/ 203 w 431"/>
                    <a:gd name="T13" fmla="*/ 357 h 500"/>
                    <a:gd name="T14" fmla="*/ 203 w 431"/>
                    <a:gd name="T15" fmla="*/ 461 h 500"/>
                    <a:gd name="T16" fmla="*/ 171 w 431"/>
                    <a:gd name="T17" fmla="*/ 491 h 500"/>
                    <a:gd name="T18" fmla="*/ 152 w 431"/>
                    <a:gd name="T19" fmla="*/ 496 h 500"/>
                    <a:gd name="T20" fmla="*/ 24 w 431"/>
                    <a:gd name="T21" fmla="*/ 461 h 500"/>
                    <a:gd name="T22" fmla="*/ 11 w 431"/>
                    <a:gd name="T23" fmla="*/ 411 h 500"/>
                    <a:gd name="T24" fmla="*/ 21 w 431"/>
                    <a:gd name="T25" fmla="*/ 317 h 500"/>
                    <a:gd name="T26" fmla="*/ 43 w 431"/>
                    <a:gd name="T27" fmla="*/ 285 h 500"/>
                    <a:gd name="T28" fmla="*/ 104 w 431"/>
                    <a:gd name="T29" fmla="*/ 232 h 500"/>
                    <a:gd name="T30" fmla="*/ 112 w 431"/>
                    <a:gd name="T31" fmla="*/ 227 h 500"/>
                    <a:gd name="T32" fmla="*/ 117 w 431"/>
                    <a:gd name="T33" fmla="*/ 221 h 500"/>
                    <a:gd name="T34" fmla="*/ 149 w 431"/>
                    <a:gd name="T35" fmla="*/ 211 h 500"/>
                    <a:gd name="T36" fmla="*/ 179 w 431"/>
                    <a:gd name="T37" fmla="*/ 197 h 500"/>
                    <a:gd name="T38" fmla="*/ 200 w 431"/>
                    <a:gd name="T39" fmla="*/ 192 h 500"/>
                    <a:gd name="T40" fmla="*/ 317 w 431"/>
                    <a:gd name="T41" fmla="*/ 195 h 500"/>
                    <a:gd name="T42" fmla="*/ 344 w 431"/>
                    <a:gd name="T43" fmla="*/ 213 h 500"/>
                    <a:gd name="T44" fmla="*/ 387 w 431"/>
                    <a:gd name="T45" fmla="*/ 259 h 500"/>
                    <a:gd name="T46" fmla="*/ 395 w 431"/>
                    <a:gd name="T47" fmla="*/ 272 h 500"/>
                    <a:gd name="T48" fmla="*/ 400 w 431"/>
                    <a:gd name="T49" fmla="*/ 288 h 500"/>
                    <a:gd name="T50" fmla="*/ 429 w 431"/>
                    <a:gd name="T51" fmla="*/ 360 h 500"/>
                    <a:gd name="T52" fmla="*/ 424 w 431"/>
                    <a:gd name="T53" fmla="*/ 413 h 500"/>
                    <a:gd name="T54" fmla="*/ 339 w 431"/>
                    <a:gd name="T55" fmla="*/ 443 h 5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431" h="500">
                      <a:moveTo>
                        <a:pt x="155" y="0"/>
                      </a:moveTo>
                      <a:cubicBezTo>
                        <a:pt x="138" y="44"/>
                        <a:pt x="147" y="91"/>
                        <a:pt x="147" y="139"/>
                      </a:cubicBezTo>
                      <a:cubicBezTo>
                        <a:pt x="148" y="157"/>
                        <a:pt x="146" y="165"/>
                        <a:pt x="157" y="179"/>
                      </a:cubicBezTo>
                      <a:cubicBezTo>
                        <a:pt x="161" y="191"/>
                        <a:pt x="169" y="189"/>
                        <a:pt x="179" y="197"/>
                      </a:cubicBezTo>
                      <a:cubicBezTo>
                        <a:pt x="185" y="202"/>
                        <a:pt x="188" y="210"/>
                        <a:pt x="195" y="216"/>
                      </a:cubicBezTo>
                      <a:cubicBezTo>
                        <a:pt x="196" y="226"/>
                        <a:pt x="203" y="248"/>
                        <a:pt x="203" y="248"/>
                      </a:cubicBezTo>
                      <a:cubicBezTo>
                        <a:pt x="207" y="285"/>
                        <a:pt x="207" y="319"/>
                        <a:pt x="203" y="357"/>
                      </a:cubicBezTo>
                      <a:cubicBezTo>
                        <a:pt x="204" y="384"/>
                        <a:pt x="207" y="435"/>
                        <a:pt x="203" y="461"/>
                      </a:cubicBezTo>
                      <a:cubicBezTo>
                        <a:pt x="201" y="470"/>
                        <a:pt x="178" y="487"/>
                        <a:pt x="171" y="491"/>
                      </a:cubicBezTo>
                      <a:cubicBezTo>
                        <a:pt x="165" y="493"/>
                        <a:pt x="152" y="496"/>
                        <a:pt x="152" y="496"/>
                      </a:cubicBezTo>
                      <a:cubicBezTo>
                        <a:pt x="88" y="493"/>
                        <a:pt x="63" y="500"/>
                        <a:pt x="24" y="461"/>
                      </a:cubicBezTo>
                      <a:cubicBezTo>
                        <a:pt x="17" y="444"/>
                        <a:pt x="13" y="428"/>
                        <a:pt x="11" y="411"/>
                      </a:cubicBezTo>
                      <a:cubicBezTo>
                        <a:pt x="8" y="383"/>
                        <a:pt x="0" y="341"/>
                        <a:pt x="21" y="317"/>
                      </a:cubicBezTo>
                      <a:cubicBezTo>
                        <a:pt x="25" y="305"/>
                        <a:pt x="35" y="295"/>
                        <a:pt x="43" y="285"/>
                      </a:cubicBezTo>
                      <a:cubicBezTo>
                        <a:pt x="51" y="251"/>
                        <a:pt x="76" y="245"/>
                        <a:pt x="104" y="232"/>
                      </a:cubicBezTo>
                      <a:cubicBezTo>
                        <a:pt x="106" y="230"/>
                        <a:pt x="109" y="229"/>
                        <a:pt x="112" y="227"/>
                      </a:cubicBezTo>
                      <a:cubicBezTo>
                        <a:pt x="113" y="225"/>
                        <a:pt x="114" y="222"/>
                        <a:pt x="117" y="221"/>
                      </a:cubicBezTo>
                      <a:cubicBezTo>
                        <a:pt x="125" y="215"/>
                        <a:pt x="138" y="213"/>
                        <a:pt x="149" y="211"/>
                      </a:cubicBezTo>
                      <a:cubicBezTo>
                        <a:pt x="156" y="203"/>
                        <a:pt x="168" y="199"/>
                        <a:pt x="179" y="197"/>
                      </a:cubicBezTo>
                      <a:cubicBezTo>
                        <a:pt x="186" y="195"/>
                        <a:pt x="200" y="192"/>
                        <a:pt x="200" y="192"/>
                      </a:cubicBezTo>
                      <a:cubicBezTo>
                        <a:pt x="239" y="193"/>
                        <a:pt x="278" y="192"/>
                        <a:pt x="317" y="195"/>
                      </a:cubicBezTo>
                      <a:cubicBezTo>
                        <a:pt x="325" y="195"/>
                        <a:pt x="334" y="210"/>
                        <a:pt x="344" y="213"/>
                      </a:cubicBezTo>
                      <a:cubicBezTo>
                        <a:pt x="357" y="229"/>
                        <a:pt x="373" y="241"/>
                        <a:pt x="387" y="259"/>
                      </a:cubicBezTo>
                      <a:cubicBezTo>
                        <a:pt x="392" y="280"/>
                        <a:pt x="384" y="254"/>
                        <a:pt x="395" y="272"/>
                      </a:cubicBezTo>
                      <a:cubicBezTo>
                        <a:pt x="397" y="276"/>
                        <a:pt x="397" y="283"/>
                        <a:pt x="400" y="288"/>
                      </a:cubicBezTo>
                      <a:cubicBezTo>
                        <a:pt x="411" y="311"/>
                        <a:pt x="422" y="334"/>
                        <a:pt x="429" y="360"/>
                      </a:cubicBezTo>
                      <a:cubicBezTo>
                        <a:pt x="428" y="364"/>
                        <a:pt x="431" y="399"/>
                        <a:pt x="424" y="413"/>
                      </a:cubicBezTo>
                      <a:cubicBezTo>
                        <a:pt x="410" y="436"/>
                        <a:pt x="362" y="443"/>
                        <a:pt x="339" y="443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89458" name="Freeform 338"/>
                <p:cNvSpPr>
                  <a:spLocks/>
                </p:cNvSpPr>
                <p:nvPr/>
              </p:nvSpPr>
              <p:spPr bwMode="auto">
                <a:xfrm>
                  <a:off x="1151" y="3661"/>
                  <a:ext cx="432" cy="500"/>
                </a:xfrm>
                <a:custGeom>
                  <a:avLst/>
                  <a:gdLst>
                    <a:gd name="T0" fmla="*/ 155 w 431"/>
                    <a:gd name="T1" fmla="*/ 0 h 500"/>
                    <a:gd name="T2" fmla="*/ 147 w 431"/>
                    <a:gd name="T3" fmla="*/ 139 h 500"/>
                    <a:gd name="T4" fmla="*/ 157 w 431"/>
                    <a:gd name="T5" fmla="*/ 179 h 500"/>
                    <a:gd name="T6" fmla="*/ 179 w 431"/>
                    <a:gd name="T7" fmla="*/ 197 h 500"/>
                    <a:gd name="T8" fmla="*/ 195 w 431"/>
                    <a:gd name="T9" fmla="*/ 216 h 500"/>
                    <a:gd name="T10" fmla="*/ 203 w 431"/>
                    <a:gd name="T11" fmla="*/ 248 h 500"/>
                    <a:gd name="T12" fmla="*/ 203 w 431"/>
                    <a:gd name="T13" fmla="*/ 357 h 500"/>
                    <a:gd name="T14" fmla="*/ 203 w 431"/>
                    <a:gd name="T15" fmla="*/ 461 h 500"/>
                    <a:gd name="T16" fmla="*/ 171 w 431"/>
                    <a:gd name="T17" fmla="*/ 491 h 500"/>
                    <a:gd name="T18" fmla="*/ 152 w 431"/>
                    <a:gd name="T19" fmla="*/ 496 h 500"/>
                    <a:gd name="T20" fmla="*/ 24 w 431"/>
                    <a:gd name="T21" fmla="*/ 461 h 500"/>
                    <a:gd name="T22" fmla="*/ 11 w 431"/>
                    <a:gd name="T23" fmla="*/ 411 h 500"/>
                    <a:gd name="T24" fmla="*/ 21 w 431"/>
                    <a:gd name="T25" fmla="*/ 317 h 500"/>
                    <a:gd name="T26" fmla="*/ 43 w 431"/>
                    <a:gd name="T27" fmla="*/ 285 h 500"/>
                    <a:gd name="T28" fmla="*/ 104 w 431"/>
                    <a:gd name="T29" fmla="*/ 232 h 500"/>
                    <a:gd name="T30" fmla="*/ 112 w 431"/>
                    <a:gd name="T31" fmla="*/ 227 h 500"/>
                    <a:gd name="T32" fmla="*/ 117 w 431"/>
                    <a:gd name="T33" fmla="*/ 221 h 500"/>
                    <a:gd name="T34" fmla="*/ 149 w 431"/>
                    <a:gd name="T35" fmla="*/ 211 h 500"/>
                    <a:gd name="T36" fmla="*/ 179 w 431"/>
                    <a:gd name="T37" fmla="*/ 197 h 500"/>
                    <a:gd name="T38" fmla="*/ 200 w 431"/>
                    <a:gd name="T39" fmla="*/ 192 h 500"/>
                    <a:gd name="T40" fmla="*/ 317 w 431"/>
                    <a:gd name="T41" fmla="*/ 195 h 500"/>
                    <a:gd name="T42" fmla="*/ 344 w 431"/>
                    <a:gd name="T43" fmla="*/ 213 h 500"/>
                    <a:gd name="T44" fmla="*/ 387 w 431"/>
                    <a:gd name="T45" fmla="*/ 259 h 500"/>
                    <a:gd name="T46" fmla="*/ 395 w 431"/>
                    <a:gd name="T47" fmla="*/ 272 h 500"/>
                    <a:gd name="T48" fmla="*/ 400 w 431"/>
                    <a:gd name="T49" fmla="*/ 288 h 500"/>
                    <a:gd name="T50" fmla="*/ 429 w 431"/>
                    <a:gd name="T51" fmla="*/ 360 h 500"/>
                    <a:gd name="T52" fmla="*/ 424 w 431"/>
                    <a:gd name="T53" fmla="*/ 413 h 500"/>
                    <a:gd name="T54" fmla="*/ 339 w 431"/>
                    <a:gd name="T55" fmla="*/ 443 h 5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431" h="500">
                      <a:moveTo>
                        <a:pt x="155" y="0"/>
                      </a:moveTo>
                      <a:cubicBezTo>
                        <a:pt x="138" y="44"/>
                        <a:pt x="147" y="91"/>
                        <a:pt x="147" y="139"/>
                      </a:cubicBezTo>
                      <a:cubicBezTo>
                        <a:pt x="148" y="157"/>
                        <a:pt x="146" y="165"/>
                        <a:pt x="157" y="179"/>
                      </a:cubicBezTo>
                      <a:cubicBezTo>
                        <a:pt x="161" y="191"/>
                        <a:pt x="169" y="189"/>
                        <a:pt x="179" y="197"/>
                      </a:cubicBezTo>
                      <a:cubicBezTo>
                        <a:pt x="185" y="202"/>
                        <a:pt x="188" y="210"/>
                        <a:pt x="195" y="216"/>
                      </a:cubicBezTo>
                      <a:cubicBezTo>
                        <a:pt x="196" y="226"/>
                        <a:pt x="203" y="248"/>
                        <a:pt x="203" y="248"/>
                      </a:cubicBezTo>
                      <a:cubicBezTo>
                        <a:pt x="207" y="285"/>
                        <a:pt x="207" y="319"/>
                        <a:pt x="203" y="357"/>
                      </a:cubicBezTo>
                      <a:cubicBezTo>
                        <a:pt x="204" y="384"/>
                        <a:pt x="207" y="435"/>
                        <a:pt x="203" y="461"/>
                      </a:cubicBezTo>
                      <a:cubicBezTo>
                        <a:pt x="201" y="470"/>
                        <a:pt x="178" y="487"/>
                        <a:pt x="171" y="491"/>
                      </a:cubicBezTo>
                      <a:cubicBezTo>
                        <a:pt x="165" y="493"/>
                        <a:pt x="152" y="496"/>
                        <a:pt x="152" y="496"/>
                      </a:cubicBezTo>
                      <a:cubicBezTo>
                        <a:pt x="88" y="493"/>
                        <a:pt x="63" y="500"/>
                        <a:pt x="24" y="461"/>
                      </a:cubicBezTo>
                      <a:cubicBezTo>
                        <a:pt x="17" y="444"/>
                        <a:pt x="13" y="428"/>
                        <a:pt x="11" y="411"/>
                      </a:cubicBezTo>
                      <a:cubicBezTo>
                        <a:pt x="8" y="383"/>
                        <a:pt x="0" y="341"/>
                        <a:pt x="21" y="317"/>
                      </a:cubicBezTo>
                      <a:cubicBezTo>
                        <a:pt x="25" y="305"/>
                        <a:pt x="35" y="295"/>
                        <a:pt x="43" y="285"/>
                      </a:cubicBezTo>
                      <a:cubicBezTo>
                        <a:pt x="51" y="251"/>
                        <a:pt x="76" y="245"/>
                        <a:pt x="104" y="232"/>
                      </a:cubicBezTo>
                      <a:cubicBezTo>
                        <a:pt x="106" y="230"/>
                        <a:pt x="109" y="229"/>
                        <a:pt x="112" y="227"/>
                      </a:cubicBezTo>
                      <a:cubicBezTo>
                        <a:pt x="113" y="225"/>
                        <a:pt x="114" y="222"/>
                        <a:pt x="117" y="221"/>
                      </a:cubicBezTo>
                      <a:cubicBezTo>
                        <a:pt x="125" y="215"/>
                        <a:pt x="138" y="213"/>
                        <a:pt x="149" y="211"/>
                      </a:cubicBezTo>
                      <a:cubicBezTo>
                        <a:pt x="156" y="203"/>
                        <a:pt x="168" y="199"/>
                        <a:pt x="179" y="197"/>
                      </a:cubicBezTo>
                      <a:cubicBezTo>
                        <a:pt x="186" y="195"/>
                        <a:pt x="200" y="192"/>
                        <a:pt x="200" y="192"/>
                      </a:cubicBezTo>
                      <a:cubicBezTo>
                        <a:pt x="239" y="193"/>
                        <a:pt x="278" y="192"/>
                        <a:pt x="317" y="195"/>
                      </a:cubicBezTo>
                      <a:cubicBezTo>
                        <a:pt x="325" y="195"/>
                        <a:pt x="334" y="210"/>
                        <a:pt x="344" y="213"/>
                      </a:cubicBezTo>
                      <a:cubicBezTo>
                        <a:pt x="357" y="229"/>
                        <a:pt x="373" y="241"/>
                        <a:pt x="387" y="259"/>
                      </a:cubicBezTo>
                      <a:cubicBezTo>
                        <a:pt x="392" y="280"/>
                        <a:pt x="384" y="254"/>
                        <a:pt x="395" y="272"/>
                      </a:cubicBezTo>
                      <a:cubicBezTo>
                        <a:pt x="397" y="276"/>
                        <a:pt x="397" y="283"/>
                        <a:pt x="400" y="288"/>
                      </a:cubicBezTo>
                      <a:cubicBezTo>
                        <a:pt x="411" y="311"/>
                        <a:pt x="422" y="334"/>
                        <a:pt x="429" y="360"/>
                      </a:cubicBezTo>
                      <a:cubicBezTo>
                        <a:pt x="428" y="364"/>
                        <a:pt x="431" y="399"/>
                        <a:pt x="424" y="413"/>
                      </a:cubicBezTo>
                      <a:cubicBezTo>
                        <a:pt x="410" y="436"/>
                        <a:pt x="362" y="443"/>
                        <a:pt x="339" y="443"/>
                      </a:cubicBezTo>
                    </a:path>
                  </a:pathLst>
                </a:custGeom>
                <a:noFill/>
                <a:ln w="57150" cap="rnd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grpSp>
            <p:nvGrpSpPr>
              <p:cNvPr id="123940" name="Group 339"/>
              <p:cNvGrpSpPr>
                <a:grpSpLocks/>
              </p:cNvGrpSpPr>
              <p:nvPr/>
            </p:nvGrpSpPr>
            <p:grpSpPr bwMode="auto">
              <a:xfrm>
                <a:off x="2628" y="2880"/>
                <a:ext cx="396" cy="384"/>
                <a:chOff x="2628" y="2400"/>
                <a:chExt cx="396" cy="384"/>
              </a:xfrm>
            </p:grpSpPr>
            <p:grpSp>
              <p:nvGrpSpPr>
                <p:cNvPr id="123947" name="Group 340"/>
                <p:cNvGrpSpPr>
                  <a:grpSpLocks noChangeAspect="1"/>
                </p:cNvGrpSpPr>
                <p:nvPr/>
              </p:nvGrpSpPr>
              <p:grpSpPr bwMode="auto">
                <a:xfrm>
                  <a:off x="2628" y="2400"/>
                  <a:ext cx="132" cy="384"/>
                  <a:chOff x="864" y="864"/>
                  <a:chExt cx="329" cy="960"/>
                </a:xfrm>
              </p:grpSpPr>
              <p:sp>
                <p:nvSpPr>
                  <p:cNvPr id="389461" name="Line 341"/>
                  <p:cNvSpPr>
                    <a:spLocks noChangeShapeType="1"/>
                  </p:cNvSpPr>
                  <p:nvPr/>
                </p:nvSpPr>
                <p:spPr bwMode="auto">
                  <a:xfrm>
                    <a:off x="911" y="1104"/>
                    <a:ext cx="0" cy="720"/>
                  </a:xfrm>
                  <a:prstGeom prst="line">
                    <a:avLst/>
                  </a:prstGeom>
                  <a:noFill/>
                  <a:ln w="38100">
                    <a:solidFill>
                      <a:srgbClr val="90909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389462" name="Line 342"/>
                  <p:cNvSpPr>
                    <a:spLocks noChangeShapeType="1"/>
                  </p:cNvSpPr>
                  <p:nvPr/>
                </p:nvSpPr>
                <p:spPr bwMode="auto">
                  <a:xfrm>
                    <a:off x="1153" y="1104"/>
                    <a:ext cx="0" cy="720"/>
                  </a:xfrm>
                  <a:prstGeom prst="line">
                    <a:avLst/>
                  </a:prstGeom>
                  <a:noFill/>
                  <a:ln w="38100">
                    <a:solidFill>
                      <a:srgbClr val="90909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389463" name="Oval 34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864" y="864"/>
                    <a:ext cx="329" cy="33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bg1">
                          <a:gamma/>
                          <a:shade val="46275"/>
                          <a:invGamma/>
                        </a:schemeClr>
                      </a:gs>
                    </a:gsLst>
                    <a:path path="rect">
                      <a:fillToRect r="100000" b="10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</p:grpSp>
            <p:grpSp>
              <p:nvGrpSpPr>
                <p:cNvPr id="123948" name="Group 344"/>
                <p:cNvGrpSpPr>
                  <a:grpSpLocks noChangeAspect="1"/>
                </p:cNvGrpSpPr>
                <p:nvPr/>
              </p:nvGrpSpPr>
              <p:grpSpPr bwMode="auto">
                <a:xfrm>
                  <a:off x="2760" y="2400"/>
                  <a:ext cx="132" cy="384"/>
                  <a:chOff x="864" y="864"/>
                  <a:chExt cx="329" cy="960"/>
                </a:xfrm>
              </p:grpSpPr>
              <p:sp>
                <p:nvSpPr>
                  <p:cNvPr id="389465" name="Line 345"/>
                  <p:cNvSpPr>
                    <a:spLocks noChangeShapeType="1"/>
                  </p:cNvSpPr>
                  <p:nvPr/>
                </p:nvSpPr>
                <p:spPr bwMode="auto">
                  <a:xfrm>
                    <a:off x="911" y="1104"/>
                    <a:ext cx="0" cy="720"/>
                  </a:xfrm>
                  <a:prstGeom prst="line">
                    <a:avLst/>
                  </a:prstGeom>
                  <a:noFill/>
                  <a:ln w="38100">
                    <a:solidFill>
                      <a:srgbClr val="90909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389466" name="Line 346"/>
                  <p:cNvSpPr>
                    <a:spLocks noChangeShapeType="1"/>
                  </p:cNvSpPr>
                  <p:nvPr/>
                </p:nvSpPr>
                <p:spPr bwMode="auto">
                  <a:xfrm>
                    <a:off x="1153" y="1104"/>
                    <a:ext cx="0" cy="720"/>
                  </a:xfrm>
                  <a:prstGeom prst="line">
                    <a:avLst/>
                  </a:prstGeom>
                  <a:noFill/>
                  <a:ln w="38100">
                    <a:solidFill>
                      <a:srgbClr val="90909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389467" name="Oval 34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864" y="864"/>
                    <a:ext cx="329" cy="33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bg1">
                          <a:gamma/>
                          <a:shade val="46275"/>
                          <a:invGamma/>
                        </a:schemeClr>
                      </a:gs>
                    </a:gsLst>
                    <a:path path="rect">
                      <a:fillToRect r="100000" b="10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</p:grpSp>
            <p:grpSp>
              <p:nvGrpSpPr>
                <p:cNvPr id="123949" name="Group 348"/>
                <p:cNvGrpSpPr>
                  <a:grpSpLocks noChangeAspect="1"/>
                </p:cNvGrpSpPr>
                <p:nvPr/>
              </p:nvGrpSpPr>
              <p:grpSpPr bwMode="auto">
                <a:xfrm>
                  <a:off x="2892" y="2400"/>
                  <a:ext cx="132" cy="384"/>
                  <a:chOff x="864" y="864"/>
                  <a:chExt cx="329" cy="960"/>
                </a:xfrm>
              </p:grpSpPr>
              <p:sp>
                <p:nvSpPr>
                  <p:cNvPr id="389469" name="Line 349"/>
                  <p:cNvSpPr>
                    <a:spLocks noChangeShapeType="1"/>
                  </p:cNvSpPr>
                  <p:nvPr/>
                </p:nvSpPr>
                <p:spPr bwMode="auto">
                  <a:xfrm>
                    <a:off x="911" y="1104"/>
                    <a:ext cx="0" cy="720"/>
                  </a:xfrm>
                  <a:prstGeom prst="line">
                    <a:avLst/>
                  </a:prstGeom>
                  <a:noFill/>
                  <a:ln w="38100">
                    <a:solidFill>
                      <a:srgbClr val="90909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389470" name="Line 350"/>
                  <p:cNvSpPr>
                    <a:spLocks noChangeShapeType="1"/>
                  </p:cNvSpPr>
                  <p:nvPr/>
                </p:nvSpPr>
                <p:spPr bwMode="auto">
                  <a:xfrm>
                    <a:off x="1153" y="1104"/>
                    <a:ext cx="0" cy="720"/>
                  </a:xfrm>
                  <a:prstGeom prst="line">
                    <a:avLst/>
                  </a:prstGeom>
                  <a:noFill/>
                  <a:ln w="38100">
                    <a:solidFill>
                      <a:srgbClr val="90909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389471" name="Oval 35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864" y="864"/>
                    <a:ext cx="329" cy="33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bg1">
                          <a:gamma/>
                          <a:shade val="46275"/>
                          <a:invGamma/>
                        </a:schemeClr>
                      </a:gs>
                    </a:gsLst>
                    <a:path path="rect">
                      <a:fillToRect r="100000" b="10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</p:grpSp>
          </p:grpSp>
          <p:pic>
            <p:nvPicPr>
              <p:cNvPr id="123941" name="Picture 352" descr="Antibody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0" y="2448"/>
                <a:ext cx="1000" cy="15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23942" name="Group 353"/>
              <p:cNvGrpSpPr>
                <a:grpSpLocks/>
              </p:cNvGrpSpPr>
              <p:nvPr/>
            </p:nvGrpSpPr>
            <p:grpSpPr bwMode="auto">
              <a:xfrm flipV="1">
                <a:off x="4368" y="3289"/>
                <a:ext cx="203" cy="325"/>
                <a:chOff x="1151" y="3661"/>
                <a:chExt cx="432" cy="503"/>
              </a:xfrm>
            </p:grpSpPr>
            <p:sp>
              <p:nvSpPr>
                <p:cNvPr id="389474" name="Freeform 354"/>
                <p:cNvSpPr>
                  <a:spLocks/>
                </p:cNvSpPr>
                <p:nvPr/>
              </p:nvSpPr>
              <p:spPr bwMode="auto">
                <a:xfrm>
                  <a:off x="1151" y="3664"/>
                  <a:ext cx="432" cy="500"/>
                </a:xfrm>
                <a:custGeom>
                  <a:avLst/>
                  <a:gdLst>
                    <a:gd name="T0" fmla="*/ 155 w 431"/>
                    <a:gd name="T1" fmla="*/ 0 h 500"/>
                    <a:gd name="T2" fmla="*/ 147 w 431"/>
                    <a:gd name="T3" fmla="*/ 139 h 500"/>
                    <a:gd name="T4" fmla="*/ 157 w 431"/>
                    <a:gd name="T5" fmla="*/ 179 h 500"/>
                    <a:gd name="T6" fmla="*/ 179 w 431"/>
                    <a:gd name="T7" fmla="*/ 197 h 500"/>
                    <a:gd name="T8" fmla="*/ 195 w 431"/>
                    <a:gd name="T9" fmla="*/ 216 h 500"/>
                    <a:gd name="T10" fmla="*/ 203 w 431"/>
                    <a:gd name="T11" fmla="*/ 248 h 500"/>
                    <a:gd name="T12" fmla="*/ 203 w 431"/>
                    <a:gd name="T13" fmla="*/ 357 h 500"/>
                    <a:gd name="T14" fmla="*/ 203 w 431"/>
                    <a:gd name="T15" fmla="*/ 461 h 500"/>
                    <a:gd name="T16" fmla="*/ 171 w 431"/>
                    <a:gd name="T17" fmla="*/ 491 h 500"/>
                    <a:gd name="T18" fmla="*/ 152 w 431"/>
                    <a:gd name="T19" fmla="*/ 496 h 500"/>
                    <a:gd name="T20" fmla="*/ 24 w 431"/>
                    <a:gd name="T21" fmla="*/ 461 h 500"/>
                    <a:gd name="T22" fmla="*/ 11 w 431"/>
                    <a:gd name="T23" fmla="*/ 411 h 500"/>
                    <a:gd name="T24" fmla="*/ 21 w 431"/>
                    <a:gd name="T25" fmla="*/ 317 h 500"/>
                    <a:gd name="T26" fmla="*/ 43 w 431"/>
                    <a:gd name="T27" fmla="*/ 285 h 500"/>
                    <a:gd name="T28" fmla="*/ 104 w 431"/>
                    <a:gd name="T29" fmla="*/ 232 h 500"/>
                    <a:gd name="T30" fmla="*/ 112 w 431"/>
                    <a:gd name="T31" fmla="*/ 227 h 500"/>
                    <a:gd name="T32" fmla="*/ 117 w 431"/>
                    <a:gd name="T33" fmla="*/ 221 h 500"/>
                    <a:gd name="T34" fmla="*/ 149 w 431"/>
                    <a:gd name="T35" fmla="*/ 211 h 500"/>
                    <a:gd name="T36" fmla="*/ 179 w 431"/>
                    <a:gd name="T37" fmla="*/ 197 h 500"/>
                    <a:gd name="T38" fmla="*/ 200 w 431"/>
                    <a:gd name="T39" fmla="*/ 192 h 500"/>
                    <a:gd name="T40" fmla="*/ 317 w 431"/>
                    <a:gd name="T41" fmla="*/ 195 h 500"/>
                    <a:gd name="T42" fmla="*/ 344 w 431"/>
                    <a:gd name="T43" fmla="*/ 213 h 500"/>
                    <a:gd name="T44" fmla="*/ 387 w 431"/>
                    <a:gd name="T45" fmla="*/ 259 h 500"/>
                    <a:gd name="T46" fmla="*/ 395 w 431"/>
                    <a:gd name="T47" fmla="*/ 272 h 500"/>
                    <a:gd name="T48" fmla="*/ 400 w 431"/>
                    <a:gd name="T49" fmla="*/ 288 h 500"/>
                    <a:gd name="T50" fmla="*/ 429 w 431"/>
                    <a:gd name="T51" fmla="*/ 360 h 500"/>
                    <a:gd name="T52" fmla="*/ 424 w 431"/>
                    <a:gd name="T53" fmla="*/ 413 h 500"/>
                    <a:gd name="T54" fmla="*/ 339 w 431"/>
                    <a:gd name="T55" fmla="*/ 443 h 5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431" h="500">
                      <a:moveTo>
                        <a:pt x="155" y="0"/>
                      </a:moveTo>
                      <a:cubicBezTo>
                        <a:pt x="138" y="44"/>
                        <a:pt x="147" y="91"/>
                        <a:pt x="147" y="139"/>
                      </a:cubicBezTo>
                      <a:cubicBezTo>
                        <a:pt x="148" y="157"/>
                        <a:pt x="146" y="165"/>
                        <a:pt x="157" y="179"/>
                      </a:cubicBezTo>
                      <a:cubicBezTo>
                        <a:pt x="161" y="191"/>
                        <a:pt x="169" y="189"/>
                        <a:pt x="179" y="197"/>
                      </a:cubicBezTo>
                      <a:cubicBezTo>
                        <a:pt x="185" y="202"/>
                        <a:pt x="188" y="210"/>
                        <a:pt x="195" y="216"/>
                      </a:cubicBezTo>
                      <a:cubicBezTo>
                        <a:pt x="196" y="226"/>
                        <a:pt x="203" y="248"/>
                        <a:pt x="203" y="248"/>
                      </a:cubicBezTo>
                      <a:cubicBezTo>
                        <a:pt x="207" y="285"/>
                        <a:pt x="207" y="319"/>
                        <a:pt x="203" y="357"/>
                      </a:cubicBezTo>
                      <a:cubicBezTo>
                        <a:pt x="204" y="384"/>
                        <a:pt x="207" y="435"/>
                        <a:pt x="203" y="461"/>
                      </a:cubicBezTo>
                      <a:cubicBezTo>
                        <a:pt x="201" y="470"/>
                        <a:pt x="178" y="487"/>
                        <a:pt x="171" y="491"/>
                      </a:cubicBezTo>
                      <a:cubicBezTo>
                        <a:pt x="165" y="493"/>
                        <a:pt x="152" y="496"/>
                        <a:pt x="152" y="496"/>
                      </a:cubicBezTo>
                      <a:cubicBezTo>
                        <a:pt x="88" y="493"/>
                        <a:pt x="63" y="500"/>
                        <a:pt x="24" y="461"/>
                      </a:cubicBezTo>
                      <a:cubicBezTo>
                        <a:pt x="17" y="444"/>
                        <a:pt x="13" y="428"/>
                        <a:pt x="11" y="411"/>
                      </a:cubicBezTo>
                      <a:cubicBezTo>
                        <a:pt x="8" y="383"/>
                        <a:pt x="0" y="341"/>
                        <a:pt x="21" y="317"/>
                      </a:cubicBezTo>
                      <a:cubicBezTo>
                        <a:pt x="25" y="305"/>
                        <a:pt x="35" y="295"/>
                        <a:pt x="43" y="285"/>
                      </a:cubicBezTo>
                      <a:cubicBezTo>
                        <a:pt x="51" y="251"/>
                        <a:pt x="76" y="245"/>
                        <a:pt x="104" y="232"/>
                      </a:cubicBezTo>
                      <a:cubicBezTo>
                        <a:pt x="106" y="230"/>
                        <a:pt x="109" y="229"/>
                        <a:pt x="112" y="227"/>
                      </a:cubicBezTo>
                      <a:cubicBezTo>
                        <a:pt x="113" y="225"/>
                        <a:pt x="114" y="222"/>
                        <a:pt x="117" y="221"/>
                      </a:cubicBezTo>
                      <a:cubicBezTo>
                        <a:pt x="125" y="215"/>
                        <a:pt x="138" y="213"/>
                        <a:pt x="149" y="211"/>
                      </a:cubicBezTo>
                      <a:cubicBezTo>
                        <a:pt x="156" y="203"/>
                        <a:pt x="168" y="199"/>
                        <a:pt x="179" y="197"/>
                      </a:cubicBezTo>
                      <a:cubicBezTo>
                        <a:pt x="186" y="195"/>
                        <a:pt x="200" y="192"/>
                        <a:pt x="200" y="192"/>
                      </a:cubicBezTo>
                      <a:cubicBezTo>
                        <a:pt x="239" y="193"/>
                        <a:pt x="278" y="192"/>
                        <a:pt x="317" y="195"/>
                      </a:cubicBezTo>
                      <a:cubicBezTo>
                        <a:pt x="325" y="195"/>
                        <a:pt x="334" y="210"/>
                        <a:pt x="344" y="213"/>
                      </a:cubicBezTo>
                      <a:cubicBezTo>
                        <a:pt x="357" y="229"/>
                        <a:pt x="373" y="241"/>
                        <a:pt x="387" y="259"/>
                      </a:cubicBezTo>
                      <a:cubicBezTo>
                        <a:pt x="392" y="280"/>
                        <a:pt x="384" y="254"/>
                        <a:pt x="395" y="272"/>
                      </a:cubicBezTo>
                      <a:cubicBezTo>
                        <a:pt x="397" y="276"/>
                        <a:pt x="397" y="283"/>
                        <a:pt x="400" y="288"/>
                      </a:cubicBezTo>
                      <a:cubicBezTo>
                        <a:pt x="411" y="311"/>
                        <a:pt x="422" y="334"/>
                        <a:pt x="429" y="360"/>
                      </a:cubicBezTo>
                      <a:cubicBezTo>
                        <a:pt x="428" y="364"/>
                        <a:pt x="431" y="399"/>
                        <a:pt x="424" y="413"/>
                      </a:cubicBezTo>
                      <a:cubicBezTo>
                        <a:pt x="410" y="436"/>
                        <a:pt x="362" y="443"/>
                        <a:pt x="339" y="443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89475" name="Freeform 355"/>
                <p:cNvSpPr>
                  <a:spLocks/>
                </p:cNvSpPr>
                <p:nvPr/>
              </p:nvSpPr>
              <p:spPr bwMode="auto">
                <a:xfrm>
                  <a:off x="1151" y="3661"/>
                  <a:ext cx="432" cy="500"/>
                </a:xfrm>
                <a:custGeom>
                  <a:avLst/>
                  <a:gdLst>
                    <a:gd name="T0" fmla="*/ 155 w 431"/>
                    <a:gd name="T1" fmla="*/ 0 h 500"/>
                    <a:gd name="T2" fmla="*/ 147 w 431"/>
                    <a:gd name="T3" fmla="*/ 139 h 500"/>
                    <a:gd name="T4" fmla="*/ 157 w 431"/>
                    <a:gd name="T5" fmla="*/ 179 h 500"/>
                    <a:gd name="T6" fmla="*/ 179 w 431"/>
                    <a:gd name="T7" fmla="*/ 197 h 500"/>
                    <a:gd name="T8" fmla="*/ 195 w 431"/>
                    <a:gd name="T9" fmla="*/ 216 h 500"/>
                    <a:gd name="T10" fmla="*/ 203 w 431"/>
                    <a:gd name="T11" fmla="*/ 248 h 500"/>
                    <a:gd name="T12" fmla="*/ 203 w 431"/>
                    <a:gd name="T13" fmla="*/ 357 h 500"/>
                    <a:gd name="T14" fmla="*/ 203 w 431"/>
                    <a:gd name="T15" fmla="*/ 461 h 500"/>
                    <a:gd name="T16" fmla="*/ 171 w 431"/>
                    <a:gd name="T17" fmla="*/ 491 h 500"/>
                    <a:gd name="T18" fmla="*/ 152 w 431"/>
                    <a:gd name="T19" fmla="*/ 496 h 500"/>
                    <a:gd name="T20" fmla="*/ 24 w 431"/>
                    <a:gd name="T21" fmla="*/ 461 h 500"/>
                    <a:gd name="T22" fmla="*/ 11 w 431"/>
                    <a:gd name="T23" fmla="*/ 411 h 500"/>
                    <a:gd name="T24" fmla="*/ 21 w 431"/>
                    <a:gd name="T25" fmla="*/ 317 h 500"/>
                    <a:gd name="T26" fmla="*/ 43 w 431"/>
                    <a:gd name="T27" fmla="*/ 285 h 500"/>
                    <a:gd name="T28" fmla="*/ 104 w 431"/>
                    <a:gd name="T29" fmla="*/ 232 h 500"/>
                    <a:gd name="T30" fmla="*/ 112 w 431"/>
                    <a:gd name="T31" fmla="*/ 227 h 500"/>
                    <a:gd name="T32" fmla="*/ 117 w 431"/>
                    <a:gd name="T33" fmla="*/ 221 h 500"/>
                    <a:gd name="T34" fmla="*/ 149 w 431"/>
                    <a:gd name="T35" fmla="*/ 211 h 500"/>
                    <a:gd name="T36" fmla="*/ 179 w 431"/>
                    <a:gd name="T37" fmla="*/ 197 h 500"/>
                    <a:gd name="T38" fmla="*/ 200 w 431"/>
                    <a:gd name="T39" fmla="*/ 192 h 500"/>
                    <a:gd name="T40" fmla="*/ 317 w 431"/>
                    <a:gd name="T41" fmla="*/ 195 h 500"/>
                    <a:gd name="T42" fmla="*/ 344 w 431"/>
                    <a:gd name="T43" fmla="*/ 213 h 500"/>
                    <a:gd name="T44" fmla="*/ 387 w 431"/>
                    <a:gd name="T45" fmla="*/ 259 h 500"/>
                    <a:gd name="T46" fmla="*/ 395 w 431"/>
                    <a:gd name="T47" fmla="*/ 272 h 500"/>
                    <a:gd name="T48" fmla="*/ 400 w 431"/>
                    <a:gd name="T49" fmla="*/ 288 h 500"/>
                    <a:gd name="T50" fmla="*/ 429 w 431"/>
                    <a:gd name="T51" fmla="*/ 360 h 500"/>
                    <a:gd name="T52" fmla="*/ 424 w 431"/>
                    <a:gd name="T53" fmla="*/ 413 h 500"/>
                    <a:gd name="T54" fmla="*/ 339 w 431"/>
                    <a:gd name="T55" fmla="*/ 443 h 5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431" h="500">
                      <a:moveTo>
                        <a:pt x="155" y="0"/>
                      </a:moveTo>
                      <a:cubicBezTo>
                        <a:pt x="138" y="44"/>
                        <a:pt x="147" y="91"/>
                        <a:pt x="147" y="139"/>
                      </a:cubicBezTo>
                      <a:cubicBezTo>
                        <a:pt x="148" y="157"/>
                        <a:pt x="146" y="165"/>
                        <a:pt x="157" y="179"/>
                      </a:cubicBezTo>
                      <a:cubicBezTo>
                        <a:pt x="161" y="191"/>
                        <a:pt x="169" y="189"/>
                        <a:pt x="179" y="197"/>
                      </a:cubicBezTo>
                      <a:cubicBezTo>
                        <a:pt x="185" y="202"/>
                        <a:pt x="188" y="210"/>
                        <a:pt x="195" y="216"/>
                      </a:cubicBezTo>
                      <a:cubicBezTo>
                        <a:pt x="196" y="226"/>
                        <a:pt x="203" y="248"/>
                        <a:pt x="203" y="248"/>
                      </a:cubicBezTo>
                      <a:cubicBezTo>
                        <a:pt x="207" y="285"/>
                        <a:pt x="207" y="319"/>
                        <a:pt x="203" y="357"/>
                      </a:cubicBezTo>
                      <a:cubicBezTo>
                        <a:pt x="204" y="384"/>
                        <a:pt x="207" y="435"/>
                        <a:pt x="203" y="461"/>
                      </a:cubicBezTo>
                      <a:cubicBezTo>
                        <a:pt x="201" y="470"/>
                        <a:pt x="178" y="487"/>
                        <a:pt x="171" y="491"/>
                      </a:cubicBezTo>
                      <a:cubicBezTo>
                        <a:pt x="165" y="493"/>
                        <a:pt x="152" y="496"/>
                        <a:pt x="152" y="496"/>
                      </a:cubicBezTo>
                      <a:cubicBezTo>
                        <a:pt x="88" y="493"/>
                        <a:pt x="63" y="500"/>
                        <a:pt x="24" y="461"/>
                      </a:cubicBezTo>
                      <a:cubicBezTo>
                        <a:pt x="17" y="444"/>
                        <a:pt x="13" y="428"/>
                        <a:pt x="11" y="411"/>
                      </a:cubicBezTo>
                      <a:cubicBezTo>
                        <a:pt x="8" y="383"/>
                        <a:pt x="0" y="341"/>
                        <a:pt x="21" y="317"/>
                      </a:cubicBezTo>
                      <a:cubicBezTo>
                        <a:pt x="25" y="305"/>
                        <a:pt x="35" y="295"/>
                        <a:pt x="43" y="285"/>
                      </a:cubicBezTo>
                      <a:cubicBezTo>
                        <a:pt x="51" y="251"/>
                        <a:pt x="76" y="245"/>
                        <a:pt x="104" y="232"/>
                      </a:cubicBezTo>
                      <a:cubicBezTo>
                        <a:pt x="106" y="230"/>
                        <a:pt x="109" y="229"/>
                        <a:pt x="112" y="227"/>
                      </a:cubicBezTo>
                      <a:cubicBezTo>
                        <a:pt x="113" y="225"/>
                        <a:pt x="114" y="222"/>
                        <a:pt x="117" y="221"/>
                      </a:cubicBezTo>
                      <a:cubicBezTo>
                        <a:pt x="125" y="215"/>
                        <a:pt x="138" y="213"/>
                        <a:pt x="149" y="211"/>
                      </a:cubicBezTo>
                      <a:cubicBezTo>
                        <a:pt x="156" y="203"/>
                        <a:pt x="168" y="199"/>
                        <a:pt x="179" y="197"/>
                      </a:cubicBezTo>
                      <a:cubicBezTo>
                        <a:pt x="186" y="195"/>
                        <a:pt x="200" y="192"/>
                        <a:pt x="200" y="192"/>
                      </a:cubicBezTo>
                      <a:cubicBezTo>
                        <a:pt x="239" y="193"/>
                        <a:pt x="278" y="192"/>
                        <a:pt x="317" y="195"/>
                      </a:cubicBezTo>
                      <a:cubicBezTo>
                        <a:pt x="325" y="195"/>
                        <a:pt x="334" y="210"/>
                        <a:pt x="344" y="213"/>
                      </a:cubicBezTo>
                      <a:cubicBezTo>
                        <a:pt x="357" y="229"/>
                        <a:pt x="373" y="241"/>
                        <a:pt x="387" y="259"/>
                      </a:cubicBezTo>
                      <a:cubicBezTo>
                        <a:pt x="392" y="280"/>
                        <a:pt x="384" y="254"/>
                        <a:pt x="395" y="272"/>
                      </a:cubicBezTo>
                      <a:cubicBezTo>
                        <a:pt x="397" y="276"/>
                        <a:pt x="397" y="283"/>
                        <a:pt x="400" y="288"/>
                      </a:cubicBezTo>
                      <a:cubicBezTo>
                        <a:pt x="411" y="311"/>
                        <a:pt x="422" y="334"/>
                        <a:pt x="429" y="360"/>
                      </a:cubicBezTo>
                      <a:cubicBezTo>
                        <a:pt x="428" y="364"/>
                        <a:pt x="431" y="399"/>
                        <a:pt x="424" y="413"/>
                      </a:cubicBezTo>
                      <a:cubicBezTo>
                        <a:pt x="410" y="436"/>
                        <a:pt x="362" y="443"/>
                        <a:pt x="339" y="443"/>
                      </a:cubicBezTo>
                    </a:path>
                  </a:pathLst>
                </a:custGeom>
                <a:noFill/>
                <a:ln w="57150" cap="rnd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389476" name="AutoShape 356"/>
              <p:cNvSpPr>
                <a:spLocks noChangeArrowheads="1"/>
              </p:cNvSpPr>
              <p:nvPr/>
            </p:nvSpPr>
            <p:spPr bwMode="auto">
              <a:xfrm>
                <a:off x="2832" y="2544"/>
                <a:ext cx="384" cy="336"/>
              </a:xfrm>
              <a:custGeom>
                <a:avLst/>
                <a:gdLst>
                  <a:gd name="G0" fmla="+- 4781 0 0"/>
                  <a:gd name="G1" fmla="+- 21600 0 4781"/>
                  <a:gd name="G2" fmla="*/ 4781 1 2"/>
                  <a:gd name="G3" fmla="+- 21600 0 G2"/>
                  <a:gd name="G4" fmla="+/ 4781 21600 2"/>
                  <a:gd name="G5" fmla="+/ G1 0 2"/>
                  <a:gd name="G6" fmla="*/ 21600 21600 4781"/>
                  <a:gd name="G7" fmla="*/ G6 1 2"/>
                  <a:gd name="G8" fmla="+- 21600 0 G7"/>
                  <a:gd name="G9" fmla="*/ 21600 1 2"/>
                  <a:gd name="G10" fmla="+- 4781 0 G9"/>
                  <a:gd name="G11" fmla="?: G10 G8 0"/>
                  <a:gd name="G12" fmla="?: G10 G7 21600"/>
                  <a:gd name="T0" fmla="*/ 19209 w 21600"/>
                  <a:gd name="T1" fmla="*/ 10800 h 21600"/>
                  <a:gd name="T2" fmla="*/ 10800 w 21600"/>
                  <a:gd name="T3" fmla="*/ 21600 h 21600"/>
                  <a:gd name="T4" fmla="*/ 2391 w 21600"/>
                  <a:gd name="T5" fmla="*/ 10800 h 21600"/>
                  <a:gd name="T6" fmla="*/ 10800 w 21600"/>
                  <a:gd name="T7" fmla="*/ 0 h 21600"/>
                  <a:gd name="T8" fmla="*/ 4191 w 21600"/>
                  <a:gd name="T9" fmla="*/ 4191 h 21600"/>
                  <a:gd name="T10" fmla="*/ 17409 w 21600"/>
                  <a:gd name="T11" fmla="*/ 1740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4781" y="21600"/>
                    </a:lnTo>
                    <a:lnTo>
                      <a:pt x="16819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7FFE5">
                      <a:alpha val="32001"/>
                    </a:srgbClr>
                  </a:gs>
                  <a:gs pos="100000">
                    <a:srgbClr val="002E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477" name="AutoShape 357"/>
              <p:cNvSpPr>
                <a:spLocks noChangeArrowheads="1"/>
              </p:cNvSpPr>
              <p:nvPr/>
            </p:nvSpPr>
            <p:spPr bwMode="auto">
              <a:xfrm>
                <a:off x="4128" y="2544"/>
                <a:ext cx="384" cy="336"/>
              </a:xfrm>
              <a:custGeom>
                <a:avLst/>
                <a:gdLst>
                  <a:gd name="G0" fmla="+- 4781 0 0"/>
                  <a:gd name="G1" fmla="+- 21600 0 4781"/>
                  <a:gd name="G2" fmla="*/ 4781 1 2"/>
                  <a:gd name="G3" fmla="+- 21600 0 G2"/>
                  <a:gd name="G4" fmla="+/ 4781 21600 2"/>
                  <a:gd name="G5" fmla="+/ G1 0 2"/>
                  <a:gd name="G6" fmla="*/ 21600 21600 4781"/>
                  <a:gd name="G7" fmla="*/ G6 1 2"/>
                  <a:gd name="G8" fmla="+- 21600 0 G7"/>
                  <a:gd name="G9" fmla="*/ 21600 1 2"/>
                  <a:gd name="G10" fmla="+- 4781 0 G9"/>
                  <a:gd name="G11" fmla="?: G10 G8 0"/>
                  <a:gd name="G12" fmla="?: G10 G7 21600"/>
                  <a:gd name="T0" fmla="*/ 19209 w 21600"/>
                  <a:gd name="T1" fmla="*/ 10800 h 21600"/>
                  <a:gd name="T2" fmla="*/ 10800 w 21600"/>
                  <a:gd name="T3" fmla="*/ 21600 h 21600"/>
                  <a:gd name="T4" fmla="*/ 2391 w 21600"/>
                  <a:gd name="T5" fmla="*/ 10800 h 21600"/>
                  <a:gd name="T6" fmla="*/ 10800 w 21600"/>
                  <a:gd name="T7" fmla="*/ 0 h 21600"/>
                  <a:gd name="T8" fmla="*/ 4191 w 21600"/>
                  <a:gd name="T9" fmla="*/ 4191 h 21600"/>
                  <a:gd name="T10" fmla="*/ 17409 w 21600"/>
                  <a:gd name="T11" fmla="*/ 1740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4781" y="21600"/>
                    </a:lnTo>
                    <a:lnTo>
                      <a:pt x="16819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7FFE5">
                      <a:alpha val="32001"/>
                    </a:srgbClr>
                  </a:gs>
                  <a:gs pos="100000">
                    <a:srgbClr val="002E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389478" name="Oval 358"/>
            <p:cNvSpPr>
              <a:spLocks noChangeArrowheads="1"/>
            </p:cNvSpPr>
            <p:nvPr/>
          </p:nvSpPr>
          <p:spPr bwMode="auto">
            <a:xfrm rot="7254611">
              <a:off x="3345" y="3415"/>
              <a:ext cx="303" cy="834"/>
            </a:xfrm>
            <a:prstGeom prst="ellipse">
              <a:avLst/>
            </a:prstGeom>
            <a:solidFill>
              <a:srgbClr val="00E4F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9479" name="Oval 359"/>
            <p:cNvSpPr>
              <a:spLocks noChangeArrowheads="1"/>
            </p:cNvSpPr>
            <p:nvPr/>
          </p:nvSpPr>
          <p:spPr bwMode="auto">
            <a:xfrm rot="7254611">
              <a:off x="4663" y="3415"/>
              <a:ext cx="304" cy="834"/>
            </a:xfrm>
            <a:prstGeom prst="ellipse">
              <a:avLst/>
            </a:prstGeom>
            <a:solidFill>
              <a:srgbClr val="00E4F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389480" name="Group 360"/>
          <p:cNvGrpSpPr>
            <a:grpSpLocks/>
          </p:cNvGrpSpPr>
          <p:nvPr/>
        </p:nvGrpSpPr>
        <p:grpSpPr bwMode="auto">
          <a:xfrm>
            <a:off x="4876800" y="5994400"/>
            <a:ext cx="3514725" cy="517525"/>
            <a:chOff x="3072" y="3680"/>
            <a:chExt cx="2214" cy="326"/>
          </a:xfrm>
        </p:grpSpPr>
        <p:sp>
          <p:nvSpPr>
            <p:cNvPr id="389481" name="Oval 361"/>
            <p:cNvSpPr>
              <a:spLocks noChangeArrowheads="1"/>
            </p:cNvSpPr>
            <p:nvPr/>
          </p:nvSpPr>
          <p:spPr bwMode="auto">
            <a:xfrm rot="7254611">
              <a:off x="3359" y="3397"/>
              <a:ext cx="325" cy="894"/>
            </a:xfrm>
            <a:prstGeom prst="ellipse">
              <a:avLst/>
            </a:prstGeom>
            <a:gradFill rotWithShape="0">
              <a:gsLst>
                <a:gs pos="0">
                  <a:srgbClr val="FDA3AE"/>
                </a:gs>
                <a:gs pos="100000">
                  <a:srgbClr val="D00404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9482" name="Oval 362"/>
            <p:cNvSpPr>
              <a:spLocks noChangeArrowheads="1"/>
            </p:cNvSpPr>
            <p:nvPr/>
          </p:nvSpPr>
          <p:spPr bwMode="auto">
            <a:xfrm rot="7254611">
              <a:off x="4676" y="3396"/>
              <a:ext cx="326" cy="894"/>
            </a:xfrm>
            <a:prstGeom prst="ellipse">
              <a:avLst/>
            </a:prstGeom>
            <a:gradFill rotWithShape="0">
              <a:gsLst>
                <a:gs pos="0">
                  <a:srgbClr val="FDA3AE"/>
                </a:gs>
                <a:gs pos="100000">
                  <a:srgbClr val="D00404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389483" name="Line 363"/>
          <p:cNvSpPr>
            <a:spLocks noChangeShapeType="1"/>
          </p:cNvSpPr>
          <p:nvPr/>
        </p:nvSpPr>
        <p:spPr bwMode="auto">
          <a:xfrm rot="-25134465">
            <a:off x="5599906" y="5601494"/>
            <a:ext cx="1588" cy="1295400"/>
          </a:xfrm>
          <a:prstGeom prst="line">
            <a:avLst/>
          </a:prstGeom>
          <a:noFill/>
          <a:ln w="28575" cap="rnd">
            <a:solidFill>
              <a:schemeClr val="bg1"/>
            </a:solidFill>
            <a:prstDash val="sysDot"/>
            <a:round/>
            <a:headEnd type="stealth" w="med" len="med"/>
            <a:tailEnd type="stealth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9484" name="Rectangle 364"/>
          <p:cNvSpPr>
            <a:spLocks noChangeArrowheads="1"/>
          </p:cNvSpPr>
          <p:nvPr/>
        </p:nvSpPr>
        <p:spPr bwMode="auto">
          <a:xfrm rot="701849">
            <a:off x="2209800" y="4181475"/>
            <a:ext cx="10953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1">
                <a:solidFill>
                  <a:schemeClr val="bg1"/>
                </a:solidFill>
                <a:latin typeface="Georgia" charset="0"/>
                <a:cs typeface="+mn-cs"/>
              </a:rPr>
              <a:t>polarizator</a:t>
            </a:r>
          </a:p>
        </p:txBody>
      </p:sp>
      <p:sp>
        <p:nvSpPr>
          <p:cNvPr id="389485" name="Rectangle 365"/>
          <p:cNvSpPr>
            <a:spLocks noChangeArrowheads="1"/>
          </p:cNvSpPr>
          <p:nvPr/>
        </p:nvSpPr>
        <p:spPr bwMode="auto">
          <a:xfrm>
            <a:off x="152400" y="3429000"/>
            <a:ext cx="13811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ja-JP" altLang="en-US" sz="1400" b="1">
                <a:solidFill>
                  <a:schemeClr val="bg1"/>
                </a:solidFill>
                <a:latin typeface="Georgia" charset="0"/>
                <a:cs typeface="+mn-cs"/>
              </a:rPr>
              <a:t>“</a:t>
            </a:r>
            <a:r>
              <a:rPr lang="en-US" sz="1400" b="1">
                <a:solidFill>
                  <a:schemeClr val="bg1"/>
                </a:solidFill>
                <a:latin typeface="Georgia" charset="0"/>
                <a:cs typeface="+mn-cs"/>
              </a:rPr>
              <a:t>Biphotonic</a:t>
            </a:r>
            <a:r>
              <a:rPr lang="ja-JP" altLang="en-US" sz="1400" b="1">
                <a:solidFill>
                  <a:schemeClr val="bg1"/>
                </a:solidFill>
                <a:latin typeface="Georgia" charset="0"/>
                <a:cs typeface="+mn-cs"/>
              </a:rPr>
              <a:t>”</a:t>
            </a:r>
            <a:endParaRPr lang="en-US" sz="1400" b="1">
              <a:solidFill>
                <a:schemeClr val="bg1"/>
              </a:solidFill>
              <a:latin typeface="Georgia" charset="0"/>
              <a:cs typeface="+mn-cs"/>
            </a:endParaRPr>
          </a:p>
          <a:p>
            <a:pPr algn="ctr">
              <a:defRPr/>
            </a:pPr>
            <a:r>
              <a:rPr lang="en-US" sz="1400" b="1">
                <a:solidFill>
                  <a:schemeClr val="bg1"/>
                </a:solidFill>
                <a:latin typeface="Georgia" charset="0"/>
                <a:cs typeface="+mn-cs"/>
              </a:rPr>
              <a:t>Laser</a:t>
            </a:r>
          </a:p>
        </p:txBody>
      </p:sp>
      <p:grpSp>
        <p:nvGrpSpPr>
          <p:cNvPr id="123928" name="Group 366"/>
          <p:cNvGrpSpPr>
            <a:grpSpLocks/>
          </p:cNvGrpSpPr>
          <p:nvPr/>
        </p:nvGrpSpPr>
        <p:grpSpPr bwMode="auto">
          <a:xfrm>
            <a:off x="5334000" y="2513013"/>
            <a:ext cx="2244725" cy="1449387"/>
            <a:chOff x="3360" y="1583"/>
            <a:chExt cx="1414" cy="913"/>
          </a:xfrm>
        </p:grpSpPr>
        <p:sp>
          <p:nvSpPr>
            <p:cNvPr id="389487" name="Rectangle 367"/>
            <p:cNvSpPr>
              <a:spLocks noChangeArrowheads="1"/>
            </p:cNvSpPr>
            <p:nvPr/>
          </p:nvSpPr>
          <p:spPr bwMode="auto">
            <a:xfrm>
              <a:off x="3792" y="2304"/>
              <a:ext cx="98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i="1">
                  <a:solidFill>
                    <a:srgbClr val="FFFF00"/>
                  </a:solidFill>
                  <a:latin typeface="Georgia" charset="0"/>
                  <a:cs typeface="+mn-cs"/>
                </a:rPr>
                <a:t>Linear dichroism</a:t>
              </a:r>
              <a:endParaRPr lang="en-US" sz="1400" i="1">
                <a:solidFill>
                  <a:srgbClr val="E4F57D"/>
                </a:solidFill>
                <a:latin typeface="Minion Pro" charset="0"/>
                <a:cs typeface="+mn-cs"/>
              </a:endParaRPr>
            </a:p>
          </p:txBody>
        </p:sp>
        <p:sp>
          <p:nvSpPr>
            <p:cNvPr id="389488" name="Line 368"/>
            <p:cNvSpPr>
              <a:spLocks noChangeShapeType="1"/>
            </p:cNvSpPr>
            <p:nvPr/>
          </p:nvSpPr>
          <p:spPr bwMode="auto">
            <a:xfrm rot="19418454" flipH="1">
              <a:off x="3360" y="2111"/>
              <a:ext cx="3" cy="315"/>
            </a:xfrm>
            <a:prstGeom prst="line">
              <a:avLst/>
            </a:prstGeom>
            <a:noFill/>
            <a:ln w="28575" cap="rnd">
              <a:solidFill>
                <a:schemeClr val="bg1"/>
              </a:solidFill>
              <a:prstDash val="sysDot"/>
              <a:round/>
              <a:headEnd type="stealth" w="med" len="med"/>
              <a:tailEnd type="stealth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9489" name="Line 369"/>
            <p:cNvSpPr>
              <a:spLocks noChangeShapeType="1"/>
            </p:cNvSpPr>
            <p:nvPr/>
          </p:nvSpPr>
          <p:spPr bwMode="auto">
            <a:xfrm rot="-12869">
              <a:off x="3647" y="1583"/>
              <a:ext cx="1" cy="816"/>
            </a:xfrm>
            <a:prstGeom prst="line">
              <a:avLst/>
            </a:prstGeom>
            <a:noFill/>
            <a:ln w="28575" cap="rnd">
              <a:solidFill>
                <a:schemeClr val="bg1"/>
              </a:solidFill>
              <a:prstDash val="sysDot"/>
              <a:round/>
              <a:headEnd type="stealth" w="med" len="med"/>
              <a:tailEnd type="stealth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893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893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3893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3893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00" tmFilter="0, 0; .2, .5; .8, .5; 1, 0"/>
                                        <p:tgtEl>
                                          <p:spTgt spid="3894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50" autoRev="1" fill="hold"/>
                                        <p:tgtEl>
                                          <p:spTgt spid="3894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301" grpId="0" animBg="1"/>
      <p:bldP spid="38930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Rectangle 2"/>
          <p:cNvSpPr>
            <a:spLocks noChangeArrowheads="1"/>
          </p:cNvSpPr>
          <p:nvPr/>
        </p:nvSpPr>
        <p:spPr bwMode="auto">
          <a:xfrm>
            <a:off x="1289050" y="152400"/>
            <a:ext cx="65659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i="1">
                <a:solidFill>
                  <a:srgbClr val="FFFF00"/>
                </a:solidFill>
                <a:latin typeface="Georgia" charset="0"/>
                <a:cs typeface="+mn-cs"/>
              </a:rPr>
              <a:t>Biphoton polarization microscopy</a:t>
            </a:r>
          </a:p>
        </p:txBody>
      </p:sp>
      <p:pic>
        <p:nvPicPr>
          <p:cNvPr id="125954" name="Picture 3" descr="TWOPHOTONS-polariz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286000"/>
            <a:ext cx="4868863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5" name="Picture 4" descr="TWOPHOTONS-polarization_Grap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288" y="2268538"/>
            <a:ext cx="2986087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1173" name="Rectangle 5"/>
          <p:cNvSpPr>
            <a:spLocks noChangeArrowheads="1"/>
          </p:cNvSpPr>
          <p:nvPr/>
        </p:nvSpPr>
        <p:spPr bwMode="auto">
          <a:xfrm>
            <a:off x="457200" y="4595813"/>
            <a:ext cx="47196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solidFill>
                  <a:srgbClr val="E4F57D"/>
                </a:solidFill>
                <a:latin typeface="Minion Pro" charset="0"/>
                <a:cs typeface="+mn-cs"/>
              </a:rPr>
              <a:t>Cell expressing GAP43-CFP-Gαi2  and α2a-adrenergic receptor</a:t>
            </a:r>
          </a:p>
        </p:txBody>
      </p:sp>
      <p:sp>
        <p:nvSpPr>
          <p:cNvPr id="391174" name="Rectangle 6"/>
          <p:cNvSpPr>
            <a:spLocks noChangeArrowheads="1"/>
          </p:cNvSpPr>
          <p:nvPr/>
        </p:nvSpPr>
        <p:spPr bwMode="auto">
          <a:xfrm>
            <a:off x="3344863" y="1295400"/>
            <a:ext cx="24558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>
                <a:solidFill>
                  <a:srgbClr val="FFFF00"/>
                </a:solidFill>
                <a:latin typeface="Georgia" charset="0"/>
                <a:cs typeface="+mn-cs"/>
              </a:rPr>
              <a:t>G-proteins orientation</a:t>
            </a:r>
            <a:endParaRPr lang="en-US" sz="2400" b="1">
              <a:solidFill>
                <a:srgbClr val="1A1A1A"/>
              </a:solidFill>
              <a:latin typeface="ArialMT" charset="0"/>
              <a:cs typeface="+mn-cs"/>
            </a:endParaRPr>
          </a:p>
        </p:txBody>
      </p:sp>
      <p:sp>
        <p:nvSpPr>
          <p:cNvPr id="391175" name="Rectangle 7"/>
          <p:cNvSpPr>
            <a:spLocks noChangeArrowheads="1"/>
          </p:cNvSpPr>
          <p:nvPr/>
        </p:nvSpPr>
        <p:spPr bwMode="auto">
          <a:xfrm>
            <a:off x="3048000" y="1981200"/>
            <a:ext cx="12954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rgbClr val="E4F57D"/>
                </a:solidFill>
                <a:latin typeface="Minion Pro" charset="0"/>
                <a:cs typeface="+mn-cs"/>
              </a:rPr>
              <a:t>+ Norepinephrine</a:t>
            </a:r>
          </a:p>
        </p:txBody>
      </p:sp>
      <p:sp>
        <p:nvSpPr>
          <p:cNvPr id="391176" name="Rectangle 8"/>
          <p:cNvSpPr>
            <a:spLocks noChangeArrowheads="1"/>
          </p:cNvSpPr>
          <p:nvPr/>
        </p:nvSpPr>
        <p:spPr bwMode="auto">
          <a:xfrm>
            <a:off x="1181100" y="1981200"/>
            <a:ext cx="7239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rgbClr val="E4F57D"/>
                </a:solidFill>
                <a:latin typeface="Minion Pro" charset="0"/>
                <a:cs typeface="+mn-cs"/>
              </a:rPr>
              <a:t>Base line</a:t>
            </a:r>
          </a:p>
        </p:txBody>
      </p:sp>
      <p:pic>
        <p:nvPicPr>
          <p:cNvPr id="125960" name="Picture 9" descr="LOGCRCELB-bis"/>
          <p:cNvPicPr>
            <a:picLocks noChangeAspect="1" noChangeArrowheads="1"/>
          </p:cNvPicPr>
          <p:nvPr/>
        </p:nvPicPr>
        <p:blipFill>
          <a:blip r:embed="rId5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9325" y="6249988"/>
            <a:ext cx="574675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8822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1178" name="Rectangle 10"/>
          <p:cNvSpPr>
            <a:spLocks noChangeArrowheads="1"/>
          </p:cNvSpPr>
          <p:nvPr/>
        </p:nvSpPr>
        <p:spPr bwMode="auto">
          <a:xfrm>
            <a:off x="2157413" y="5257800"/>
            <a:ext cx="4829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rgbClr val="E4F57D"/>
                </a:solidFill>
                <a:latin typeface="Minion Pro" charset="0"/>
                <a:cs typeface="+mn-cs"/>
              </a:rPr>
              <a:t>Lazar J et al. Nat Methods. 2013</a:t>
            </a:r>
          </a:p>
          <a:p>
            <a:pPr>
              <a:defRPr/>
            </a:pPr>
            <a:r>
              <a:rPr lang="en-US" sz="1200">
                <a:solidFill>
                  <a:srgbClr val="E4F57D"/>
                </a:solidFill>
                <a:latin typeface="Minion Pro" charset="0"/>
                <a:cs typeface="+mn-cs"/>
              </a:rPr>
              <a:t>Two-photon polarization microscopy reveals protein structure and function</a:t>
            </a:r>
            <a:endParaRPr lang="en-US" sz="2400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1" name="Picture 2" descr="convexlens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238" y="3886200"/>
            <a:ext cx="4581525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8002" name="Group 3"/>
          <p:cNvGrpSpPr>
            <a:grpSpLocks/>
          </p:cNvGrpSpPr>
          <p:nvPr/>
        </p:nvGrpSpPr>
        <p:grpSpPr bwMode="auto">
          <a:xfrm>
            <a:off x="1371600" y="990600"/>
            <a:ext cx="6400800" cy="3124200"/>
            <a:chOff x="1056" y="816"/>
            <a:chExt cx="4032" cy="1968"/>
          </a:xfrm>
        </p:grpSpPr>
        <p:sp>
          <p:nvSpPr>
            <p:cNvPr id="339972" name="Line 4"/>
            <p:cNvSpPr>
              <a:spLocks noChangeShapeType="1"/>
            </p:cNvSpPr>
            <p:nvPr/>
          </p:nvSpPr>
          <p:spPr bwMode="auto">
            <a:xfrm>
              <a:off x="2712" y="816"/>
              <a:ext cx="0" cy="139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 type="arrow" w="lg" len="lg"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39973" name="Line 5"/>
            <p:cNvSpPr>
              <a:spLocks noChangeShapeType="1"/>
            </p:cNvSpPr>
            <p:nvPr/>
          </p:nvSpPr>
          <p:spPr bwMode="auto">
            <a:xfrm>
              <a:off x="1056" y="1584"/>
              <a:ext cx="4032" cy="0"/>
            </a:xfrm>
            <a:prstGeom prst="line">
              <a:avLst/>
            </a:prstGeom>
            <a:noFill/>
            <a:ln w="9525" cap="rnd">
              <a:solidFill>
                <a:schemeClr val="bg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39974" name="Line 6"/>
            <p:cNvSpPr>
              <a:spLocks noChangeShapeType="1"/>
            </p:cNvSpPr>
            <p:nvPr/>
          </p:nvSpPr>
          <p:spPr bwMode="auto">
            <a:xfrm flipV="1">
              <a:off x="3408" y="1573"/>
              <a:ext cx="0" cy="29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39975" name="Line 7"/>
            <p:cNvSpPr>
              <a:spLocks noChangeShapeType="1"/>
            </p:cNvSpPr>
            <p:nvPr/>
          </p:nvSpPr>
          <p:spPr bwMode="auto">
            <a:xfrm>
              <a:off x="1632" y="1056"/>
              <a:ext cx="0" cy="528"/>
            </a:xfrm>
            <a:prstGeom prst="line">
              <a:avLst/>
            </a:prstGeom>
            <a:noFill/>
            <a:ln w="38100">
              <a:solidFill>
                <a:srgbClr val="3CFF25"/>
              </a:solidFill>
              <a:round/>
              <a:headEnd type="triangle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39976" name="Line 8"/>
            <p:cNvSpPr>
              <a:spLocks noChangeShapeType="1"/>
            </p:cNvSpPr>
            <p:nvPr/>
          </p:nvSpPr>
          <p:spPr bwMode="auto">
            <a:xfrm flipV="1">
              <a:off x="4704" y="1584"/>
              <a:ext cx="0" cy="960"/>
            </a:xfrm>
            <a:prstGeom prst="line">
              <a:avLst/>
            </a:prstGeom>
            <a:noFill/>
            <a:ln w="38100">
              <a:solidFill>
                <a:srgbClr val="3CFF25"/>
              </a:solidFill>
              <a:round/>
              <a:headEnd type="triangle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39977" name="Line 9"/>
            <p:cNvSpPr>
              <a:spLocks noChangeShapeType="1"/>
            </p:cNvSpPr>
            <p:nvPr/>
          </p:nvSpPr>
          <p:spPr bwMode="auto">
            <a:xfrm flipV="1">
              <a:off x="2016" y="1573"/>
              <a:ext cx="0" cy="29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39978" name="Line 10"/>
            <p:cNvSpPr>
              <a:spLocks noChangeShapeType="1"/>
            </p:cNvSpPr>
            <p:nvPr/>
          </p:nvSpPr>
          <p:spPr bwMode="auto">
            <a:xfrm>
              <a:off x="1632" y="1056"/>
              <a:ext cx="1079" cy="0"/>
            </a:xfrm>
            <a:prstGeom prst="line">
              <a:avLst/>
            </a:prstGeom>
            <a:noFill/>
            <a:ln w="9525" cap="rnd">
              <a:solidFill>
                <a:srgbClr val="3CFF25">
                  <a:alpha val="87000"/>
                </a:srgbClr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39979" name="Line 11"/>
            <p:cNvSpPr>
              <a:spLocks noChangeShapeType="1"/>
            </p:cNvSpPr>
            <p:nvPr/>
          </p:nvSpPr>
          <p:spPr bwMode="auto">
            <a:xfrm>
              <a:off x="1632" y="1056"/>
              <a:ext cx="3072" cy="1488"/>
            </a:xfrm>
            <a:prstGeom prst="line">
              <a:avLst/>
            </a:prstGeom>
            <a:noFill/>
            <a:ln w="9525" cap="rnd">
              <a:solidFill>
                <a:srgbClr val="3CFF25">
                  <a:alpha val="87000"/>
                </a:srgbClr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39980" name="Line 12"/>
            <p:cNvSpPr>
              <a:spLocks noChangeShapeType="1"/>
            </p:cNvSpPr>
            <p:nvPr/>
          </p:nvSpPr>
          <p:spPr bwMode="auto">
            <a:xfrm>
              <a:off x="2713" y="1056"/>
              <a:ext cx="1991" cy="1488"/>
            </a:xfrm>
            <a:prstGeom prst="line">
              <a:avLst/>
            </a:prstGeom>
            <a:noFill/>
            <a:ln w="9525" cap="rnd">
              <a:solidFill>
                <a:srgbClr val="3CFF25">
                  <a:alpha val="87000"/>
                </a:srgbClr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39981" name="Rectangle 13"/>
            <p:cNvSpPr>
              <a:spLocks noChangeArrowheads="1"/>
            </p:cNvSpPr>
            <p:nvPr/>
          </p:nvSpPr>
          <p:spPr bwMode="auto">
            <a:xfrm>
              <a:off x="2496" y="1584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b="1" i="1">
                  <a:solidFill>
                    <a:schemeClr val="bg1"/>
                  </a:solidFill>
                  <a:latin typeface="Helvetica" charset="0"/>
                  <a:cs typeface="+mn-cs"/>
                </a:rPr>
                <a:t>O</a:t>
              </a:r>
            </a:p>
          </p:txBody>
        </p:sp>
        <p:sp>
          <p:nvSpPr>
            <p:cNvPr id="339982" name="Rectangle 14"/>
            <p:cNvSpPr>
              <a:spLocks noChangeArrowheads="1"/>
            </p:cNvSpPr>
            <p:nvPr/>
          </p:nvSpPr>
          <p:spPr bwMode="auto">
            <a:xfrm>
              <a:off x="1908" y="1344"/>
              <a:ext cx="2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b="1" i="1">
                  <a:solidFill>
                    <a:schemeClr val="bg1"/>
                  </a:solidFill>
                  <a:latin typeface="Helvetica" charset="0"/>
                  <a:cs typeface="+mn-cs"/>
                </a:rPr>
                <a:t>F</a:t>
              </a:r>
            </a:p>
          </p:txBody>
        </p:sp>
        <p:sp>
          <p:nvSpPr>
            <p:cNvPr id="339983" name="Rectangle 15"/>
            <p:cNvSpPr>
              <a:spLocks noChangeArrowheads="1"/>
            </p:cNvSpPr>
            <p:nvPr/>
          </p:nvSpPr>
          <p:spPr bwMode="auto">
            <a:xfrm>
              <a:off x="3312" y="1344"/>
              <a:ext cx="2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b="1" i="1">
                  <a:solidFill>
                    <a:schemeClr val="bg1"/>
                  </a:solidFill>
                  <a:latin typeface="Helvetica" charset="0"/>
                  <a:cs typeface="+mn-cs"/>
                </a:rPr>
                <a:t>F</a:t>
              </a:r>
            </a:p>
          </p:txBody>
        </p:sp>
        <p:sp>
          <p:nvSpPr>
            <p:cNvPr id="339984" name="Rectangle 16"/>
            <p:cNvSpPr>
              <a:spLocks noChangeArrowheads="1"/>
            </p:cNvSpPr>
            <p:nvPr/>
          </p:nvSpPr>
          <p:spPr bwMode="auto">
            <a:xfrm>
              <a:off x="1516" y="1584"/>
              <a:ext cx="2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>
                  <a:solidFill>
                    <a:schemeClr val="bg1"/>
                  </a:solidFill>
                  <a:latin typeface="Helvetica" charset="0"/>
                  <a:cs typeface="+mn-cs"/>
                </a:rPr>
                <a:t>A</a:t>
              </a:r>
            </a:p>
          </p:txBody>
        </p:sp>
        <p:sp>
          <p:nvSpPr>
            <p:cNvPr id="339985" name="Rectangle 17"/>
            <p:cNvSpPr>
              <a:spLocks noChangeArrowheads="1"/>
            </p:cNvSpPr>
            <p:nvPr/>
          </p:nvSpPr>
          <p:spPr bwMode="auto">
            <a:xfrm>
              <a:off x="1516" y="864"/>
              <a:ext cx="2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>
                  <a:solidFill>
                    <a:schemeClr val="bg1"/>
                  </a:solidFill>
                  <a:latin typeface="Helvetica" charset="0"/>
                  <a:cs typeface="+mn-cs"/>
                </a:rPr>
                <a:t>B</a:t>
              </a:r>
            </a:p>
          </p:txBody>
        </p:sp>
        <p:sp>
          <p:nvSpPr>
            <p:cNvPr id="339986" name="Rectangle 18"/>
            <p:cNvSpPr>
              <a:spLocks noChangeArrowheads="1"/>
            </p:cNvSpPr>
            <p:nvPr/>
          </p:nvSpPr>
          <p:spPr bwMode="auto">
            <a:xfrm>
              <a:off x="4608" y="2553"/>
              <a:ext cx="26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>
                  <a:solidFill>
                    <a:schemeClr val="bg1"/>
                  </a:solidFill>
                  <a:latin typeface="Helvetica" charset="0"/>
                  <a:cs typeface="+mn-cs"/>
                </a:rPr>
                <a:t>B</a:t>
              </a:r>
              <a:r>
                <a:rPr lang="en-US" sz="1800" b="1" baseline="-25000">
                  <a:solidFill>
                    <a:schemeClr val="bg1"/>
                  </a:solidFill>
                  <a:latin typeface="Helvetica" charset="0"/>
                  <a:cs typeface="+mn-cs"/>
                </a:rPr>
                <a:t>1</a:t>
              </a:r>
              <a:endParaRPr lang="en-US" sz="1800">
                <a:solidFill>
                  <a:schemeClr val="bg1"/>
                </a:solidFill>
                <a:latin typeface="Helvetica" charset="0"/>
                <a:cs typeface="+mn-cs"/>
              </a:endParaRPr>
            </a:p>
          </p:txBody>
        </p:sp>
        <p:sp>
          <p:nvSpPr>
            <p:cNvPr id="339987" name="Rectangle 19"/>
            <p:cNvSpPr>
              <a:spLocks noChangeArrowheads="1"/>
            </p:cNvSpPr>
            <p:nvPr/>
          </p:nvSpPr>
          <p:spPr bwMode="auto">
            <a:xfrm>
              <a:off x="4608" y="1344"/>
              <a:ext cx="26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>
                  <a:solidFill>
                    <a:schemeClr val="bg1"/>
                  </a:solidFill>
                  <a:latin typeface="Helvetica" charset="0"/>
                  <a:cs typeface="+mn-cs"/>
                </a:rPr>
                <a:t>A</a:t>
              </a:r>
              <a:r>
                <a:rPr lang="en-US" sz="1800" b="1" baseline="-25000">
                  <a:solidFill>
                    <a:schemeClr val="bg1"/>
                  </a:solidFill>
                  <a:latin typeface="Helvetica" charset="0"/>
                  <a:cs typeface="+mn-cs"/>
                </a:rPr>
                <a:t>1</a:t>
              </a:r>
              <a:endParaRPr lang="en-US" sz="1800">
                <a:solidFill>
                  <a:schemeClr val="bg1"/>
                </a:solidFill>
                <a:latin typeface="Helvetica" charset="0"/>
                <a:cs typeface="+mn-cs"/>
              </a:endParaRPr>
            </a:p>
          </p:txBody>
        </p:sp>
      </p:grpSp>
      <p:sp>
        <p:nvSpPr>
          <p:cNvPr id="339988" name="Rectangle 20"/>
          <p:cNvSpPr>
            <a:spLocks noChangeArrowheads="1"/>
          </p:cNvSpPr>
          <p:nvPr/>
        </p:nvSpPr>
        <p:spPr bwMode="auto">
          <a:xfrm>
            <a:off x="533400" y="76200"/>
            <a:ext cx="7848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>
                <a:solidFill>
                  <a:srgbClr val="FFFF00"/>
                </a:solidFill>
                <a:latin typeface="Georgia" charset="0"/>
                <a:cs typeface="+mn-cs"/>
              </a:rPr>
              <a:t>Magnifying</a:t>
            </a:r>
            <a:endParaRPr lang="en-US" sz="2400">
              <a:latin typeface="Helvetica" charset="0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2033" name="Group 17"/>
          <p:cNvGrpSpPr>
            <a:grpSpLocks/>
          </p:cNvGrpSpPr>
          <p:nvPr/>
        </p:nvGrpSpPr>
        <p:grpSpPr bwMode="auto">
          <a:xfrm>
            <a:off x="3862388" y="2667000"/>
            <a:ext cx="3986212" cy="1295400"/>
            <a:chOff x="1968" y="1680"/>
            <a:chExt cx="2511" cy="816"/>
          </a:xfrm>
        </p:grpSpPr>
        <p:grpSp>
          <p:nvGrpSpPr>
            <p:cNvPr id="130057" name="Group 10"/>
            <p:cNvGrpSpPr>
              <a:grpSpLocks/>
            </p:cNvGrpSpPr>
            <p:nvPr/>
          </p:nvGrpSpPr>
          <p:grpSpPr bwMode="auto">
            <a:xfrm>
              <a:off x="1968" y="1680"/>
              <a:ext cx="1872" cy="816"/>
              <a:chOff x="1968" y="1680"/>
              <a:chExt cx="1872" cy="816"/>
            </a:xfrm>
          </p:grpSpPr>
          <p:sp>
            <p:nvSpPr>
              <p:cNvPr id="342023" name="Rectangle 7"/>
              <p:cNvSpPr>
                <a:spLocks noChangeArrowheads="1"/>
              </p:cNvSpPr>
              <p:nvPr/>
            </p:nvSpPr>
            <p:spPr bwMode="auto">
              <a:xfrm rot="-384338">
                <a:off x="1968" y="1680"/>
                <a:ext cx="1872" cy="5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5400">
                    <a:solidFill>
                      <a:srgbClr val="A3B176"/>
                    </a:solidFill>
                    <a:latin typeface="Optima" charset="0"/>
                    <a:cs typeface="+mn-cs"/>
                  </a:rPr>
                  <a:t>)))))))))))))</a:t>
                </a:r>
              </a:p>
            </p:txBody>
          </p:sp>
          <p:sp>
            <p:nvSpPr>
              <p:cNvPr id="342024" name="Rectangle 8"/>
              <p:cNvSpPr>
                <a:spLocks noChangeArrowheads="1"/>
              </p:cNvSpPr>
              <p:nvPr/>
            </p:nvSpPr>
            <p:spPr bwMode="auto">
              <a:xfrm rot="398779">
                <a:off x="1968" y="1920"/>
                <a:ext cx="1872" cy="5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5400">
                    <a:solidFill>
                      <a:srgbClr val="A3B176"/>
                    </a:solidFill>
                    <a:latin typeface="Optima" charset="0"/>
                    <a:cs typeface="+mn-cs"/>
                  </a:rPr>
                  <a:t>)))))))))))))</a:t>
                </a:r>
              </a:p>
            </p:txBody>
          </p:sp>
        </p:grpSp>
        <p:grpSp>
          <p:nvGrpSpPr>
            <p:cNvPr id="130058" name="Group 16"/>
            <p:cNvGrpSpPr>
              <a:grpSpLocks/>
            </p:cNvGrpSpPr>
            <p:nvPr/>
          </p:nvGrpSpPr>
          <p:grpSpPr bwMode="auto">
            <a:xfrm>
              <a:off x="3865" y="1804"/>
              <a:ext cx="614" cy="614"/>
              <a:chOff x="3865" y="1804"/>
              <a:chExt cx="614" cy="614"/>
            </a:xfrm>
          </p:grpSpPr>
          <p:sp>
            <p:nvSpPr>
              <p:cNvPr id="342030" name="Oval 14"/>
              <p:cNvSpPr>
                <a:spLocks noChangeAspect="1" noChangeArrowheads="1"/>
              </p:cNvSpPr>
              <p:nvPr/>
            </p:nvSpPr>
            <p:spPr bwMode="auto">
              <a:xfrm>
                <a:off x="3933" y="1872"/>
                <a:ext cx="478" cy="478"/>
              </a:xfrm>
              <a:prstGeom prst="ellipse">
                <a:avLst/>
              </a:prstGeom>
              <a:solidFill>
                <a:srgbClr val="FFFF00">
                  <a:alpha val="55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42029" name="Oval 13"/>
              <p:cNvSpPr>
                <a:spLocks noChangeAspect="1" noChangeArrowheads="1"/>
              </p:cNvSpPr>
              <p:nvPr/>
            </p:nvSpPr>
            <p:spPr bwMode="auto">
              <a:xfrm>
                <a:off x="3865" y="1804"/>
                <a:ext cx="614" cy="614"/>
              </a:xfrm>
              <a:prstGeom prst="ellipse">
                <a:avLst/>
              </a:prstGeom>
              <a:solidFill>
                <a:srgbClr val="FFFF00">
                  <a:alpha val="28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sp>
        <p:nvSpPr>
          <p:cNvPr id="342018" name="Rectangle 2"/>
          <p:cNvSpPr>
            <a:spLocks noChangeArrowheads="1"/>
          </p:cNvSpPr>
          <p:nvPr/>
        </p:nvSpPr>
        <p:spPr bwMode="auto">
          <a:xfrm>
            <a:off x="1119188" y="2536825"/>
            <a:ext cx="29718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9600">
                <a:solidFill>
                  <a:srgbClr val="FFFF00"/>
                </a:solidFill>
                <a:latin typeface="Optima" charset="0"/>
                <a:cs typeface="+mn-cs"/>
              </a:rPr>
              <a:t>))))))))</a:t>
            </a:r>
          </a:p>
        </p:txBody>
      </p:sp>
      <p:grpSp>
        <p:nvGrpSpPr>
          <p:cNvPr id="130051" name="Group 5"/>
          <p:cNvGrpSpPr>
            <a:grpSpLocks/>
          </p:cNvGrpSpPr>
          <p:nvPr/>
        </p:nvGrpSpPr>
        <p:grpSpPr bwMode="auto">
          <a:xfrm>
            <a:off x="3862388" y="1600200"/>
            <a:ext cx="0" cy="3429000"/>
            <a:chOff x="2784" y="1008"/>
            <a:chExt cx="0" cy="2160"/>
          </a:xfrm>
        </p:grpSpPr>
        <p:sp>
          <p:nvSpPr>
            <p:cNvPr id="342019" name="Line 3"/>
            <p:cNvSpPr>
              <a:spLocks noChangeShapeType="1"/>
            </p:cNvSpPr>
            <p:nvPr/>
          </p:nvSpPr>
          <p:spPr bwMode="auto">
            <a:xfrm>
              <a:off x="2784" y="1008"/>
              <a:ext cx="0" cy="912"/>
            </a:xfrm>
            <a:prstGeom prst="line">
              <a:avLst/>
            </a:prstGeom>
            <a:noFill/>
            <a:ln w="7620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42020" name="Line 4"/>
            <p:cNvSpPr>
              <a:spLocks noChangeShapeType="1"/>
            </p:cNvSpPr>
            <p:nvPr/>
          </p:nvSpPr>
          <p:spPr bwMode="auto">
            <a:xfrm>
              <a:off x="2784" y="2256"/>
              <a:ext cx="0" cy="912"/>
            </a:xfrm>
            <a:prstGeom prst="line">
              <a:avLst/>
            </a:prstGeom>
            <a:noFill/>
            <a:ln w="7620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342022" name="Rectangle 6"/>
          <p:cNvSpPr>
            <a:spLocks noChangeArrowheads="1"/>
          </p:cNvSpPr>
          <p:nvPr/>
        </p:nvSpPr>
        <p:spPr bwMode="auto">
          <a:xfrm>
            <a:off x="3862388" y="2857500"/>
            <a:ext cx="29718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5400">
                <a:solidFill>
                  <a:srgbClr val="FFFF00"/>
                </a:solidFill>
                <a:latin typeface="Optima" charset="0"/>
                <a:cs typeface="+mn-cs"/>
              </a:rPr>
              <a:t>)))))))))))))</a:t>
            </a:r>
          </a:p>
        </p:txBody>
      </p:sp>
      <p:sp>
        <p:nvSpPr>
          <p:cNvPr id="342027" name="Rectangle 11"/>
          <p:cNvSpPr>
            <a:spLocks noChangeArrowheads="1"/>
          </p:cNvSpPr>
          <p:nvPr/>
        </p:nvSpPr>
        <p:spPr bwMode="auto">
          <a:xfrm>
            <a:off x="533400" y="76200"/>
            <a:ext cx="7848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>
                <a:solidFill>
                  <a:srgbClr val="FFFF00"/>
                </a:solidFill>
                <a:latin typeface="Georgia" charset="0"/>
                <a:cs typeface="+mn-cs"/>
              </a:rPr>
              <a:t>Diffraction</a:t>
            </a:r>
            <a:endParaRPr lang="en-US" sz="2400">
              <a:latin typeface="Helvetica" charset="0"/>
              <a:cs typeface="+mn-cs"/>
            </a:endParaRPr>
          </a:p>
        </p:txBody>
      </p:sp>
      <p:sp>
        <p:nvSpPr>
          <p:cNvPr id="342028" name="Oval 12"/>
          <p:cNvSpPr>
            <a:spLocks noChangeAspect="1" noChangeArrowheads="1"/>
          </p:cNvSpPr>
          <p:nvPr/>
        </p:nvSpPr>
        <p:spPr bwMode="auto">
          <a:xfrm>
            <a:off x="7018338" y="3008313"/>
            <a:ext cx="685800" cy="685800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79" name="AutoShape 39"/>
          <p:cNvSpPr>
            <a:spLocks noChangeArrowheads="1"/>
          </p:cNvSpPr>
          <p:nvPr/>
        </p:nvSpPr>
        <p:spPr bwMode="auto">
          <a:xfrm rot="15843482" flipH="1">
            <a:off x="6094413" y="1671638"/>
            <a:ext cx="304800" cy="3352800"/>
          </a:xfrm>
          <a:prstGeom prst="triangle">
            <a:avLst>
              <a:gd name="adj" fmla="val 50000"/>
            </a:avLst>
          </a:prstGeom>
          <a:solidFill>
            <a:srgbClr val="FFFF00">
              <a:alpha val="2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32098" name="Group 35"/>
          <p:cNvGrpSpPr>
            <a:grpSpLocks/>
          </p:cNvGrpSpPr>
          <p:nvPr/>
        </p:nvGrpSpPr>
        <p:grpSpPr bwMode="auto">
          <a:xfrm>
            <a:off x="0" y="1143000"/>
            <a:ext cx="8839200" cy="4057650"/>
            <a:chOff x="0" y="720"/>
            <a:chExt cx="5568" cy="2556"/>
          </a:xfrm>
        </p:grpSpPr>
        <p:grpSp>
          <p:nvGrpSpPr>
            <p:cNvPr id="132107" name="Group 3"/>
            <p:cNvGrpSpPr>
              <a:grpSpLocks/>
            </p:cNvGrpSpPr>
            <p:nvPr/>
          </p:nvGrpSpPr>
          <p:grpSpPr bwMode="auto">
            <a:xfrm>
              <a:off x="0" y="870"/>
              <a:ext cx="5568" cy="2256"/>
              <a:chOff x="0" y="1392"/>
              <a:chExt cx="5568" cy="1344"/>
            </a:xfrm>
          </p:grpSpPr>
          <p:grpSp>
            <p:nvGrpSpPr>
              <p:cNvPr id="132109" name="Group 4"/>
              <p:cNvGrpSpPr>
                <a:grpSpLocks/>
              </p:cNvGrpSpPr>
              <p:nvPr/>
            </p:nvGrpSpPr>
            <p:grpSpPr bwMode="auto">
              <a:xfrm>
                <a:off x="0" y="1392"/>
                <a:ext cx="2688" cy="1344"/>
                <a:chOff x="960" y="2256"/>
                <a:chExt cx="3984" cy="960"/>
              </a:xfrm>
            </p:grpSpPr>
            <p:sp>
              <p:nvSpPr>
                <p:cNvPr id="343045" name="Line 5"/>
                <p:cNvSpPr>
                  <a:spLocks noChangeShapeType="1"/>
                </p:cNvSpPr>
                <p:nvPr/>
              </p:nvSpPr>
              <p:spPr bwMode="auto">
                <a:xfrm>
                  <a:off x="960" y="2256"/>
                  <a:ext cx="3984" cy="0"/>
                </a:xfrm>
                <a:prstGeom prst="line">
                  <a:avLst/>
                </a:prstGeom>
                <a:noFill/>
                <a:ln w="3175" cap="rnd">
                  <a:solidFill>
                    <a:srgbClr val="FFFF00">
                      <a:alpha val="60001"/>
                    </a:srgbClr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43046" name="Line 6"/>
                <p:cNvSpPr>
                  <a:spLocks noChangeShapeType="1"/>
                </p:cNvSpPr>
                <p:nvPr/>
              </p:nvSpPr>
              <p:spPr bwMode="auto">
                <a:xfrm>
                  <a:off x="960" y="2352"/>
                  <a:ext cx="3984" cy="0"/>
                </a:xfrm>
                <a:prstGeom prst="line">
                  <a:avLst/>
                </a:prstGeom>
                <a:noFill/>
                <a:ln w="3175" cap="rnd">
                  <a:solidFill>
                    <a:srgbClr val="FFFF00">
                      <a:alpha val="60001"/>
                    </a:srgbClr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43047" name="Line 7"/>
                <p:cNvSpPr>
                  <a:spLocks noChangeShapeType="1"/>
                </p:cNvSpPr>
                <p:nvPr/>
              </p:nvSpPr>
              <p:spPr bwMode="auto">
                <a:xfrm>
                  <a:off x="960" y="2448"/>
                  <a:ext cx="3984" cy="0"/>
                </a:xfrm>
                <a:prstGeom prst="line">
                  <a:avLst/>
                </a:prstGeom>
                <a:noFill/>
                <a:ln w="3175" cap="rnd">
                  <a:solidFill>
                    <a:srgbClr val="FFFF00">
                      <a:alpha val="60001"/>
                    </a:srgbClr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43048" name="Line 8"/>
                <p:cNvSpPr>
                  <a:spLocks noChangeShapeType="1"/>
                </p:cNvSpPr>
                <p:nvPr/>
              </p:nvSpPr>
              <p:spPr bwMode="auto">
                <a:xfrm>
                  <a:off x="960" y="2544"/>
                  <a:ext cx="3984" cy="0"/>
                </a:xfrm>
                <a:prstGeom prst="line">
                  <a:avLst/>
                </a:prstGeom>
                <a:noFill/>
                <a:ln w="3175" cap="rnd">
                  <a:solidFill>
                    <a:srgbClr val="FFFF00">
                      <a:alpha val="60001"/>
                    </a:srgbClr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43049" name="Line 9"/>
                <p:cNvSpPr>
                  <a:spLocks noChangeShapeType="1"/>
                </p:cNvSpPr>
                <p:nvPr/>
              </p:nvSpPr>
              <p:spPr bwMode="auto">
                <a:xfrm>
                  <a:off x="960" y="2640"/>
                  <a:ext cx="3984" cy="0"/>
                </a:xfrm>
                <a:prstGeom prst="line">
                  <a:avLst/>
                </a:prstGeom>
                <a:noFill/>
                <a:ln w="3175" cap="rnd">
                  <a:solidFill>
                    <a:srgbClr val="FFFF00">
                      <a:alpha val="60001"/>
                    </a:srgbClr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43050" name="Line 10"/>
                <p:cNvSpPr>
                  <a:spLocks noChangeShapeType="1"/>
                </p:cNvSpPr>
                <p:nvPr/>
              </p:nvSpPr>
              <p:spPr bwMode="auto">
                <a:xfrm>
                  <a:off x="960" y="2736"/>
                  <a:ext cx="3984" cy="0"/>
                </a:xfrm>
                <a:prstGeom prst="line">
                  <a:avLst/>
                </a:prstGeom>
                <a:noFill/>
                <a:ln w="3175" cap="rnd">
                  <a:solidFill>
                    <a:srgbClr val="FFFF00">
                      <a:alpha val="60001"/>
                    </a:srgbClr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43051" name="Line 11"/>
                <p:cNvSpPr>
                  <a:spLocks noChangeShapeType="1"/>
                </p:cNvSpPr>
                <p:nvPr/>
              </p:nvSpPr>
              <p:spPr bwMode="auto">
                <a:xfrm>
                  <a:off x="960" y="2832"/>
                  <a:ext cx="3984" cy="0"/>
                </a:xfrm>
                <a:prstGeom prst="line">
                  <a:avLst/>
                </a:prstGeom>
                <a:noFill/>
                <a:ln w="3175" cap="rnd">
                  <a:solidFill>
                    <a:srgbClr val="FFFF00">
                      <a:alpha val="60001"/>
                    </a:srgbClr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43052" name="Line 12"/>
                <p:cNvSpPr>
                  <a:spLocks noChangeShapeType="1"/>
                </p:cNvSpPr>
                <p:nvPr/>
              </p:nvSpPr>
              <p:spPr bwMode="auto">
                <a:xfrm>
                  <a:off x="960" y="2928"/>
                  <a:ext cx="3984" cy="0"/>
                </a:xfrm>
                <a:prstGeom prst="line">
                  <a:avLst/>
                </a:prstGeom>
                <a:noFill/>
                <a:ln w="3175" cap="rnd">
                  <a:solidFill>
                    <a:srgbClr val="FFFF00">
                      <a:alpha val="60001"/>
                    </a:srgbClr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43053" name="Line 13"/>
                <p:cNvSpPr>
                  <a:spLocks noChangeShapeType="1"/>
                </p:cNvSpPr>
                <p:nvPr/>
              </p:nvSpPr>
              <p:spPr bwMode="auto">
                <a:xfrm>
                  <a:off x="960" y="3024"/>
                  <a:ext cx="3984" cy="0"/>
                </a:xfrm>
                <a:prstGeom prst="line">
                  <a:avLst/>
                </a:prstGeom>
                <a:noFill/>
                <a:ln w="3175" cap="rnd">
                  <a:solidFill>
                    <a:srgbClr val="FFFF00">
                      <a:alpha val="60001"/>
                    </a:srgbClr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43054" name="Line 14"/>
                <p:cNvSpPr>
                  <a:spLocks noChangeShapeType="1"/>
                </p:cNvSpPr>
                <p:nvPr/>
              </p:nvSpPr>
              <p:spPr bwMode="auto">
                <a:xfrm>
                  <a:off x="960" y="3120"/>
                  <a:ext cx="3984" cy="0"/>
                </a:xfrm>
                <a:prstGeom prst="line">
                  <a:avLst/>
                </a:prstGeom>
                <a:noFill/>
                <a:ln w="3175" cap="rnd">
                  <a:solidFill>
                    <a:srgbClr val="FFFF00">
                      <a:alpha val="60001"/>
                    </a:srgbClr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43055" name="Line 15"/>
                <p:cNvSpPr>
                  <a:spLocks noChangeShapeType="1"/>
                </p:cNvSpPr>
                <p:nvPr/>
              </p:nvSpPr>
              <p:spPr bwMode="auto">
                <a:xfrm>
                  <a:off x="960" y="3216"/>
                  <a:ext cx="3984" cy="0"/>
                </a:xfrm>
                <a:prstGeom prst="line">
                  <a:avLst/>
                </a:prstGeom>
                <a:noFill/>
                <a:ln w="3175" cap="rnd">
                  <a:solidFill>
                    <a:srgbClr val="FFFF00">
                      <a:alpha val="60001"/>
                    </a:srgbClr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grpSp>
            <p:nvGrpSpPr>
              <p:cNvPr id="132110" name="Group 16"/>
              <p:cNvGrpSpPr>
                <a:grpSpLocks/>
              </p:cNvGrpSpPr>
              <p:nvPr/>
            </p:nvGrpSpPr>
            <p:grpSpPr bwMode="auto">
              <a:xfrm>
                <a:off x="2736" y="1392"/>
                <a:ext cx="2832" cy="1344"/>
                <a:chOff x="2928" y="1464"/>
                <a:chExt cx="960" cy="1344"/>
              </a:xfrm>
            </p:grpSpPr>
            <p:sp>
              <p:nvSpPr>
                <p:cNvPr id="343057" name="Line 17"/>
                <p:cNvSpPr>
                  <a:spLocks noChangeShapeType="1"/>
                </p:cNvSpPr>
                <p:nvPr/>
              </p:nvSpPr>
              <p:spPr bwMode="auto">
                <a:xfrm>
                  <a:off x="2928" y="1464"/>
                  <a:ext cx="912" cy="792"/>
                </a:xfrm>
                <a:prstGeom prst="line">
                  <a:avLst/>
                </a:prstGeom>
                <a:noFill/>
                <a:ln w="3175" cap="rnd">
                  <a:solidFill>
                    <a:srgbClr val="00FF00">
                      <a:alpha val="60001"/>
                    </a:srgbClr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43058" name="Line 18"/>
                <p:cNvSpPr>
                  <a:spLocks noChangeShapeType="1"/>
                </p:cNvSpPr>
                <p:nvPr/>
              </p:nvSpPr>
              <p:spPr bwMode="auto">
                <a:xfrm>
                  <a:off x="2928" y="1598"/>
                  <a:ext cx="960" cy="658"/>
                </a:xfrm>
                <a:prstGeom prst="line">
                  <a:avLst/>
                </a:prstGeom>
                <a:noFill/>
                <a:ln w="3175" cap="rnd">
                  <a:solidFill>
                    <a:srgbClr val="00FF00">
                      <a:alpha val="60001"/>
                    </a:srgbClr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43059" name="Line 19"/>
                <p:cNvSpPr>
                  <a:spLocks noChangeShapeType="1"/>
                </p:cNvSpPr>
                <p:nvPr/>
              </p:nvSpPr>
              <p:spPr bwMode="auto">
                <a:xfrm>
                  <a:off x="2928" y="1733"/>
                  <a:ext cx="912" cy="475"/>
                </a:xfrm>
                <a:prstGeom prst="line">
                  <a:avLst/>
                </a:prstGeom>
                <a:noFill/>
                <a:ln w="3175" cap="rnd">
                  <a:solidFill>
                    <a:srgbClr val="00FF00">
                      <a:alpha val="60001"/>
                    </a:srgbClr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43060" name="Line 20"/>
                <p:cNvSpPr>
                  <a:spLocks noChangeShapeType="1"/>
                </p:cNvSpPr>
                <p:nvPr/>
              </p:nvSpPr>
              <p:spPr bwMode="auto">
                <a:xfrm>
                  <a:off x="2928" y="1867"/>
                  <a:ext cx="960" cy="341"/>
                </a:xfrm>
                <a:prstGeom prst="line">
                  <a:avLst/>
                </a:prstGeom>
                <a:noFill/>
                <a:ln w="3175" cap="rnd">
                  <a:solidFill>
                    <a:srgbClr val="00FF00">
                      <a:alpha val="60001"/>
                    </a:srgbClr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43061" name="Line 21"/>
                <p:cNvSpPr>
                  <a:spLocks noChangeShapeType="1"/>
                </p:cNvSpPr>
                <p:nvPr/>
              </p:nvSpPr>
              <p:spPr bwMode="auto">
                <a:xfrm>
                  <a:off x="2928" y="2002"/>
                  <a:ext cx="960" cy="158"/>
                </a:xfrm>
                <a:prstGeom prst="line">
                  <a:avLst/>
                </a:prstGeom>
                <a:noFill/>
                <a:ln w="3175" cap="rnd">
                  <a:solidFill>
                    <a:srgbClr val="00FF00">
                      <a:alpha val="60001"/>
                    </a:srgbClr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grpSp>
              <p:nvGrpSpPr>
                <p:cNvPr id="132116" name="Group 22"/>
                <p:cNvGrpSpPr>
                  <a:grpSpLocks/>
                </p:cNvGrpSpPr>
                <p:nvPr/>
              </p:nvGrpSpPr>
              <p:grpSpPr bwMode="auto">
                <a:xfrm flipV="1">
                  <a:off x="2928" y="2016"/>
                  <a:ext cx="960" cy="792"/>
                  <a:chOff x="2928" y="1464"/>
                  <a:chExt cx="960" cy="792"/>
                </a:xfrm>
              </p:grpSpPr>
              <p:sp>
                <p:nvSpPr>
                  <p:cNvPr id="343063" name="Line 23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1464"/>
                    <a:ext cx="912" cy="792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00FF00">
                        <a:alpha val="60001"/>
                      </a:srgbClr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343064" name="Line 24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1598"/>
                    <a:ext cx="960" cy="658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00FF00">
                        <a:alpha val="60001"/>
                      </a:srgbClr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343065" name="Line 25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1733"/>
                    <a:ext cx="912" cy="475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00FF00">
                        <a:alpha val="60001"/>
                      </a:srgbClr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343066" name="Line 26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1867"/>
                    <a:ext cx="960" cy="341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00FF00">
                        <a:alpha val="60001"/>
                      </a:srgbClr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343067" name="Line 27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2002"/>
                    <a:ext cx="960" cy="158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00FF00">
                        <a:alpha val="60001"/>
                      </a:srgbClr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343068" name="Line 28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2136"/>
                    <a:ext cx="768" cy="0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00FF00">
                        <a:alpha val="60001"/>
                      </a:srgbClr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</p:grpSp>
          </p:grpSp>
        </p:grpSp>
        <p:pic>
          <p:nvPicPr>
            <p:cNvPr id="132108" name="Picture 29" descr="convexlens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720"/>
              <a:ext cx="432" cy="25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43080" name="Group 40"/>
          <p:cNvGrpSpPr>
            <a:grpSpLocks/>
          </p:cNvGrpSpPr>
          <p:nvPr/>
        </p:nvGrpSpPr>
        <p:grpSpPr bwMode="auto">
          <a:xfrm>
            <a:off x="0" y="1295400"/>
            <a:ext cx="7924800" cy="3759200"/>
            <a:chOff x="0" y="816"/>
            <a:chExt cx="4992" cy="2368"/>
          </a:xfrm>
        </p:grpSpPr>
        <p:sp>
          <p:nvSpPr>
            <p:cNvPr id="343076" name="Line 36"/>
            <p:cNvSpPr>
              <a:spLocks noChangeShapeType="1"/>
            </p:cNvSpPr>
            <p:nvPr/>
          </p:nvSpPr>
          <p:spPr bwMode="auto">
            <a:xfrm>
              <a:off x="0" y="2208"/>
              <a:ext cx="1920" cy="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pic>
          <p:nvPicPr>
            <p:cNvPr id="132105" name="Picture 34" descr="Lens_fragm_0000_Layer-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6" y="816"/>
              <a:ext cx="1253" cy="2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3077" name="Line 37"/>
            <p:cNvSpPr>
              <a:spLocks noChangeShapeType="1"/>
            </p:cNvSpPr>
            <p:nvPr/>
          </p:nvSpPr>
          <p:spPr bwMode="auto">
            <a:xfrm flipV="1">
              <a:off x="2928" y="2016"/>
              <a:ext cx="2064" cy="192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343081" name="Rectangle 41"/>
          <p:cNvSpPr>
            <a:spLocks noChangeArrowheads="1"/>
          </p:cNvSpPr>
          <p:nvPr/>
        </p:nvSpPr>
        <p:spPr bwMode="auto">
          <a:xfrm>
            <a:off x="7696200" y="2895600"/>
            <a:ext cx="533400" cy="533400"/>
          </a:xfrm>
          <a:prstGeom prst="rect">
            <a:avLst/>
          </a:prstGeom>
          <a:noFill/>
          <a:ln w="22225" cap="rnd">
            <a:solidFill>
              <a:schemeClr val="bg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343083" name="Picture 43" descr="Airy dis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962400"/>
            <a:ext cx="3124200" cy="1684338"/>
          </a:xfrm>
          <a:prstGeom prst="rect">
            <a:avLst/>
          </a:prstGeom>
          <a:noFill/>
          <a:ln w="22225" cap="rnd">
            <a:solidFill>
              <a:schemeClr val="bg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3084" name="Rectangle 44"/>
          <p:cNvSpPr>
            <a:spLocks noChangeArrowheads="1"/>
          </p:cNvSpPr>
          <p:nvPr/>
        </p:nvSpPr>
        <p:spPr bwMode="auto">
          <a:xfrm>
            <a:off x="6477000" y="5895975"/>
            <a:ext cx="13541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rgbClr val="FFFF00"/>
                </a:solidFill>
                <a:latin typeface="Georgia" charset="0"/>
                <a:cs typeface="+mn-cs"/>
              </a:rPr>
              <a:t>Airy disk</a:t>
            </a:r>
          </a:p>
        </p:txBody>
      </p:sp>
      <p:sp>
        <p:nvSpPr>
          <p:cNvPr id="343086" name="Rectangle 46"/>
          <p:cNvSpPr>
            <a:spLocks noChangeArrowheads="1"/>
          </p:cNvSpPr>
          <p:nvPr/>
        </p:nvSpPr>
        <p:spPr bwMode="auto">
          <a:xfrm>
            <a:off x="533400" y="76200"/>
            <a:ext cx="7848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>
                <a:solidFill>
                  <a:srgbClr val="FFFF00"/>
                </a:solidFill>
                <a:latin typeface="Georgia" charset="0"/>
                <a:cs typeface="+mn-cs"/>
              </a:rPr>
              <a:t>Diffraction</a:t>
            </a:r>
            <a:endParaRPr lang="en-US" sz="2400">
              <a:latin typeface="Helvetica" charset="0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079" grpId="0" animBg="1"/>
      <p:bldP spid="343081" grpId="0" animBg="1"/>
      <p:bldP spid="34308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Microscope_Mucicarmin_Sca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975" y="1082675"/>
            <a:ext cx="6240463" cy="466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9619" name="Picture 3" descr="Microscope_Mucicarmin_Scaled_Abberatio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975" y="1081088"/>
            <a:ext cx="6240463" cy="466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9622" name="Rectangle 6"/>
          <p:cNvSpPr>
            <a:spLocks noChangeArrowheads="1"/>
          </p:cNvSpPr>
          <p:nvPr/>
        </p:nvSpPr>
        <p:spPr bwMode="auto">
          <a:xfrm>
            <a:off x="533400" y="76200"/>
            <a:ext cx="7848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>
                <a:solidFill>
                  <a:srgbClr val="FFFF00"/>
                </a:solidFill>
                <a:latin typeface="Georgia" charset="0"/>
                <a:cs typeface="+mn-cs"/>
              </a:rPr>
              <a:t>Magnifying</a:t>
            </a:r>
            <a:endParaRPr lang="en-US" sz="2400">
              <a:latin typeface="Helvetica" charset="0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0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0" y="1530350"/>
            <a:ext cx="4699000" cy="450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45093" name="Rectangle 5"/>
          <p:cNvSpPr>
            <a:spLocks noChangeArrowheads="1"/>
          </p:cNvSpPr>
          <p:nvPr/>
        </p:nvSpPr>
        <p:spPr bwMode="auto">
          <a:xfrm>
            <a:off x="533400" y="76200"/>
            <a:ext cx="7848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>
                <a:solidFill>
                  <a:srgbClr val="FFFF00"/>
                </a:solidFill>
                <a:latin typeface="Georgia" charset="0"/>
                <a:cs typeface="+mn-cs"/>
              </a:rPr>
              <a:t>Resolution</a:t>
            </a:r>
            <a:endParaRPr lang="en-US" sz="2400">
              <a:latin typeface="Helvetica" charset="0"/>
              <a:cs typeface="+mn-cs"/>
            </a:endParaRPr>
          </a:p>
        </p:txBody>
      </p:sp>
      <p:grpSp>
        <p:nvGrpSpPr>
          <p:cNvPr id="345098" name="Group 10"/>
          <p:cNvGrpSpPr>
            <a:grpSpLocks/>
          </p:cNvGrpSpPr>
          <p:nvPr/>
        </p:nvGrpSpPr>
        <p:grpSpPr bwMode="auto">
          <a:xfrm>
            <a:off x="3200400" y="1873250"/>
            <a:ext cx="2743200" cy="1206500"/>
            <a:chOff x="2016" y="1180"/>
            <a:chExt cx="1728" cy="760"/>
          </a:xfrm>
        </p:grpSpPr>
        <p:sp>
          <p:nvSpPr>
            <p:cNvPr id="345094" name="Line 6"/>
            <p:cNvSpPr>
              <a:spLocks noChangeShapeType="1"/>
            </p:cNvSpPr>
            <p:nvPr/>
          </p:nvSpPr>
          <p:spPr bwMode="auto">
            <a:xfrm>
              <a:off x="2016" y="1680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45095" name="Line 7"/>
            <p:cNvSpPr>
              <a:spLocks noChangeShapeType="1"/>
            </p:cNvSpPr>
            <p:nvPr/>
          </p:nvSpPr>
          <p:spPr bwMode="auto">
            <a:xfrm>
              <a:off x="3408" y="1392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45096" name="Rectangle 8"/>
            <p:cNvSpPr>
              <a:spLocks noChangeArrowheads="1"/>
            </p:cNvSpPr>
            <p:nvPr/>
          </p:nvSpPr>
          <p:spPr bwMode="auto">
            <a:xfrm>
              <a:off x="3504" y="1180"/>
              <a:ext cx="17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cs typeface="+mn-cs"/>
                </a:rPr>
                <a:t>?</a:t>
              </a:r>
            </a:p>
          </p:txBody>
        </p:sp>
        <p:sp>
          <p:nvSpPr>
            <p:cNvPr id="345097" name="Rectangle 9"/>
            <p:cNvSpPr>
              <a:spLocks noChangeArrowheads="1"/>
            </p:cNvSpPr>
            <p:nvPr/>
          </p:nvSpPr>
          <p:spPr bwMode="auto">
            <a:xfrm>
              <a:off x="2112" y="1728"/>
              <a:ext cx="17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solidFill>
                    <a:schemeClr val="bg1"/>
                  </a:solidFill>
                  <a:cs typeface="+mn-cs"/>
                </a:rPr>
                <a:t>?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Rectangle 2"/>
          <p:cNvSpPr>
            <a:spLocks noChangeArrowheads="1"/>
          </p:cNvSpPr>
          <p:nvPr/>
        </p:nvSpPr>
        <p:spPr bwMode="auto">
          <a:xfrm>
            <a:off x="533400" y="76200"/>
            <a:ext cx="7848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>
                <a:solidFill>
                  <a:srgbClr val="FFFF00"/>
                </a:solidFill>
                <a:latin typeface="Georgia" charset="0"/>
                <a:cs typeface="+mn-cs"/>
              </a:rPr>
              <a:t>Resolution</a:t>
            </a:r>
            <a:endParaRPr lang="en-US" sz="2400">
              <a:latin typeface="Helvetica" charset="0"/>
              <a:cs typeface="+mn-cs"/>
            </a:endParaRPr>
          </a:p>
        </p:txBody>
      </p:sp>
      <p:sp>
        <p:nvSpPr>
          <p:cNvPr id="346116" name="Rectangle 4"/>
          <p:cNvSpPr>
            <a:spLocks noChangeArrowheads="1"/>
          </p:cNvSpPr>
          <p:nvPr/>
        </p:nvSpPr>
        <p:spPr bwMode="auto">
          <a:xfrm>
            <a:off x="2895600" y="609600"/>
            <a:ext cx="30083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rgbClr val="FFFF00"/>
                </a:solidFill>
                <a:latin typeface="Georgia" charset="0"/>
                <a:cs typeface="+mn-cs"/>
              </a:rPr>
              <a:t>Abbe diffraction limit</a:t>
            </a:r>
          </a:p>
        </p:txBody>
      </p:sp>
      <p:pic>
        <p:nvPicPr>
          <p:cNvPr id="34611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41525"/>
            <a:ext cx="3911600" cy="283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46120" name="Rectangle 8"/>
          <p:cNvSpPr>
            <a:spLocks noChangeArrowheads="1"/>
          </p:cNvSpPr>
          <p:nvPr/>
        </p:nvSpPr>
        <p:spPr bwMode="auto">
          <a:xfrm>
            <a:off x="4800600" y="2727325"/>
            <a:ext cx="3810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>
                <a:solidFill>
                  <a:srgbClr val="FFFF00"/>
                </a:solidFill>
                <a:latin typeface="Georgia" charset="0"/>
                <a:cs typeface="+mn-cs"/>
              </a:rPr>
              <a:t>Abbe Resolution</a:t>
            </a:r>
            <a:r>
              <a:rPr lang="en-US" sz="2400" b="1" baseline="-25000">
                <a:solidFill>
                  <a:srgbClr val="FFFF00"/>
                </a:solidFill>
                <a:latin typeface="Georgia" charset="0"/>
                <a:cs typeface="+mn-cs"/>
              </a:rPr>
              <a:t>x,y</a:t>
            </a:r>
            <a:r>
              <a:rPr lang="en-US" sz="2000" b="1">
                <a:solidFill>
                  <a:srgbClr val="FFFF00"/>
                </a:solidFill>
                <a:latin typeface="Georgia" charset="0"/>
                <a:cs typeface="+mn-cs"/>
              </a:rPr>
              <a:t> = </a:t>
            </a:r>
            <a:r>
              <a:rPr lang="en-US" sz="2000" b="1">
                <a:solidFill>
                  <a:srgbClr val="FFFF00"/>
                </a:solidFill>
                <a:cs typeface="+mn-cs"/>
              </a:rPr>
              <a:t>λ</a:t>
            </a:r>
            <a:r>
              <a:rPr lang="en-US" sz="2000" b="1">
                <a:solidFill>
                  <a:srgbClr val="FFFF00"/>
                </a:solidFill>
                <a:latin typeface="Georgia" charset="0"/>
                <a:cs typeface="+mn-cs"/>
              </a:rPr>
              <a:t>/2NA</a:t>
            </a:r>
          </a:p>
        </p:txBody>
      </p:sp>
      <p:sp>
        <p:nvSpPr>
          <p:cNvPr id="346121" name="Rectangle 9"/>
          <p:cNvSpPr>
            <a:spLocks noChangeArrowheads="1"/>
          </p:cNvSpPr>
          <p:nvPr/>
        </p:nvSpPr>
        <p:spPr bwMode="auto">
          <a:xfrm>
            <a:off x="5384800" y="3482975"/>
            <a:ext cx="2819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>
                <a:solidFill>
                  <a:srgbClr val="FFFF00"/>
                </a:solidFill>
                <a:latin typeface="Georgia" charset="0"/>
                <a:cs typeface="+mn-cs"/>
              </a:rPr>
              <a:t>Numerical Aperture</a:t>
            </a:r>
          </a:p>
          <a:p>
            <a:pPr algn="ctr">
              <a:defRPr/>
            </a:pPr>
            <a:r>
              <a:rPr lang="en-US" sz="2000" b="1">
                <a:solidFill>
                  <a:srgbClr val="FFFF00"/>
                </a:solidFill>
                <a:latin typeface="Georgia" charset="0"/>
                <a:cs typeface="+mn-cs"/>
              </a:rPr>
              <a:t> NA = </a:t>
            </a:r>
            <a:r>
              <a:rPr lang="en-US" sz="2000" i="1">
                <a:solidFill>
                  <a:srgbClr val="FFFF00"/>
                </a:solidFill>
                <a:latin typeface="Georgia" charset="0"/>
                <a:cs typeface="+mn-cs"/>
              </a:rPr>
              <a:t>n</a:t>
            </a:r>
            <a:r>
              <a:rPr lang="en-US" sz="2000" b="1">
                <a:solidFill>
                  <a:srgbClr val="FFFF00"/>
                </a:solidFill>
                <a:latin typeface="Georgia" charset="0"/>
                <a:cs typeface="+mn-cs"/>
              </a:rPr>
              <a:t>•sin(</a:t>
            </a:r>
            <a:r>
              <a:rPr lang="en-US" sz="2000" b="1">
                <a:solidFill>
                  <a:srgbClr val="FFFF00"/>
                </a:solidFill>
                <a:cs typeface="+mn-cs"/>
              </a:rPr>
              <a:t>θ</a:t>
            </a:r>
            <a:r>
              <a:rPr lang="en-US" sz="2000" b="1">
                <a:solidFill>
                  <a:srgbClr val="FFFF00"/>
                </a:solidFill>
                <a:latin typeface="Georgia" charset="0"/>
                <a:cs typeface="+mn-cs"/>
              </a:rPr>
              <a:t>)</a:t>
            </a:r>
          </a:p>
        </p:txBody>
      </p:sp>
      <p:sp>
        <p:nvSpPr>
          <p:cNvPr id="346122" name="Rectangle 10"/>
          <p:cNvSpPr>
            <a:spLocks noChangeArrowheads="1"/>
          </p:cNvSpPr>
          <p:nvPr/>
        </p:nvSpPr>
        <p:spPr bwMode="auto">
          <a:xfrm>
            <a:off x="762000" y="5165725"/>
            <a:ext cx="7848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i="1">
                <a:solidFill>
                  <a:srgbClr val="FFFF00"/>
                </a:solidFill>
                <a:latin typeface="Georgia" charset="0"/>
                <a:cs typeface="+mn-cs"/>
              </a:rPr>
              <a:t>n</a:t>
            </a:r>
            <a:r>
              <a:rPr lang="en-US" sz="2000" b="1">
                <a:solidFill>
                  <a:srgbClr val="FFFF00"/>
                </a:solidFill>
                <a:latin typeface="Georgia" charset="0"/>
                <a:cs typeface="+mn-cs"/>
              </a:rPr>
              <a:t> - refractive index of the imaging medium ( </a:t>
            </a:r>
            <a:r>
              <a:rPr lang="en-US" sz="2000">
                <a:solidFill>
                  <a:srgbClr val="FFFF00"/>
                </a:solidFill>
                <a:latin typeface="Georgia" charset="0"/>
                <a:cs typeface="+mn-cs"/>
              </a:rPr>
              <a:t>air, oil</a:t>
            </a:r>
            <a:r>
              <a:rPr lang="en-US" sz="2000" b="1">
                <a:solidFill>
                  <a:srgbClr val="FFFF00"/>
                </a:solidFill>
                <a:latin typeface="Georgia" charset="0"/>
                <a:cs typeface="+mn-cs"/>
              </a:rPr>
              <a:t>)</a:t>
            </a:r>
          </a:p>
          <a:p>
            <a:pPr>
              <a:defRPr/>
            </a:pPr>
            <a:r>
              <a:rPr lang="en-US" sz="2000" b="1">
                <a:solidFill>
                  <a:srgbClr val="FFFF00"/>
                </a:solidFill>
                <a:cs typeface="+mn-cs"/>
              </a:rPr>
              <a:t>θ</a:t>
            </a:r>
            <a:r>
              <a:rPr lang="en-US" sz="2000" b="1">
                <a:solidFill>
                  <a:srgbClr val="FFFF00"/>
                </a:solidFill>
                <a:latin typeface="Georgia" charset="0"/>
                <a:cs typeface="+mn-cs"/>
              </a:rPr>
              <a:t> </a:t>
            </a:r>
            <a:r>
              <a:rPr lang="en-US" sz="2000" b="1">
                <a:solidFill>
                  <a:srgbClr val="FFFF00"/>
                </a:solidFill>
                <a:cs typeface="+mn-cs"/>
              </a:rPr>
              <a:t> -</a:t>
            </a:r>
            <a:r>
              <a:rPr lang="en-US" sz="2000" b="1">
                <a:solidFill>
                  <a:srgbClr val="FFFF00"/>
                </a:solidFill>
                <a:latin typeface="Georgia" charset="0"/>
                <a:cs typeface="+mn-cs"/>
              </a:rPr>
              <a:t> aperture angle (</a:t>
            </a:r>
            <a:r>
              <a:rPr lang="en-US" sz="2000">
                <a:solidFill>
                  <a:srgbClr val="FFFF00"/>
                </a:solidFill>
                <a:latin typeface="Georgia" charset="0"/>
                <a:cs typeface="+mn-cs"/>
              </a:rPr>
              <a:t>1,4 in the best case</a:t>
            </a:r>
            <a:r>
              <a:rPr lang="en-US" sz="2000" b="1">
                <a:solidFill>
                  <a:srgbClr val="FFFF00"/>
                </a:solidFill>
                <a:latin typeface="Georgia" charset="0"/>
                <a:cs typeface="+mn-cs"/>
              </a:rPr>
              <a:t>)</a:t>
            </a:r>
          </a:p>
        </p:txBody>
      </p:sp>
      <p:grpSp>
        <p:nvGrpSpPr>
          <p:cNvPr id="346133" name="Group 21"/>
          <p:cNvGrpSpPr>
            <a:grpSpLocks/>
          </p:cNvGrpSpPr>
          <p:nvPr/>
        </p:nvGrpSpPr>
        <p:grpSpPr bwMode="auto">
          <a:xfrm>
            <a:off x="533400" y="609600"/>
            <a:ext cx="7848600" cy="1593850"/>
            <a:chOff x="336" y="384"/>
            <a:chExt cx="4944" cy="1004"/>
          </a:xfrm>
        </p:grpSpPr>
        <p:grpSp>
          <p:nvGrpSpPr>
            <p:cNvPr id="136200" name="Group 20"/>
            <p:cNvGrpSpPr>
              <a:grpSpLocks/>
            </p:cNvGrpSpPr>
            <p:nvPr/>
          </p:nvGrpSpPr>
          <p:grpSpPr bwMode="auto">
            <a:xfrm>
              <a:off x="336" y="384"/>
              <a:ext cx="4944" cy="1004"/>
              <a:chOff x="336" y="384"/>
              <a:chExt cx="4944" cy="1004"/>
            </a:xfrm>
          </p:grpSpPr>
          <p:sp>
            <p:nvSpPr>
              <p:cNvPr id="346123" name="Rectangle 11"/>
              <p:cNvSpPr>
                <a:spLocks noChangeArrowheads="1"/>
              </p:cNvSpPr>
              <p:nvPr/>
            </p:nvSpPr>
            <p:spPr bwMode="auto">
              <a:xfrm>
                <a:off x="336" y="681"/>
                <a:ext cx="4944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3600" b="1" i="1">
                    <a:solidFill>
                      <a:schemeClr val="bg1"/>
                    </a:solidFill>
                    <a:latin typeface="Georgia" charset="0"/>
                    <a:cs typeface="+mn-cs"/>
                  </a:rPr>
                  <a:t>D = 0.2 µm</a:t>
                </a:r>
                <a:endParaRPr lang="en-US" sz="3600">
                  <a:solidFill>
                    <a:schemeClr val="bg1"/>
                  </a:solidFill>
                  <a:latin typeface="Helvetica" charset="0"/>
                  <a:cs typeface="+mn-cs"/>
                </a:endParaRPr>
              </a:p>
            </p:txBody>
          </p:sp>
          <p:pic>
            <p:nvPicPr>
              <p:cNvPr id="346126" name="Picture 1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44" y="384"/>
                <a:ext cx="931" cy="10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346129" name="Line 17"/>
            <p:cNvSpPr>
              <a:spLocks noChangeShapeType="1"/>
            </p:cNvSpPr>
            <p:nvPr/>
          </p:nvSpPr>
          <p:spPr bwMode="auto">
            <a:xfrm>
              <a:off x="4032" y="912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6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6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6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838200"/>
            <a:ext cx="9002713" cy="292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07875" name="Picture 3"/>
          <p:cNvPicPr>
            <a:picLocks noChangeAspect="1" noChangeArrowheads="1"/>
          </p:cNvPicPr>
          <p:nvPr/>
        </p:nvPicPr>
        <p:blipFill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57250"/>
            <a:ext cx="8991600" cy="292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85001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207876" name="Group 4"/>
          <p:cNvGrpSpPr>
            <a:grpSpLocks/>
          </p:cNvGrpSpPr>
          <p:nvPr/>
        </p:nvGrpSpPr>
        <p:grpSpPr bwMode="auto">
          <a:xfrm>
            <a:off x="1295400" y="3527425"/>
            <a:ext cx="914400" cy="1887538"/>
            <a:chOff x="1968" y="2174"/>
            <a:chExt cx="576" cy="1189"/>
          </a:xfrm>
        </p:grpSpPr>
        <p:sp>
          <p:nvSpPr>
            <p:cNvPr id="207877" name="Oval 5"/>
            <p:cNvSpPr>
              <a:spLocks noChangeArrowheads="1"/>
            </p:cNvSpPr>
            <p:nvPr/>
          </p:nvSpPr>
          <p:spPr bwMode="auto">
            <a:xfrm flipV="1">
              <a:off x="1968" y="2174"/>
              <a:ext cx="576" cy="1189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07878" name="Rectangle 6"/>
            <p:cNvSpPr>
              <a:spLocks noChangeArrowheads="1"/>
            </p:cNvSpPr>
            <p:nvPr/>
          </p:nvSpPr>
          <p:spPr bwMode="auto">
            <a:xfrm>
              <a:off x="2097" y="2682"/>
              <a:ext cx="31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b="1" i="1">
                  <a:latin typeface="Georgia" charset="0"/>
                  <a:cs typeface="+mn-cs"/>
                </a:rPr>
                <a:t>YFP</a:t>
              </a:r>
            </a:p>
          </p:txBody>
        </p:sp>
      </p:grpSp>
      <p:grpSp>
        <p:nvGrpSpPr>
          <p:cNvPr id="207879" name="Group 7"/>
          <p:cNvGrpSpPr>
            <a:grpSpLocks/>
          </p:cNvGrpSpPr>
          <p:nvPr/>
        </p:nvGrpSpPr>
        <p:grpSpPr bwMode="auto">
          <a:xfrm>
            <a:off x="7624763" y="3535363"/>
            <a:ext cx="914400" cy="3048000"/>
            <a:chOff x="4800" y="2174"/>
            <a:chExt cx="576" cy="1920"/>
          </a:xfrm>
        </p:grpSpPr>
        <p:grpSp>
          <p:nvGrpSpPr>
            <p:cNvPr id="138282" name="Group 8"/>
            <p:cNvGrpSpPr>
              <a:grpSpLocks/>
            </p:cNvGrpSpPr>
            <p:nvPr/>
          </p:nvGrpSpPr>
          <p:grpSpPr bwMode="auto">
            <a:xfrm>
              <a:off x="4902" y="3334"/>
              <a:ext cx="372" cy="760"/>
              <a:chOff x="1734" y="3416"/>
              <a:chExt cx="372" cy="760"/>
            </a:xfrm>
          </p:grpSpPr>
          <p:sp>
            <p:nvSpPr>
              <p:cNvPr id="207881" name="Freeform 9"/>
              <p:cNvSpPr>
                <a:spLocks/>
              </p:cNvSpPr>
              <p:nvPr/>
            </p:nvSpPr>
            <p:spPr bwMode="auto">
              <a:xfrm>
                <a:off x="1735" y="3416"/>
                <a:ext cx="371" cy="760"/>
              </a:xfrm>
              <a:custGeom>
                <a:avLst/>
                <a:gdLst>
                  <a:gd name="T0" fmla="*/ 104 w 371"/>
                  <a:gd name="T1" fmla="*/ 760 h 760"/>
                  <a:gd name="T2" fmla="*/ 18 w 371"/>
                  <a:gd name="T3" fmla="*/ 733 h 760"/>
                  <a:gd name="T4" fmla="*/ 8 w 371"/>
                  <a:gd name="T5" fmla="*/ 709 h 760"/>
                  <a:gd name="T6" fmla="*/ 0 w 371"/>
                  <a:gd name="T7" fmla="*/ 666 h 760"/>
                  <a:gd name="T8" fmla="*/ 48 w 371"/>
                  <a:gd name="T9" fmla="*/ 437 h 760"/>
                  <a:gd name="T10" fmla="*/ 80 w 371"/>
                  <a:gd name="T11" fmla="*/ 400 h 760"/>
                  <a:gd name="T12" fmla="*/ 106 w 371"/>
                  <a:gd name="T13" fmla="*/ 384 h 760"/>
                  <a:gd name="T14" fmla="*/ 141 w 371"/>
                  <a:gd name="T15" fmla="*/ 360 h 760"/>
                  <a:gd name="T16" fmla="*/ 154 w 371"/>
                  <a:gd name="T17" fmla="*/ 352 h 760"/>
                  <a:gd name="T18" fmla="*/ 170 w 371"/>
                  <a:gd name="T19" fmla="*/ 346 h 760"/>
                  <a:gd name="T20" fmla="*/ 194 w 371"/>
                  <a:gd name="T21" fmla="*/ 336 h 760"/>
                  <a:gd name="T22" fmla="*/ 296 w 371"/>
                  <a:gd name="T23" fmla="*/ 349 h 760"/>
                  <a:gd name="T24" fmla="*/ 328 w 371"/>
                  <a:gd name="T25" fmla="*/ 362 h 760"/>
                  <a:gd name="T26" fmla="*/ 352 w 371"/>
                  <a:gd name="T27" fmla="*/ 381 h 760"/>
                  <a:gd name="T28" fmla="*/ 365 w 371"/>
                  <a:gd name="T29" fmla="*/ 421 h 760"/>
                  <a:gd name="T30" fmla="*/ 349 w 371"/>
                  <a:gd name="T31" fmla="*/ 528 h 760"/>
                  <a:gd name="T32" fmla="*/ 304 w 371"/>
                  <a:gd name="T33" fmla="*/ 557 h 760"/>
                  <a:gd name="T34" fmla="*/ 194 w 371"/>
                  <a:gd name="T35" fmla="*/ 530 h 760"/>
                  <a:gd name="T36" fmla="*/ 170 w 371"/>
                  <a:gd name="T37" fmla="*/ 506 h 760"/>
                  <a:gd name="T38" fmla="*/ 149 w 371"/>
                  <a:gd name="T39" fmla="*/ 485 h 760"/>
                  <a:gd name="T40" fmla="*/ 152 w 371"/>
                  <a:gd name="T41" fmla="*/ 221 h 760"/>
                  <a:gd name="T42" fmla="*/ 160 w 371"/>
                  <a:gd name="T43" fmla="*/ 178 h 760"/>
                  <a:gd name="T44" fmla="*/ 184 w 371"/>
                  <a:gd name="T45" fmla="*/ 32 h 760"/>
                  <a:gd name="T46" fmla="*/ 186 w 371"/>
                  <a:gd name="T47" fmla="*/ 0 h 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71" h="760">
                    <a:moveTo>
                      <a:pt x="104" y="760"/>
                    </a:moveTo>
                    <a:cubicBezTo>
                      <a:pt x="76" y="755"/>
                      <a:pt x="42" y="748"/>
                      <a:pt x="18" y="733"/>
                    </a:cubicBezTo>
                    <a:cubicBezTo>
                      <a:pt x="15" y="723"/>
                      <a:pt x="10" y="718"/>
                      <a:pt x="8" y="709"/>
                    </a:cubicBezTo>
                    <a:cubicBezTo>
                      <a:pt x="5" y="690"/>
                      <a:pt x="3" y="681"/>
                      <a:pt x="0" y="666"/>
                    </a:cubicBezTo>
                    <a:cubicBezTo>
                      <a:pt x="1" y="607"/>
                      <a:pt x="7" y="491"/>
                      <a:pt x="48" y="437"/>
                    </a:cubicBezTo>
                    <a:cubicBezTo>
                      <a:pt x="51" y="422"/>
                      <a:pt x="63" y="404"/>
                      <a:pt x="80" y="400"/>
                    </a:cubicBezTo>
                    <a:cubicBezTo>
                      <a:pt x="85" y="392"/>
                      <a:pt x="96" y="386"/>
                      <a:pt x="106" y="384"/>
                    </a:cubicBezTo>
                    <a:cubicBezTo>
                      <a:pt x="114" y="375"/>
                      <a:pt x="129" y="362"/>
                      <a:pt x="141" y="360"/>
                    </a:cubicBezTo>
                    <a:cubicBezTo>
                      <a:pt x="148" y="350"/>
                      <a:pt x="142" y="355"/>
                      <a:pt x="154" y="352"/>
                    </a:cubicBezTo>
                    <a:cubicBezTo>
                      <a:pt x="159" y="350"/>
                      <a:pt x="170" y="346"/>
                      <a:pt x="170" y="346"/>
                    </a:cubicBezTo>
                    <a:cubicBezTo>
                      <a:pt x="177" y="339"/>
                      <a:pt x="183" y="338"/>
                      <a:pt x="194" y="336"/>
                    </a:cubicBezTo>
                    <a:cubicBezTo>
                      <a:pt x="226" y="337"/>
                      <a:pt x="264" y="337"/>
                      <a:pt x="296" y="349"/>
                    </a:cubicBezTo>
                    <a:cubicBezTo>
                      <a:pt x="307" y="353"/>
                      <a:pt x="316" y="359"/>
                      <a:pt x="328" y="362"/>
                    </a:cubicBezTo>
                    <a:cubicBezTo>
                      <a:pt x="334" y="369"/>
                      <a:pt x="343" y="374"/>
                      <a:pt x="352" y="381"/>
                    </a:cubicBezTo>
                    <a:cubicBezTo>
                      <a:pt x="355" y="394"/>
                      <a:pt x="360" y="408"/>
                      <a:pt x="365" y="421"/>
                    </a:cubicBezTo>
                    <a:cubicBezTo>
                      <a:pt x="363" y="448"/>
                      <a:pt x="371" y="500"/>
                      <a:pt x="349" y="528"/>
                    </a:cubicBezTo>
                    <a:cubicBezTo>
                      <a:pt x="342" y="546"/>
                      <a:pt x="320" y="550"/>
                      <a:pt x="304" y="557"/>
                    </a:cubicBezTo>
                    <a:cubicBezTo>
                      <a:pt x="263" y="553"/>
                      <a:pt x="231" y="544"/>
                      <a:pt x="194" y="530"/>
                    </a:cubicBezTo>
                    <a:cubicBezTo>
                      <a:pt x="185" y="515"/>
                      <a:pt x="184" y="511"/>
                      <a:pt x="170" y="506"/>
                    </a:cubicBezTo>
                    <a:cubicBezTo>
                      <a:pt x="164" y="496"/>
                      <a:pt x="156" y="492"/>
                      <a:pt x="149" y="485"/>
                    </a:cubicBezTo>
                    <a:cubicBezTo>
                      <a:pt x="136" y="397"/>
                      <a:pt x="132" y="307"/>
                      <a:pt x="152" y="221"/>
                    </a:cubicBezTo>
                    <a:cubicBezTo>
                      <a:pt x="153" y="205"/>
                      <a:pt x="157" y="193"/>
                      <a:pt x="160" y="178"/>
                    </a:cubicBezTo>
                    <a:cubicBezTo>
                      <a:pt x="163" y="126"/>
                      <a:pt x="169" y="80"/>
                      <a:pt x="184" y="32"/>
                    </a:cubicBezTo>
                    <a:cubicBezTo>
                      <a:pt x="184" y="21"/>
                      <a:pt x="186" y="0"/>
                      <a:pt x="186" y="0"/>
                    </a:cubicBezTo>
                  </a:path>
                </a:pathLst>
              </a:cu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07882" name="Freeform 10"/>
              <p:cNvSpPr>
                <a:spLocks/>
              </p:cNvSpPr>
              <p:nvPr/>
            </p:nvSpPr>
            <p:spPr bwMode="auto">
              <a:xfrm>
                <a:off x="1734" y="3416"/>
                <a:ext cx="371" cy="760"/>
              </a:xfrm>
              <a:custGeom>
                <a:avLst/>
                <a:gdLst>
                  <a:gd name="T0" fmla="*/ 104 w 371"/>
                  <a:gd name="T1" fmla="*/ 760 h 760"/>
                  <a:gd name="T2" fmla="*/ 18 w 371"/>
                  <a:gd name="T3" fmla="*/ 733 h 760"/>
                  <a:gd name="T4" fmla="*/ 8 w 371"/>
                  <a:gd name="T5" fmla="*/ 709 h 760"/>
                  <a:gd name="T6" fmla="*/ 0 w 371"/>
                  <a:gd name="T7" fmla="*/ 666 h 760"/>
                  <a:gd name="T8" fmla="*/ 48 w 371"/>
                  <a:gd name="T9" fmla="*/ 437 h 760"/>
                  <a:gd name="T10" fmla="*/ 80 w 371"/>
                  <a:gd name="T11" fmla="*/ 400 h 760"/>
                  <a:gd name="T12" fmla="*/ 106 w 371"/>
                  <a:gd name="T13" fmla="*/ 384 h 760"/>
                  <a:gd name="T14" fmla="*/ 141 w 371"/>
                  <a:gd name="T15" fmla="*/ 360 h 760"/>
                  <a:gd name="T16" fmla="*/ 154 w 371"/>
                  <a:gd name="T17" fmla="*/ 352 h 760"/>
                  <a:gd name="T18" fmla="*/ 170 w 371"/>
                  <a:gd name="T19" fmla="*/ 346 h 760"/>
                  <a:gd name="T20" fmla="*/ 194 w 371"/>
                  <a:gd name="T21" fmla="*/ 336 h 760"/>
                  <a:gd name="T22" fmla="*/ 296 w 371"/>
                  <a:gd name="T23" fmla="*/ 349 h 760"/>
                  <a:gd name="T24" fmla="*/ 328 w 371"/>
                  <a:gd name="T25" fmla="*/ 362 h 760"/>
                  <a:gd name="T26" fmla="*/ 352 w 371"/>
                  <a:gd name="T27" fmla="*/ 381 h 760"/>
                  <a:gd name="T28" fmla="*/ 365 w 371"/>
                  <a:gd name="T29" fmla="*/ 421 h 760"/>
                  <a:gd name="T30" fmla="*/ 349 w 371"/>
                  <a:gd name="T31" fmla="*/ 528 h 760"/>
                  <a:gd name="T32" fmla="*/ 304 w 371"/>
                  <a:gd name="T33" fmla="*/ 557 h 760"/>
                  <a:gd name="T34" fmla="*/ 194 w 371"/>
                  <a:gd name="T35" fmla="*/ 530 h 760"/>
                  <a:gd name="T36" fmla="*/ 170 w 371"/>
                  <a:gd name="T37" fmla="*/ 506 h 760"/>
                  <a:gd name="T38" fmla="*/ 149 w 371"/>
                  <a:gd name="T39" fmla="*/ 485 h 760"/>
                  <a:gd name="T40" fmla="*/ 152 w 371"/>
                  <a:gd name="T41" fmla="*/ 221 h 760"/>
                  <a:gd name="T42" fmla="*/ 160 w 371"/>
                  <a:gd name="T43" fmla="*/ 178 h 760"/>
                  <a:gd name="T44" fmla="*/ 184 w 371"/>
                  <a:gd name="T45" fmla="*/ 32 h 760"/>
                  <a:gd name="T46" fmla="*/ 186 w 371"/>
                  <a:gd name="T47" fmla="*/ 0 h 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71" h="760">
                    <a:moveTo>
                      <a:pt x="104" y="760"/>
                    </a:moveTo>
                    <a:cubicBezTo>
                      <a:pt x="76" y="755"/>
                      <a:pt x="42" y="748"/>
                      <a:pt x="18" y="733"/>
                    </a:cubicBezTo>
                    <a:cubicBezTo>
                      <a:pt x="15" y="723"/>
                      <a:pt x="10" y="718"/>
                      <a:pt x="8" y="709"/>
                    </a:cubicBezTo>
                    <a:cubicBezTo>
                      <a:pt x="5" y="690"/>
                      <a:pt x="3" y="681"/>
                      <a:pt x="0" y="666"/>
                    </a:cubicBezTo>
                    <a:cubicBezTo>
                      <a:pt x="1" y="607"/>
                      <a:pt x="7" y="491"/>
                      <a:pt x="48" y="437"/>
                    </a:cubicBezTo>
                    <a:cubicBezTo>
                      <a:pt x="51" y="422"/>
                      <a:pt x="63" y="404"/>
                      <a:pt x="80" y="400"/>
                    </a:cubicBezTo>
                    <a:cubicBezTo>
                      <a:pt x="85" y="392"/>
                      <a:pt x="96" y="386"/>
                      <a:pt x="106" y="384"/>
                    </a:cubicBezTo>
                    <a:cubicBezTo>
                      <a:pt x="114" y="375"/>
                      <a:pt x="129" y="362"/>
                      <a:pt x="141" y="360"/>
                    </a:cubicBezTo>
                    <a:cubicBezTo>
                      <a:pt x="148" y="350"/>
                      <a:pt x="142" y="355"/>
                      <a:pt x="154" y="352"/>
                    </a:cubicBezTo>
                    <a:cubicBezTo>
                      <a:pt x="159" y="350"/>
                      <a:pt x="170" y="346"/>
                      <a:pt x="170" y="346"/>
                    </a:cubicBezTo>
                    <a:cubicBezTo>
                      <a:pt x="177" y="339"/>
                      <a:pt x="183" y="338"/>
                      <a:pt x="194" y="336"/>
                    </a:cubicBezTo>
                    <a:cubicBezTo>
                      <a:pt x="226" y="337"/>
                      <a:pt x="264" y="337"/>
                      <a:pt x="296" y="349"/>
                    </a:cubicBezTo>
                    <a:cubicBezTo>
                      <a:pt x="307" y="353"/>
                      <a:pt x="316" y="359"/>
                      <a:pt x="328" y="362"/>
                    </a:cubicBezTo>
                    <a:cubicBezTo>
                      <a:pt x="334" y="369"/>
                      <a:pt x="343" y="374"/>
                      <a:pt x="352" y="381"/>
                    </a:cubicBezTo>
                    <a:cubicBezTo>
                      <a:pt x="355" y="394"/>
                      <a:pt x="360" y="408"/>
                      <a:pt x="365" y="421"/>
                    </a:cubicBezTo>
                    <a:cubicBezTo>
                      <a:pt x="363" y="448"/>
                      <a:pt x="371" y="500"/>
                      <a:pt x="349" y="528"/>
                    </a:cubicBezTo>
                    <a:cubicBezTo>
                      <a:pt x="342" y="546"/>
                      <a:pt x="320" y="550"/>
                      <a:pt x="304" y="557"/>
                    </a:cubicBezTo>
                    <a:cubicBezTo>
                      <a:pt x="263" y="553"/>
                      <a:pt x="231" y="544"/>
                      <a:pt x="194" y="530"/>
                    </a:cubicBezTo>
                    <a:cubicBezTo>
                      <a:pt x="185" y="515"/>
                      <a:pt x="184" y="511"/>
                      <a:pt x="170" y="506"/>
                    </a:cubicBezTo>
                    <a:cubicBezTo>
                      <a:pt x="164" y="496"/>
                      <a:pt x="156" y="492"/>
                      <a:pt x="149" y="485"/>
                    </a:cubicBezTo>
                    <a:cubicBezTo>
                      <a:pt x="136" y="397"/>
                      <a:pt x="132" y="307"/>
                      <a:pt x="152" y="221"/>
                    </a:cubicBezTo>
                    <a:cubicBezTo>
                      <a:pt x="153" y="205"/>
                      <a:pt x="157" y="193"/>
                      <a:pt x="160" y="178"/>
                    </a:cubicBezTo>
                    <a:cubicBezTo>
                      <a:pt x="163" y="126"/>
                      <a:pt x="169" y="80"/>
                      <a:pt x="184" y="32"/>
                    </a:cubicBezTo>
                    <a:cubicBezTo>
                      <a:pt x="184" y="21"/>
                      <a:pt x="186" y="0"/>
                      <a:pt x="186" y="0"/>
                    </a:cubicBezTo>
                  </a:path>
                </a:pathLst>
              </a:custGeom>
              <a:noFill/>
              <a:ln w="57150" cap="flat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38283" name="Group 11"/>
            <p:cNvGrpSpPr>
              <a:grpSpLocks/>
            </p:cNvGrpSpPr>
            <p:nvPr/>
          </p:nvGrpSpPr>
          <p:grpSpPr bwMode="auto">
            <a:xfrm>
              <a:off x="4800" y="2174"/>
              <a:ext cx="576" cy="1189"/>
              <a:chOff x="1968" y="2174"/>
              <a:chExt cx="576" cy="1189"/>
            </a:xfrm>
          </p:grpSpPr>
          <p:sp>
            <p:nvSpPr>
              <p:cNvPr id="207884" name="Oval 12"/>
              <p:cNvSpPr>
                <a:spLocks noChangeArrowheads="1"/>
              </p:cNvSpPr>
              <p:nvPr/>
            </p:nvSpPr>
            <p:spPr bwMode="auto">
              <a:xfrm flipV="1">
                <a:off x="1968" y="2174"/>
                <a:ext cx="576" cy="1189"/>
              </a:xfrm>
              <a:prstGeom prst="ellipse">
                <a:avLst/>
              </a:prstGeom>
              <a:solidFill>
                <a:srgbClr val="00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07885" name="Rectangle 13"/>
              <p:cNvSpPr>
                <a:spLocks noChangeArrowheads="1"/>
              </p:cNvSpPr>
              <p:nvPr/>
            </p:nvSpPr>
            <p:spPr bwMode="auto">
              <a:xfrm>
                <a:off x="2097" y="2682"/>
                <a:ext cx="319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200" b="1" i="1">
                    <a:latin typeface="Georgia" charset="0"/>
                    <a:cs typeface="+mn-cs"/>
                  </a:rPr>
                  <a:t>YFP</a:t>
                </a:r>
              </a:p>
            </p:txBody>
          </p:sp>
        </p:grpSp>
      </p:grpSp>
      <p:grpSp>
        <p:nvGrpSpPr>
          <p:cNvPr id="207886" name="Group 14"/>
          <p:cNvGrpSpPr>
            <a:grpSpLocks/>
          </p:cNvGrpSpPr>
          <p:nvPr/>
        </p:nvGrpSpPr>
        <p:grpSpPr bwMode="auto">
          <a:xfrm>
            <a:off x="1457325" y="5368925"/>
            <a:ext cx="590550" cy="1206500"/>
            <a:chOff x="1734" y="3416"/>
            <a:chExt cx="372" cy="760"/>
          </a:xfrm>
        </p:grpSpPr>
        <p:sp>
          <p:nvSpPr>
            <p:cNvPr id="207887" name="Freeform 15"/>
            <p:cNvSpPr>
              <a:spLocks/>
            </p:cNvSpPr>
            <p:nvPr/>
          </p:nvSpPr>
          <p:spPr bwMode="auto">
            <a:xfrm>
              <a:off x="1735" y="3416"/>
              <a:ext cx="371" cy="760"/>
            </a:xfrm>
            <a:custGeom>
              <a:avLst/>
              <a:gdLst>
                <a:gd name="T0" fmla="*/ 104 w 371"/>
                <a:gd name="T1" fmla="*/ 760 h 760"/>
                <a:gd name="T2" fmla="*/ 18 w 371"/>
                <a:gd name="T3" fmla="*/ 733 h 760"/>
                <a:gd name="T4" fmla="*/ 8 w 371"/>
                <a:gd name="T5" fmla="*/ 709 h 760"/>
                <a:gd name="T6" fmla="*/ 0 w 371"/>
                <a:gd name="T7" fmla="*/ 666 h 760"/>
                <a:gd name="T8" fmla="*/ 48 w 371"/>
                <a:gd name="T9" fmla="*/ 437 h 760"/>
                <a:gd name="T10" fmla="*/ 80 w 371"/>
                <a:gd name="T11" fmla="*/ 400 h 760"/>
                <a:gd name="T12" fmla="*/ 106 w 371"/>
                <a:gd name="T13" fmla="*/ 384 h 760"/>
                <a:gd name="T14" fmla="*/ 141 w 371"/>
                <a:gd name="T15" fmla="*/ 360 h 760"/>
                <a:gd name="T16" fmla="*/ 154 w 371"/>
                <a:gd name="T17" fmla="*/ 352 h 760"/>
                <a:gd name="T18" fmla="*/ 170 w 371"/>
                <a:gd name="T19" fmla="*/ 346 h 760"/>
                <a:gd name="T20" fmla="*/ 194 w 371"/>
                <a:gd name="T21" fmla="*/ 336 h 760"/>
                <a:gd name="T22" fmla="*/ 296 w 371"/>
                <a:gd name="T23" fmla="*/ 349 h 760"/>
                <a:gd name="T24" fmla="*/ 328 w 371"/>
                <a:gd name="T25" fmla="*/ 362 h 760"/>
                <a:gd name="T26" fmla="*/ 352 w 371"/>
                <a:gd name="T27" fmla="*/ 381 h 760"/>
                <a:gd name="T28" fmla="*/ 365 w 371"/>
                <a:gd name="T29" fmla="*/ 421 h 760"/>
                <a:gd name="T30" fmla="*/ 349 w 371"/>
                <a:gd name="T31" fmla="*/ 528 h 760"/>
                <a:gd name="T32" fmla="*/ 304 w 371"/>
                <a:gd name="T33" fmla="*/ 557 h 760"/>
                <a:gd name="T34" fmla="*/ 194 w 371"/>
                <a:gd name="T35" fmla="*/ 530 h 760"/>
                <a:gd name="T36" fmla="*/ 170 w 371"/>
                <a:gd name="T37" fmla="*/ 506 h 760"/>
                <a:gd name="T38" fmla="*/ 149 w 371"/>
                <a:gd name="T39" fmla="*/ 485 h 760"/>
                <a:gd name="T40" fmla="*/ 152 w 371"/>
                <a:gd name="T41" fmla="*/ 221 h 760"/>
                <a:gd name="T42" fmla="*/ 160 w 371"/>
                <a:gd name="T43" fmla="*/ 178 h 760"/>
                <a:gd name="T44" fmla="*/ 184 w 371"/>
                <a:gd name="T45" fmla="*/ 32 h 760"/>
                <a:gd name="T46" fmla="*/ 186 w 371"/>
                <a:gd name="T47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1" h="760">
                  <a:moveTo>
                    <a:pt x="104" y="760"/>
                  </a:moveTo>
                  <a:cubicBezTo>
                    <a:pt x="76" y="755"/>
                    <a:pt x="42" y="748"/>
                    <a:pt x="18" y="733"/>
                  </a:cubicBezTo>
                  <a:cubicBezTo>
                    <a:pt x="15" y="723"/>
                    <a:pt x="10" y="718"/>
                    <a:pt x="8" y="709"/>
                  </a:cubicBezTo>
                  <a:cubicBezTo>
                    <a:pt x="5" y="690"/>
                    <a:pt x="3" y="681"/>
                    <a:pt x="0" y="666"/>
                  </a:cubicBezTo>
                  <a:cubicBezTo>
                    <a:pt x="1" y="607"/>
                    <a:pt x="7" y="491"/>
                    <a:pt x="48" y="437"/>
                  </a:cubicBezTo>
                  <a:cubicBezTo>
                    <a:pt x="51" y="422"/>
                    <a:pt x="63" y="404"/>
                    <a:pt x="80" y="400"/>
                  </a:cubicBezTo>
                  <a:cubicBezTo>
                    <a:pt x="85" y="392"/>
                    <a:pt x="96" y="386"/>
                    <a:pt x="106" y="384"/>
                  </a:cubicBezTo>
                  <a:cubicBezTo>
                    <a:pt x="114" y="375"/>
                    <a:pt x="129" y="362"/>
                    <a:pt x="141" y="360"/>
                  </a:cubicBezTo>
                  <a:cubicBezTo>
                    <a:pt x="148" y="350"/>
                    <a:pt x="142" y="355"/>
                    <a:pt x="154" y="352"/>
                  </a:cubicBezTo>
                  <a:cubicBezTo>
                    <a:pt x="159" y="350"/>
                    <a:pt x="170" y="346"/>
                    <a:pt x="170" y="346"/>
                  </a:cubicBezTo>
                  <a:cubicBezTo>
                    <a:pt x="177" y="339"/>
                    <a:pt x="183" y="338"/>
                    <a:pt x="194" y="336"/>
                  </a:cubicBezTo>
                  <a:cubicBezTo>
                    <a:pt x="226" y="337"/>
                    <a:pt x="264" y="337"/>
                    <a:pt x="296" y="349"/>
                  </a:cubicBezTo>
                  <a:cubicBezTo>
                    <a:pt x="307" y="353"/>
                    <a:pt x="316" y="359"/>
                    <a:pt x="328" y="362"/>
                  </a:cubicBezTo>
                  <a:cubicBezTo>
                    <a:pt x="334" y="369"/>
                    <a:pt x="343" y="374"/>
                    <a:pt x="352" y="381"/>
                  </a:cubicBezTo>
                  <a:cubicBezTo>
                    <a:pt x="355" y="394"/>
                    <a:pt x="360" y="408"/>
                    <a:pt x="365" y="421"/>
                  </a:cubicBezTo>
                  <a:cubicBezTo>
                    <a:pt x="363" y="448"/>
                    <a:pt x="371" y="500"/>
                    <a:pt x="349" y="528"/>
                  </a:cubicBezTo>
                  <a:cubicBezTo>
                    <a:pt x="342" y="546"/>
                    <a:pt x="320" y="550"/>
                    <a:pt x="304" y="557"/>
                  </a:cubicBezTo>
                  <a:cubicBezTo>
                    <a:pt x="263" y="553"/>
                    <a:pt x="231" y="544"/>
                    <a:pt x="194" y="530"/>
                  </a:cubicBezTo>
                  <a:cubicBezTo>
                    <a:pt x="185" y="515"/>
                    <a:pt x="184" y="511"/>
                    <a:pt x="170" y="506"/>
                  </a:cubicBezTo>
                  <a:cubicBezTo>
                    <a:pt x="164" y="496"/>
                    <a:pt x="156" y="492"/>
                    <a:pt x="149" y="485"/>
                  </a:cubicBezTo>
                  <a:cubicBezTo>
                    <a:pt x="136" y="397"/>
                    <a:pt x="132" y="307"/>
                    <a:pt x="152" y="221"/>
                  </a:cubicBezTo>
                  <a:cubicBezTo>
                    <a:pt x="153" y="205"/>
                    <a:pt x="157" y="193"/>
                    <a:pt x="160" y="178"/>
                  </a:cubicBezTo>
                  <a:cubicBezTo>
                    <a:pt x="163" y="126"/>
                    <a:pt x="169" y="80"/>
                    <a:pt x="184" y="32"/>
                  </a:cubicBezTo>
                  <a:cubicBezTo>
                    <a:pt x="184" y="21"/>
                    <a:pt x="186" y="0"/>
                    <a:pt x="186" y="0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07888" name="Freeform 16"/>
            <p:cNvSpPr>
              <a:spLocks/>
            </p:cNvSpPr>
            <p:nvPr/>
          </p:nvSpPr>
          <p:spPr bwMode="auto">
            <a:xfrm>
              <a:off x="1734" y="3416"/>
              <a:ext cx="371" cy="760"/>
            </a:xfrm>
            <a:custGeom>
              <a:avLst/>
              <a:gdLst>
                <a:gd name="T0" fmla="*/ 104 w 371"/>
                <a:gd name="T1" fmla="*/ 760 h 760"/>
                <a:gd name="T2" fmla="*/ 18 w 371"/>
                <a:gd name="T3" fmla="*/ 733 h 760"/>
                <a:gd name="T4" fmla="*/ 8 w 371"/>
                <a:gd name="T5" fmla="*/ 709 h 760"/>
                <a:gd name="T6" fmla="*/ 0 w 371"/>
                <a:gd name="T7" fmla="*/ 666 h 760"/>
                <a:gd name="T8" fmla="*/ 48 w 371"/>
                <a:gd name="T9" fmla="*/ 437 h 760"/>
                <a:gd name="T10" fmla="*/ 80 w 371"/>
                <a:gd name="T11" fmla="*/ 400 h 760"/>
                <a:gd name="T12" fmla="*/ 106 w 371"/>
                <a:gd name="T13" fmla="*/ 384 h 760"/>
                <a:gd name="T14" fmla="*/ 141 w 371"/>
                <a:gd name="T15" fmla="*/ 360 h 760"/>
                <a:gd name="T16" fmla="*/ 154 w 371"/>
                <a:gd name="T17" fmla="*/ 352 h 760"/>
                <a:gd name="T18" fmla="*/ 170 w 371"/>
                <a:gd name="T19" fmla="*/ 346 h 760"/>
                <a:gd name="T20" fmla="*/ 194 w 371"/>
                <a:gd name="T21" fmla="*/ 336 h 760"/>
                <a:gd name="T22" fmla="*/ 296 w 371"/>
                <a:gd name="T23" fmla="*/ 349 h 760"/>
                <a:gd name="T24" fmla="*/ 328 w 371"/>
                <a:gd name="T25" fmla="*/ 362 h 760"/>
                <a:gd name="T26" fmla="*/ 352 w 371"/>
                <a:gd name="T27" fmla="*/ 381 h 760"/>
                <a:gd name="T28" fmla="*/ 365 w 371"/>
                <a:gd name="T29" fmla="*/ 421 h 760"/>
                <a:gd name="T30" fmla="*/ 349 w 371"/>
                <a:gd name="T31" fmla="*/ 528 h 760"/>
                <a:gd name="T32" fmla="*/ 304 w 371"/>
                <a:gd name="T33" fmla="*/ 557 h 760"/>
                <a:gd name="T34" fmla="*/ 194 w 371"/>
                <a:gd name="T35" fmla="*/ 530 h 760"/>
                <a:gd name="T36" fmla="*/ 170 w 371"/>
                <a:gd name="T37" fmla="*/ 506 h 760"/>
                <a:gd name="T38" fmla="*/ 149 w 371"/>
                <a:gd name="T39" fmla="*/ 485 h 760"/>
                <a:gd name="T40" fmla="*/ 152 w 371"/>
                <a:gd name="T41" fmla="*/ 221 h 760"/>
                <a:gd name="T42" fmla="*/ 160 w 371"/>
                <a:gd name="T43" fmla="*/ 178 h 760"/>
                <a:gd name="T44" fmla="*/ 184 w 371"/>
                <a:gd name="T45" fmla="*/ 32 h 760"/>
                <a:gd name="T46" fmla="*/ 186 w 371"/>
                <a:gd name="T47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1" h="760">
                  <a:moveTo>
                    <a:pt x="104" y="760"/>
                  </a:moveTo>
                  <a:cubicBezTo>
                    <a:pt x="76" y="755"/>
                    <a:pt x="42" y="748"/>
                    <a:pt x="18" y="733"/>
                  </a:cubicBezTo>
                  <a:cubicBezTo>
                    <a:pt x="15" y="723"/>
                    <a:pt x="10" y="718"/>
                    <a:pt x="8" y="709"/>
                  </a:cubicBezTo>
                  <a:cubicBezTo>
                    <a:pt x="5" y="690"/>
                    <a:pt x="3" y="681"/>
                    <a:pt x="0" y="666"/>
                  </a:cubicBezTo>
                  <a:cubicBezTo>
                    <a:pt x="1" y="607"/>
                    <a:pt x="7" y="491"/>
                    <a:pt x="48" y="437"/>
                  </a:cubicBezTo>
                  <a:cubicBezTo>
                    <a:pt x="51" y="422"/>
                    <a:pt x="63" y="404"/>
                    <a:pt x="80" y="400"/>
                  </a:cubicBezTo>
                  <a:cubicBezTo>
                    <a:pt x="85" y="392"/>
                    <a:pt x="96" y="386"/>
                    <a:pt x="106" y="384"/>
                  </a:cubicBezTo>
                  <a:cubicBezTo>
                    <a:pt x="114" y="375"/>
                    <a:pt x="129" y="362"/>
                    <a:pt x="141" y="360"/>
                  </a:cubicBezTo>
                  <a:cubicBezTo>
                    <a:pt x="148" y="350"/>
                    <a:pt x="142" y="355"/>
                    <a:pt x="154" y="352"/>
                  </a:cubicBezTo>
                  <a:cubicBezTo>
                    <a:pt x="159" y="350"/>
                    <a:pt x="170" y="346"/>
                    <a:pt x="170" y="346"/>
                  </a:cubicBezTo>
                  <a:cubicBezTo>
                    <a:pt x="177" y="339"/>
                    <a:pt x="183" y="338"/>
                    <a:pt x="194" y="336"/>
                  </a:cubicBezTo>
                  <a:cubicBezTo>
                    <a:pt x="226" y="337"/>
                    <a:pt x="264" y="337"/>
                    <a:pt x="296" y="349"/>
                  </a:cubicBezTo>
                  <a:cubicBezTo>
                    <a:pt x="307" y="353"/>
                    <a:pt x="316" y="359"/>
                    <a:pt x="328" y="362"/>
                  </a:cubicBezTo>
                  <a:cubicBezTo>
                    <a:pt x="334" y="369"/>
                    <a:pt x="343" y="374"/>
                    <a:pt x="352" y="381"/>
                  </a:cubicBezTo>
                  <a:cubicBezTo>
                    <a:pt x="355" y="394"/>
                    <a:pt x="360" y="408"/>
                    <a:pt x="365" y="421"/>
                  </a:cubicBezTo>
                  <a:cubicBezTo>
                    <a:pt x="363" y="448"/>
                    <a:pt x="371" y="500"/>
                    <a:pt x="349" y="528"/>
                  </a:cubicBezTo>
                  <a:cubicBezTo>
                    <a:pt x="342" y="546"/>
                    <a:pt x="320" y="550"/>
                    <a:pt x="304" y="557"/>
                  </a:cubicBezTo>
                  <a:cubicBezTo>
                    <a:pt x="263" y="553"/>
                    <a:pt x="231" y="544"/>
                    <a:pt x="194" y="530"/>
                  </a:cubicBezTo>
                  <a:cubicBezTo>
                    <a:pt x="185" y="515"/>
                    <a:pt x="184" y="511"/>
                    <a:pt x="170" y="506"/>
                  </a:cubicBezTo>
                  <a:cubicBezTo>
                    <a:pt x="164" y="496"/>
                    <a:pt x="156" y="492"/>
                    <a:pt x="149" y="485"/>
                  </a:cubicBezTo>
                  <a:cubicBezTo>
                    <a:pt x="136" y="397"/>
                    <a:pt x="132" y="307"/>
                    <a:pt x="152" y="221"/>
                  </a:cubicBezTo>
                  <a:cubicBezTo>
                    <a:pt x="153" y="205"/>
                    <a:pt x="157" y="193"/>
                    <a:pt x="160" y="178"/>
                  </a:cubicBezTo>
                  <a:cubicBezTo>
                    <a:pt x="163" y="126"/>
                    <a:pt x="169" y="80"/>
                    <a:pt x="184" y="32"/>
                  </a:cubicBezTo>
                  <a:cubicBezTo>
                    <a:pt x="184" y="21"/>
                    <a:pt x="186" y="0"/>
                    <a:pt x="186" y="0"/>
                  </a:cubicBezTo>
                </a:path>
              </a:pathLst>
            </a:custGeom>
            <a:noFill/>
            <a:ln w="57150" cap="flat">
              <a:solidFill>
                <a:srgbClr val="FF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07890" name="AutoShape 18"/>
          <p:cNvSpPr>
            <a:spLocks noChangeArrowheads="1"/>
          </p:cNvSpPr>
          <p:nvPr/>
        </p:nvSpPr>
        <p:spPr bwMode="auto">
          <a:xfrm rot="7826472">
            <a:off x="2352675" y="2887663"/>
            <a:ext cx="3505200" cy="3352800"/>
          </a:xfrm>
          <a:prstGeom prst="rtTriangle">
            <a:avLst/>
          </a:prstGeom>
          <a:gradFill rotWithShape="0">
            <a:gsLst>
              <a:gs pos="0">
                <a:srgbClr val="00FFFF">
                  <a:gamma/>
                  <a:shade val="49020"/>
                  <a:invGamma/>
                  <a:alpha val="0"/>
                </a:srgbClr>
              </a:gs>
              <a:gs pos="50000">
                <a:srgbClr val="00FFFF">
                  <a:alpha val="64000"/>
                </a:srgbClr>
              </a:gs>
              <a:gs pos="100000">
                <a:srgbClr val="00FFFF">
                  <a:gamma/>
                  <a:shade val="49020"/>
                  <a:invGamma/>
                  <a:alpha val="0"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38247" name="Group 19"/>
          <p:cNvGrpSpPr>
            <a:grpSpLocks/>
          </p:cNvGrpSpPr>
          <p:nvPr/>
        </p:nvGrpSpPr>
        <p:grpSpPr bwMode="auto">
          <a:xfrm>
            <a:off x="762000" y="3833813"/>
            <a:ext cx="1028700" cy="2832100"/>
            <a:chOff x="480" y="2367"/>
            <a:chExt cx="648" cy="1784"/>
          </a:xfrm>
        </p:grpSpPr>
        <p:grpSp>
          <p:nvGrpSpPr>
            <p:cNvPr id="138272" name="Group 20"/>
            <p:cNvGrpSpPr>
              <a:grpSpLocks/>
            </p:cNvGrpSpPr>
            <p:nvPr/>
          </p:nvGrpSpPr>
          <p:grpSpPr bwMode="auto">
            <a:xfrm>
              <a:off x="480" y="2367"/>
              <a:ext cx="648" cy="1784"/>
              <a:chOff x="480" y="2367"/>
              <a:chExt cx="648" cy="1784"/>
            </a:xfrm>
          </p:grpSpPr>
          <p:grpSp>
            <p:nvGrpSpPr>
              <p:cNvPr id="138274" name="Group 21"/>
              <p:cNvGrpSpPr>
                <a:grpSpLocks/>
              </p:cNvGrpSpPr>
              <p:nvPr/>
            </p:nvGrpSpPr>
            <p:grpSpPr bwMode="auto">
              <a:xfrm>
                <a:off x="672" y="3648"/>
                <a:ext cx="432" cy="503"/>
                <a:chOff x="1151" y="3661"/>
                <a:chExt cx="432" cy="503"/>
              </a:xfrm>
            </p:grpSpPr>
            <p:sp>
              <p:nvSpPr>
                <p:cNvPr id="207894" name="Freeform 22"/>
                <p:cNvSpPr>
                  <a:spLocks/>
                </p:cNvSpPr>
                <p:nvPr/>
              </p:nvSpPr>
              <p:spPr bwMode="auto">
                <a:xfrm>
                  <a:off x="1152" y="3664"/>
                  <a:ext cx="431" cy="500"/>
                </a:xfrm>
                <a:custGeom>
                  <a:avLst/>
                  <a:gdLst>
                    <a:gd name="T0" fmla="*/ 155 w 431"/>
                    <a:gd name="T1" fmla="*/ 0 h 500"/>
                    <a:gd name="T2" fmla="*/ 147 w 431"/>
                    <a:gd name="T3" fmla="*/ 139 h 500"/>
                    <a:gd name="T4" fmla="*/ 157 w 431"/>
                    <a:gd name="T5" fmla="*/ 179 h 500"/>
                    <a:gd name="T6" fmla="*/ 179 w 431"/>
                    <a:gd name="T7" fmla="*/ 197 h 500"/>
                    <a:gd name="T8" fmla="*/ 195 w 431"/>
                    <a:gd name="T9" fmla="*/ 216 h 500"/>
                    <a:gd name="T10" fmla="*/ 203 w 431"/>
                    <a:gd name="T11" fmla="*/ 248 h 500"/>
                    <a:gd name="T12" fmla="*/ 203 w 431"/>
                    <a:gd name="T13" fmla="*/ 357 h 500"/>
                    <a:gd name="T14" fmla="*/ 203 w 431"/>
                    <a:gd name="T15" fmla="*/ 461 h 500"/>
                    <a:gd name="T16" fmla="*/ 171 w 431"/>
                    <a:gd name="T17" fmla="*/ 491 h 500"/>
                    <a:gd name="T18" fmla="*/ 152 w 431"/>
                    <a:gd name="T19" fmla="*/ 496 h 500"/>
                    <a:gd name="T20" fmla="*/ 24 w 431"/>
                    <a:gd name="T21" fmla="*/ 461 h 500"/>
                    <a:gd name="T22" fmla="*/ 11 w 431"/>
                    <a:gd name="T23" fmla="*/ 411 h 500"/>
                    <a:gd name="T24" fmla="*/ 21 w 431"/>
                    <a:gd name="T25" fmla="*/ 317 h 500"/>
                    <a:gd name="T26" fmla="*/ 43 w 431"/>
                    <a:gd name="T27" fmla="*/ 285 h 500"/>
                    <a:gd name="T28" fmla="*/ 104 w 431"/>
                    <a:gd name="T29" fmla="*/ 232 h 500"/>
                    <a:gd name="T30" fmla="*/ 112 w 431"/>
                    <a:gd name="T31" fmla="*/ 227 h 500"/>
                    <a:gd name="T32" fmla="*/ 117 w 431"/>
                    <a:gd name="T33" fmla="*/ 221 h 500"/>
                    <a:gd name="T34" fmla="*/ 149 w 431"/>
                    <a:gd name="T35" fmla="*/ 211 h 500"/>
                    <a:gd name="T36" fmla="*/ 179 w 431"/>
                    <a:gd name="T37" fmla="*/ 197 h 500"/>
                    <a:gd name="T38" fmla="*/ 200 w 431"/>
                    <a:gd name="T39" fmla="*/ 192 h 500"/>
                    <a:gd name="T40" fmla="*/ 317 w 431"/>
                    <a:gd name="T41" fmla="*/ 195 h 500"/>
                    <a:gd name="T42" fmla="*/ 344 w 431"/>
                    <a:gd name="T43" fmla="*/ 213 h 500"/>
                    <a:gd name="T44" fmla="*/ 387 w 431"/>
                    <a:gd name="T45" fmla="*/ 259 h 500"/>
                    <a:gd name="T46" fmla="*/ 395 w 431"/>
                    <a:gd name="T47" fmla="*/ 272 h 500"/>
                    <a:gd name="T48" fmla="*/ 400 w 431"/>
                    <a:gd name="T49" fmla="*/ 288 h 500"/>
                    <a:gd name="T50" fmla="*/ 429 w 431"/>
                    <a:gd name="T51" fmla="*/ 360 h 500"/>
                    <a:gd name="T52" fmla="*/ 424 w 431"/>
                    <a:gd name="T53" fmla="*/ 413 h 500"/>
                    <a:gd name="T54" fmla="*/ 339 w 431"/>
                    <a:gd name="T55" fmla="*/ 443 h 5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431" h="500">
                      <a:moveTo>
                        <a:pt x="155" y="0"/>
                      </a:moveTo>
                      <a:cubicBezTo>
                        <a:pt x="138" y="44"/>
                        <a:pt x="147" y="91"/>
                        <a:pt x="147" y="139"/>
                      </a:cubicBezTo>
                      <a:cubicBezTo>
                        <a:pt x="148" y="157"/>
                        <a:pt x="146" y="165"/>
                        <a:pt x="157" y="179"/>
                      </a:cubicBezTo>
                      <a:cubicBezTo>
                        <a:pt x="161" y="191"/>
                        <a:pt x="169" y="189"/>
                        <a:pt x="179" y="197"/>
                      </a:cubicBezTo>
                      <a:cubicBezTo>
                        <a:pt x="185" y="202"/>
                        <a:pt x="188" y="210"/>
                        <a:pt x="195" y="216"/>
                      </a:cubicBezTo>
                      <a:cubicBezTo>
                        <a:pt x="196" y="226"/>
                        <a:pt x="203" y="248"/>
                        <a:pt x="203" y="248"/>
                      </a:cubicBezTo>
                      <a:cubicBezTo>
                        <a:pt x="207" y="285"/>
                        <a:pt x="207" y="319"/>
                        <a:pt x="203" y="357"/>
                      </a:cubicBezTo>
                      <a:cubicBezTo>
                        <a:pt x="204" y="384"/>
                        <a:pt x="207" y="435"/>
                        <a:pt x="203" y="461"/>
                      </a:cubicBezTo>
                      <a:cubicBezTo>
                        <a:pt x="201" y="470"/>
                        <a:pt x="178" y="487"/>
                        <a:pt x="171" y="491"/>
                      </a:cubicBezTo>
                      <a:cubicBezTo>
                        <a:pt x="165" y="493"/>
                        <a:pt x="152" y="496"/>
                        <a:pt x="152" y="496"/>
                      </a:cubicBezTo>
                      <a:cubicBezTo>
                        <a:pt x="88" y="493"/>
                        <a:pt x="63" y="500"/>
                        <a:pt x="24" y="461"/>
                      </a:cubicBezTo>
                      <a:cubicBezTo>
                        <a:pt x="17" y="444"/>
                        <a:pt x="13" y="428"/>
                        <a:pt x="11" y="411"/>
                      </a:cubicBezTo>
                      <a:cubicBezTo>
                        <a:pt x="8" y="383"/>
                        <a:pt x="0" y="341"/>
                        <a:pt x="21" y="317"/>
                      </a:cubicBezTo>
                      <a:cubicBezTo>
                        <a:pt x="25" y="305"/>
                        <a:pt x="35" y="295"/>
                        <a:pt x="43" y="285"/>
                      </a:cubicBezTo>
                      <a:cubicBezTo>
                        <a:pt x="51" y="251"/>
                        <a:pt x="76" y="245"/>
                        <a:pt x="104" y="232"/>
                      </a:cubicBezTo>
                      <a:cubicBezTo>
                        <a:pt x="106" y="230"/>
                        <a:pt x="109" y="229"/>
                        <a:pt x="112" y="227"/>
                      </a:cubicBezTo>
                      <a:cubicBezTo>
                        <a:pt x="113" y="225"/>
                        <a:pt x="114" y="222"/>
                        <a:pt x="117" y="221"/>
                      </a:cubicBezTo>
                      <a:cubicBezTo>
                        <a:pt x="125" y="215"/>
                        <a:pt x="138" y="213"/>
                        <a:pt x="149" y="211"/>
                      </a:cubicBezTo>
                      <a:cubicBezTo>
                        <a:pt x="156" y="203"/>
                        <a:pt x="168" y="199"/>
                        <a:pt x="179" y="197"/>
                      </a:cubicBezTo>
                      <a:cubicBezTo>
                        <a:pt x="186" y="195"/>
                        <a:pt x="200" y="192"/>
                        <a:pt x="200" y="192"/>
                      </a:cubicBezTo>
                      <a:cubicBezTo>
                        <a:pt x="239" y="193"/>
                        <a:pt x="278" y="192"/>
                        <a:pt x="317" y="195"/>
                      </a:cubicBezTo>
                      <a:cubicBezTo>
                        <a:pt x="325" y="195"/>
                        <a:pt x="334" y="210"/>
                        <a:pt x="344" y="213"/>
                      </a:cubicBezTo>
                      <a:cubicBezTo>
                        <a:pt x="357" y="229"/>
                        <a:pt x="373" y="241"/>
                        <a:pt x="387" y="259"/>
                      </a:cubicBezTo>
                      <a:cubicBezTo>
                        <a:pt x="392" y="280"/>
                        <a:pt x="384" y="254"/>
                        <a:pt x="395" y="272"/>
                      </a:cubicBezTo>
                      <a:cubicBezTo>
                        <a:pt x="397" y="276"/>
                        <a:pt x="397" y="283"/>
                        <a:pt x="400" y="288"/>
                      </a:cubicBezTo>
                      <a:cubicBezTo>
                        <a:pt x="411" y="311"/>
                        <a:pt x="422" y="334"/>
                        <a:pt x="429" y="360"/>
                      </a:cubicBezTo>
                      <a:cubicBezTo>
                        <a:pt x="428" y="364"/>
                        <a:pt x="431" y="399"/>
                        <a:pt x="424" y="413"/>
                      </a:cubicBezTo>
                      <a:cubicBezTo>
                        <a:pt x="410" y="436"/>
                        <a:pt x="362" y="443"/>
                        <a:pt x="339" y="443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07895" name="Freeform 23"/>
                <p:cNvSpPr>
                  <a:spLocks/>
                </p:cNvSpPr>
                <p:nvPr/>
              </p:nvSpPr>
              <p:spPr bwMode="auto">
                <a:xfrm>
                  <a:off x="1151" y="3661"/>
                  <a:ext cx="431" cy="500"/>
                </a:xfrm>
                <a:custGeom>
                  <a:avLst/>
                  <a:gdLst>
                    <a:gd name="T0" fmla="*/ 155 w 431"/>
                    <a:gd name="T1" fmla="*/ 0 h 500"/>
                    <a:gd name="T2" fmla="*/ 147 w 431"/>
                    <a:gd name="T3" fmla="*/ 139 h 500"/>
                    <a:gd name="T4" fmla="*/ 157 w 431"/>
                    <a:gd name="T5" fmla="*/ 179 h 500"/>
                    <a:gd name="T6" fmla="*/ 179 w 431"/>
                    <a:gd name="T7" fmla="*/ 197 h 500"/>
                    <a:gd name="T8" fmla="*/ 195 w 431"/>
                    <a:gd name="T9" fmla="*/ 216 h 500"/>
                    <a:gd name="T10" fmla="*/ 203 w 431"/>
                    <a:gd name="T11" fmla="*/ 248 h 500"/>
                    <a:gd name="T12" fmla="*/ 203 w 431"/>
                    <a:gd name="T13" fmla="*/ 357 h 500"/>
                    <a:gd name="T14" fmla="*/ 203 w 431"/>
                    <a:gd name="T15" fmla="*/ 461 h 500"/>
                    <a:gd name="T16" fmla="*/ 171 w 431"/>
                    <a:gd name="T17" fmla="*/ 491 h 500"/>
                    <a:gd name="T18" fmla="*/ 152 w 431"/>
                    <a:gd name="T19" fmla="*/ 496 h 500"/>
                    <a:gd name="T20" fmla="*/ 24 w 431"/>
                    <a:gd name="T21" fmla="*/ 461 h 500"/>
                    <a:gd name="T22" fmla="*/ 11 w 431"/>
                    <a:gd name="T23" fmla="*/ 411 h 500"/>
                    <a:gd name="T24" fmla="*/ 21 w 431"/>
                    <a:gd name="T25" fmla="*/ 317 h 500"/>
                    <a:gd name="T26" fmla="*/ 43 w 431"/>
                    <a:gd name="T27" fmla="*/ 285 h 500"/>
                    <a:gd name="T28" fmla="*/ 104 w 431"/>
                    <a:gd name="T29" fmla="*/ 232 h 500"/>
                    <a:gd name="T30" fmla="*/ 112 w 431"/>
                    <a:gd name="T31" fmla="*/ 227 h 500"/>
                    <a:gd name="T32" fmla="*/ 117 w 431"/>
                    <a:gd name="T33" fmla="*/ 221 h 500"/>
                    <a:gd name="T34" fmla="*/ 149 w 431"/>
                    <a:gd name="T35" fmla="*/ 211 h 500"/>
                    <a:gd name="T36" fmla="*/ 179 w 431"/>
                    <a:gd name="T37" fmla="*/ 197 h 500"/>
                    <a:gd name="T38" fmla="*/ 200 w 431"/>
                    <a:gd name="T39" fmla="*/ 192 h 500"/>
                    <a:gd name="T40" fmla="*/ 317 w 431"/>
                    <a:gd name="T41" fmla="*/ 195 h 500"/>
                    <a:gd name="T42" fmla="*/ 344 w 431"/>
                    <a:gd name="T43" fmla="*/ 213 h 500"/>
                    <a:gd name="T44" fmla="*/ 387 w 431"/>
                    <a:gd name="T45" fmla="*/ 259 h 500"/>
                    <a:gd name="T46" fmla="*/ 395 w 431"/>
                    <a:gd name="T47" fmla="*/ 272 h 500"/>
                    <a:gd name="T48" fmla="*/ 400 w 431"/>
                    <a:gd name="T49" fmla="*/ 288 h 500"/>
                    <a:gd name="T50" fmla="*/ 429 w 431"/>
                    <a:gd name="T51" fmla="*/ 360 h 500"/>
                    <a:gd name="T52" fmla="*/ 424 w 431"/>
                    <a:gd name="T53" fmla="*/ 413 h 500"/>
                    <a:gd name="T54" fmla="*/ 339 w 431"/>
                    <a:gd name="T55" fmla="*/ 443 h 5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431" h="500">
                      <a:moveTo>
                        <a:pt x="155" y="0"/>
                      </a:moveTo>
                      <a:cubicBezTo>
                        <a:pt x="138" y="44"/>
                        <a:pt x="147" y="91"/>
                        <a:pt x="147" y="139"/>
                      </a:cubicBezTo>
                      <a:cubicBezTo>
                        <a:pt x="148" y="157"/>
                        <a:pt x="146" y="165"/>
                        <a:pt x="157" y="179"/>
                      </a:cubicBezTo>
                      <a:cubicBezTo>
                        <a:pt x="161" y="191"/>
                        <a:pt x="169" y="189"/>
                        <a:pt x="179" y="197"/>
                      </a:cubicBezTo>
                      <a:cubicBezTo>
                        <a:pt x="185" y="202"/>
                        <a:pt x="188" y="210"/>
                        <a:pt x="195" y="216"/>
                      </a:cubicBezTo>
                      <a:cubicBezTo>
                        <a:pt x="196" y="226"/>
                        <a:pt x="203" y="248"/>
                        <a:pt x="203" y="248"/>
                      </a:cubicBezTo>
                      <a:cubicBezTo>
                        <a:pt x="207" y="285"/>
                        <a:pt x="207" y="319"/>
                        <a:pt x="203" y="357"/>
                      </a:cubicBezTo>
                      <a:cubicBezTo>
                        <a:pt x="204" y="384"/>
                        <a:pt x="207" y="435"/>
                        <a:pt x="203" y="461"/>
                      </a:cubicBezTo>
                      <a:cubicBezTo>
                        <a:pt x="201" y="470"/>
                        <a:pt x="178" y="487"/>
                        <a:pt x="171" y="491"/>
                      </a:cubicBezTo>
                      <a:cubicBezTo>
                        <a:pt x="165" y="493"/>
                        <a:pt x="152" y="496"/>
                        <a:pt x="152" y="496"/>
                      </a:cubicBezTo>
                      <a:cubicBezTo>
                        <a:pt x="88" y="493"/>
                        <a:pt x="63" y="500"/>
                        <a:pt x="24" y="461"/>
                      </a:cubicBezTo>
                      <a:cubicBezTo>
                        <a:pt x="17" y="444"/>
                        <a:pt x="13" y="428"/>
                        <a:pt x="11" y="411"/>
                      </a:cubicBezTo>
                      <a:cubicBezTo>
                        <a:pt x="8" y="383"/>
                        <a:pt x="0" y="341"/>
                        <a:pt x="21" y="317"/>
                      </a:cubicBezTo>
                      <a:cubicBezTo>
                        <a:pt x="25" y="305"/>
                        <a:pt x="35" y="295"/>
                        <a:pt x="43" y="285"/>
                      </a:cubicBezTo>
                      <a:cubicBezTo>
                        <a:pt x="51" y="251"/>
                        <a:pt x="76" y="245"/>
                        <a:pt x="104" y="232"/>
                      </a:cubicBezTo>
                      <a:cubicBezTo>
                        <a:pt x="106" y="230"/>
                        <a:pt x="109" y="229"/>
                        <a:pt x="112" y="227"/>
                      </a:cubicBezTo>
                      <a:cubicBezTo>
                        <a:pt x="113" y="225"/>
                        <a:pt x="114" y="222"/>
                        <a:pt x="117" y="221"/>
                      </a:cubicBezTo>
                      <a:cubicBezTo>
                        <a:pt x="125" y="215"/>
                        <a:pt x="138" y="213"/>
                        <a:pt x="149" y="211"/>
                      </a:cubicBezTo>
                      <a:cubicBezTo>
                        <a:pt x="156" y="203"/>
                        <a:pt x="168" y="199"/>
                        <a:pt x="179" y="197"/>
                      </a:cubicBezTo>
                      <a:cubicBezTo>
                        <a:pt x="186" y="195"/>
                        <a:pt x="200" y="192"/>
                        <a:pt x="200" y="192"/>
                      </a:cubicBezTo>
                      <a:cubicBezTo>
                        <a:pt x="239" y="193"/>
                        <a:pt x="278" y="192"/>
                        <a:pt x="317" y="195"/>
                      </a:cubicBezTo>
                      <a:cubicBezTo>
                        <a:pt x="325" y="195"/>
                        <a:pt x="334" y="210"/>
                        <a:pt x="344" y="213"/>
                      </a:cubicBezTo>
                      <a:cubicBezTo>
                        <a:pt x="357" y="229"/>
                        <a:pt x="373" y="241"/>
                        <a:pt x="387" y="259"/>
                      </a:cubicBezTo>
                      <a:cubicBezTo>
                        <a:pt x="392" y="280"/>
                        <a:pt x="384" y="254"/>
                        <a:pt x="395" y="272"/>
                      </a:cubicBezTo>
                      <a:cubicBezTo>
                        <a:pt x="397" y="276"/>
                        <a:pt x="397" y="283"/>
                        <a:pt x="400" y="288"/>
                      </a:cubicBezTo>
                      <a:cubicBezTo>
                        <a:pt x="411" y="311"/>
                        <a:pt x="422" y="334"/>
                        <a:pt x="429" y="360"/>
                      </a:cubicBezTo>
                      <a:cubicBezTo>
                        <a:pt x="428" y="364"/>
                        <a:pt x="431" y="399"/>
                        <a:pt x="424" y="413"/>
                      </a:cubicBezTo>
                      <a:cubicBezTo>
                        <a:pt x="410" y="436"/>
                        <a:pt x="362" y="443"/>
                        <a:pt x="339" y="443"/>
                      </a:cubicBezTo>
                    </a:path>
                  </a:pathLst>
                </a:custGeom>
                <a:noFill/>
                <a:ln w="57150" cap="rnd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grpSp>
            <p:nvGrpSpPr>
              <p:cNvPr id="138275" name="Group 24"/>
              <p:cNvGrpSpPr>
                <a:grpSpLocks/>
              </p:cNvGrpSpPr>
              <p:nvPr/>
            </p:nvGrpSpPr>
            <p:grpSpPr bwMode="auto">
              <a:xfrm>
                <a:off x="480" y="2367"/>
                <a:ext cx="648" cy="1292"/>
                <a:chOff x="480" y="2367"/>
                <a:chExt cx="648" cy="1292"/>
              </a:xfrm>
            </p:grpSpPr>
            <p:sp>
              <p:nvSpPr>
                <p:cNvPr id="207897" name="Oval 25"/>
                <p:cNvSpPr>
                  <a:spLocks noChangeArrowheads="1"/>
                </p:cNvSpPr>
                <p:nvPr/>
              </p:nvSpPr>
              <p:spPr bwMode="auto">
                <a:xfrm flipV="1">
                  <a:off x="480" y="2367"/>
                  <a:ext cx="648" cy="1292"/>
                </a:xfrm>
                <a:prstGeom prst="ellipse">
                  <a:avLst/>
                </a:prstGeom>
                <a:solidFill>
                  <a:srgbClr val="00E4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07898" name="Rectangle 26"/>
                <p:cNvSpPr>
                  <a:spLocks noChangeArrowheads="1"/>
                </p:cNvSpPr>
                <p:nvPr/>
              </p:nvSpPr>
              <p:spPr bwMode="auto">
                <a:xfrm>
                  <a:off x="646" y="2928"/>
                  <a:ext cx="317" cy="1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1200" b="1" i="1">
                      <a:latin typeface="Georgia" charset="0"/>
                      <a:cs typeface="+mn-cs"/>
                    </a:rPr>
                    <a:t>CFP</a:t>
                  </a:r>
                </a:p>
              </p:txBody>
            </p:sp>
          </p:grpSp>
        </p:grpSp>
        <p:sp>
          <p:nvSpPr>
            <p:cNvPr id="207899" name="Rectangle 27"/>
            <p:cNvSpPr>
              <a:spLocks noChangeArrowheads="1"/>
            </p:cNvSpPr>
            <p:nvPr/>
          </p:nvSpPr>
          <p:spPr bwMode="auto">
            <a:xfrm>
              <a:off x="646" y="2928"/>
              <a:ext cx="31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b="1" i="1">
                  <a:latin typeface="Georgia" charset="0"/>
                  <a:cs typeface="+mn-cs"/>
                </a:rPr>
                <a:t>CFP</a:t>
              </a:r>
            </a:p>
          </p:txBody>
        </p:sp>
      </p:grpSp>
      <p:sp>
        <p:nvSpPr>
          <p:cNvPr id="207900" name="Line 28"/>
          <p:cNvSpPr>
            <a:spLocks noChangeShapeType="1"/>
          </p:cNvSpPr>
          <p:nvPr/>
        </p:nvSpPr>
        <p:spPr bwMode="auto">
          <a:xfrm flipH="1">
            <a:off x="0" y="5029200"/>
            <a:ext cx="1143000" cy="5334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07901" name="AutoShape 29"/>
          <p:cNvSpPr>
            <a:spLocks noChangeArrowheads="1"/>
          </p:cNvSpPr>
          <p:nvPr/>
        </p:nvSpPr>
        <p:spPr bwMode="auto">
          <a:xfrm rot="19381300" flipV="1">
            <a:off x="1428750" y="4572000"/>
            <a:ext cx="952500" cy="609600"/>
          </a:xfrm>
          <a:custGeom>
            <a:avLst/>
            <a:gdLst>
              <a:gd name="T0" fmla="*/ 9250 w 21600"/>
              <a:gd name="T1" fmla="*/ 0 h 21600"/>
              <a:gd name="T2" fmla="*/ 3055 w 21600"/>
              <a:gd name="T3" fmla="*/ 21600 h 21600"/>
              <a:gd name="T4" fmla="*/ 9725 w 21600"/>
              <a:gd name="T5" fmla="*/ 8310 h 21600"/>
              <a:gd name="T6" fmla="*/ 15662 w 21600"/>
              <a:gd name="T7" fmla="*/ 14285 h 21600"/>
              <a:gd name="T8" fmla="*/ 21600 w 21600"/>
              <a:gd name="T9" fmla="*/ 8310 h 21600"/>
              <a:gd name="T10" fmla="*/ 17694720 60000 65536"/>
              <a:gd name="T11" fmla="*/ 5898240 60000 65536"/>
              <a:gd name="T12" fmla="*/ 5898240 60000 65536"/>
              <a:gd name="T13" fmla="*/ 5898240 60000 65536"/>
              <a:gd name="T14" fmla="*/ 0 60000 65536"/>
              <a:gd name="T15" fmla="*/ 0 w 21600"/>
              <a:gd name="T16" fmla="*/ 8310 h 21600"/>
              <a:gd name="T17" fmla="*/ 611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15662" y="14285"/>
                </a:moveTo>
                <a:lnTo>
                  <a:pt x="21600" y="8310"/>
                </a:lnTo>
                <a:lnTo>
                  <a:pt x="18630" y="8310"/>
                </a:lnTo>
                <a:cubicBezTo>
                  <a:pt x="18630" y="3721"/>
                  <a:pt x="14430" y="0"/>
                  <a:pt x="9250" y="0"/>
                </a:cubicBezTo>
                <a:cubicBezTo>
                  <a:pt x="4141" y="0"/>
                  <a:pt x="0" y="3799"/>
                  <a:pt x="0" y="8485"/>
                </a:cubicBezTo>
                <a:lnTo>
                  <a:pt x="0" y="21600"/>
                </a:lnTo>
                <a:lnTo>
                  <a:pt x="6110" y="21600"/>
                </a:lnTo>
                <a:lnTo>
                  <a:pt x="6110" y="8310"/>
                </a:lnTo>
                <a:cubicBezTo>
                  <a:pt x="6110" y="6947"/>
                  <a:pt x="7362" y="5842"/>
                  <a:pt x="8907" y="5842"/>
                </a:cubicBezTo>
                <a:lnTo>
                  <a:pt x="9725" y="5842"/>
                </a:lnTo>
                <a:cubicBezTo>
                  <a:pt x="11269" y="5842"/>
                  <a:pt x="12520" y="6947"/>
                  <a:pt x="12520" y="8310"/>
                </a:cubicBezTo>
                <a:lnTo>
                  <a:pt x="9725" y="8310"/>
                </a:lnTo>
                <a:close/>
              </a:path>
            </a:pathLst>
          </a:custGeom>
          <a:gradFill rotWithShape="0">
            <a:gsLst>
              <a:gs pos="0">
                <a:srgbClr val="00FFFF">
                  <a:gamma/>
                  <a:shade val="0"/>
                  <a:invGamma/>
                  <a:alpha val="0"/>
                </a:srgbClr>
              </a:gs>
              <a:gs pos="50000">
                <a:srgbClr val="00FFFF"/>
              </a:gs>
              <a:gs pos="100000">
                <a:srgbClr val="00FFFF">
                  <a:gamma/>
                  <a:shade val="0"/>
                  <a:invGamma/>
                  <a:alpha val="0"/>
                </a:srgb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07902" name="AutoShape 30"/>
          <p:cNvSpPr>
            <a:spLocks noChangeArrowheads="1"/>
          </p:cNvSpPr>
          <p:nvPr/>
        </p:nvSpPr>
        <p:spPr bwMode="auto">
          <a:xfrm rot="8160918">
            <a:off x="2751138" y="2540000"/>
            <a:ext cx="4383087" cy="3962400"/>
          </a:xfrm>
          <a:prstGeom prst="rtTriangle">
            <a:avLst/>
          </a:prstGeom>
          <a:gradFill rotWithShape="0">
            <a:gsLst>
              <a:gs pos="0">
                <a:srgbClr val="FFFF00">
                  <a:gamma/>
                  <a:shade val="49020"/>
                  <a:invGamma/>
                  <a:alpha val="0"/>
                </a:srgbClr>
              </a:gs>
              <a:gs pos="50000">
                <a:srgbClr val="FFFF00">
                  <a:alpha val="64000"/>
                </a:srgbClr>
              </a:gs>
              <a:gs pos="100000">
                <a:srgbClr val="FFFF00">
                  <a:gamma/>
                  <a:shade val="49020"/>
                  <a:invGamma/>
                  <a:alpha val="0"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07903" name="Text Box 31"/>
          <p:cNvSpPr txBox="1">
            <a:spLocks noChangeArrowheads="1"/>
          </p:cNvSpPr>
          <p:nvPr/>
        </p:nvSpPr>
        <p:spPr bwMode="auto">
          <a:xfrm rot="-2425377">
            <a:off x="1735138" y="5064125"/>
            <a:ext cx="11001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800" b="1" i="1">
                <a:solidFill>
                  <a:schemeClr val="bg1"/>
                </a:solidFill>
                <a:latin typeface="Georgia" charset="0"/>
                <a:cs typeface="+mn-cs"/>
              </a:rPr>
              <a:t>FRET</a:t>
            </a:r>
          </a:p>
          <a:p>
            <a:pPr algn="ctr">
              <a:defRPr/>
            </a:pPr>
            <a:r>
              <a:rPr lang="en-US" sz="1800" b="1" i="1">
                <a:solidFill>
                  <a:schemeClr val="bg1"/>
                </a:solidFill>
                <a:latin typeface="Georgia" charset="0"/>
                <a:cs typeface="+mn-cs"/>
              </a:rPr>
              <a:t>1-10 nm</a:t>
            </a:r>
            <a:endParaRPr lang="en-US" sz="2400">
              <a:latin typeface="Helvetica" charset="0"/>
              <a:cs typeface="+mn-cs"/>
            </a:endParaRPr>
          </a:p>
        </p:txBody>
      </p:sp>
      <p:sp>
        <p:nvSpPr>
          <p:cNvPr id="207904" name="Line 32"/>
          <p:cNvSpPr>
            <a:spLocks noChangeShapeType="1"/>
          </p:cNvSpPr>
          <p:nvPr/>
        </p:nvSpPr>
        <p:spPr bwMode="auto">
          <a:xfrm rot="21398871" flipH="1">
            <a:off x="3581400" y="4900613"/>
            <a:ext cx="4464050" cy="1881187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207905" name="Group 33"/>
          <p:cNvGrpSpPr>
            <a:grpSpLocks/>
          </p:cNvGrpSpPr>
          <p:nvPr/>
        </p:nvGrpSpPr>
        <p:grpSpPr bwMode="auto">
          <a:xfrm>
            <a:off x="7777163" y="3208338"/>
            <a:ext cx="1524000" cy="1752600"/>
            <a:chOff x="2832" y="1920"/>
            <a:chExt cx="960" cy="1104"/>
          </a:xfrm>
        </p:grpSpPr>
        <p:sp>
          <p:nvSpPr>
            <p:cNvPr id="207906" name="AutoShape 34"/>
            <p:cNvSpPr>
              <a:spLocks noChangeArrowheads="1"/>
            </p:cNvSpPr>
            <p:nvPr/>
          </p:nvSpPr>
          <p:spPr bwMode="auto">
            <a:xfrm>
              <a:off x="3264" y="2208"/>
              <a:ext cx="528" cy="336"/>
            </a:xfrm>
            <a:prstGeom prst="cloudCallout">
              <a:avLst>
                <a:gd name="adj1" fmla="val -44319"/>
                <a:gd name="adj2" fmla="val 78569"/>
              </a:avLst>
            </a:prstGeom>
            <a:gradFill rotWithShape="0">
              <a:gsLst>
                <a:gs pos="0">
                  <a:srgbClr val="FFBF00">
                    <a:alpha val="27000"/>
                  </a:srgbClr>
                </a:gs>
                <a:gs pos="10001">
                  <a:srgbClr val="F27300">
                    <a:alpha val="32001"/>
                  </a:srgbClr>
                </a:gs>
                <a:gs pos="25000">
                  <a:srgbClr val="8F0040">
                    <a:alpha val="39500"/>
                  </a:srgbClr>
                </a:gs>
                <a:gs pos="50000">
                  <a:srgbClr val="400040">
                    <a:alpha val="52000"/>
                  </a:srgbClr>
                </a:gs>
                <a:gs pos="80000">
                  <a:srgbClr val="000040">
                    <a:alpha val="67000"/>
                  </a:srgbClr>
                </a:gs>
                <a:gs pos="100000">
                  <a:srgbClr val="000000">
                    <a:alpha val="77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fr-FR" sz="1800">
                <a:cs typeface="+mn-cs"/>
              </a:endParaRPr>
            </a:p>
          </p:txBody>
        </p:sp>
        <p:sp>
          <p:nvSpPr>
            <p:cNvPr id="207907" name="AutoShape 35"/>
            <p:cNvSpPr>
              <a:spLocks noChangeArrowheads="1"/>
            </p:cNvSpPr>
            <p:nvPr/>
          </p:nvSpPr>
          <p:spPr bwMode="auto">
            <a:xfrm>
              <a:off x="3264" y="2688"/>
              <a:ext cx="528" cy="336"/>
            </a:xfrm>
            <a:prstGeom prst="cloudCallout">
              <a:avLst>
                <a:gd name="adj1" fmla="val -44319"/>
                <a:gd name="adj2" fmla="val 78569"/>
              </a:avLst>
            </a:prstGeom>
            <a:gradFill rotWithShape="0">
              <a:gsLst>
                <a:gs pos="0">
                  <a:srgbClr val="FFBF00">
                    <a:alpha val="27000"/>
                  </a:srgbClr>
                </a:gs>
                <a:gs pos="10001">
                  <a:srgbClr val="F27300">
                    <a:alpha val="32001"/>
                  </a:srgbClr>
                </a:gs>
                <a:gs pos="25000">
                  <a:srgbClr val="8F0040">
                    <a:alpha val="39500"/>
                  </a:srgbClr>
                </a:gs>
                <a:gs pos="50000">
                  <a:srgbClr val="400040">
                    <a:alpha val="52000"/>
                  </a:srgbClr>
                </a:gs>
                <a:gs pos="80000">
                  <a:srgbClr val="000040">
                    <a:alpha val="67000"/>
                  </a:srgbClr>
                </a:gs>
                <a:gs pos="100000">
                  <a:srgbClr val="000000">
                    <a:alpha val="77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fr-FR" sz="1800">
                <a:cs typeface="+mn-cs"/>
              </a:endParaRPr>
            </a:p>
          </p:txBody>
        </p:sp>
        <p:sp>
          <p:nvSpPr>
            <p:cNvPr id="207908" name="AutoShape 36"/>
            <p:cNvSpPr>
              <a:spLocks noChangeArrowheads="1"/>
            </p:cNvSpPr>
            <p:nvPr/>
          </p:nvSpPr>
          <p:spPr bwMode="auto">
            <a:xfrm>
              <a:off x="2832" y="1920"/>
              <a:ext cx="528" cy="336"/>
            </a:xfrm>
            <a:prstGeom prst="cloudCallout">
              <a:avLst>
                <a:gd name="adj1" fmla="val -44319"/>
                <a:gd name="adj2" fmla="val 78569"/>
              </a:avLst>
            </a:prstGeom>
            <a:gradFill rotWithShape="0">
              <a:gsLst>
                <a:gs pos="0">
                  <a:srgbClr val="FFBF00">
                    <a:alpha val="27000"/>
                  </a:srgbClr>
                </a:gs>
                <a:gs pos="10001">
                  <a:srgbClr val="F27300">
                    <a:alpha val="32001"/>
                  </a:srgbClr>
                </a:gs>
                <a:gs pos="25000">
                  <a:srgbClr val="8F0040">
                    <a:alpha val="39500"/>
                  </a:srgbClr>
                </a:gs>
                <a:gs pos="50000">
                  <a:srgbClr val="400040">
                    <a:alpha val="52000"/>
                  </a:srgbClr>
                </a:gs>
                <a:gs pos="80000">
                  <a:srgbClr val="000040">
                    <a:alpha val="67000"/>
                  </a:srgbClr>
                </a:gs>
                <a:gs pos="100000">
                  <a:srgbClr val="000000">
                    <a:alpha val="77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fr-FR" sz="1800">
                <a:cs typeface="+mn-cs"/>
              </a:endParaRPr>
            </a:p>
          </p:txBody>
        </p:sp>
      </p:grpSp>
      <p:sp>
        <p:nvSpPr>
          <p:cNvPr id="207909" name="Rectangle 37"/>
          <p:cNvSpPr>
            <a:spLocks noChangeArrowheads="1"/>
          </p:cNvSpPr>
          <p:nvPr/>
        </p:nvSpPr>
        <p:spPr bwMode="auto">
          <a:xfrm>
            <a:off x="0" y="76200"/>
            <a:ext cx="8991600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>
                <a:solidFill>
                  <a:srgbClr val="FFFF00"/>
                </a:solidFill>
                <a:latin typeface="Georgia" charset="0"/>
                <a:cs typeface="+mn-cs"/>
              </a:rPr>
              <a:t>F</a:t>
            </a:r>
            <a:r>
              <a:rPr lang="en-US" altLang="ja-JP" sz="2800" b="1" i="1">
                <a:solidFill>
                  <a:srgbClr val="FFFF00"/>
                </a:solidFill>
                <a:latin typeface="Georgia" charset="0"/>
                <a:cs typeface="+mn-cs"/>
              </a:rPr>
              <a:t>örster</a:t>
            </a:r>
            <a:r>
              <a:rPr lang="en-US" sz="2800" b="1" i="1">
                <a:solidFill>
                  <a:srgbClr val="FFFF00"/>
                </a:solidFill>
                <a:latin typeface="Georgia" charset="0"/>
                <a:cs typeface="+mn-cs"/>
              </a:rPr>
              <a:t> Resonance Energy Transfer (FRET)</a:t>
            </a:r>
          </a:p>
          <a:p>
            <a:pPr algn="ctr">
              <a:defRPr/>
            </a:pPr>
            <a:r>
              <a:rPr lang="en-US" sz="1800">
                <a:solidFill>
                  <a:srgbClr val="FFFF00"/>
                </a:solidFill>
                <a:latin typeface="Georgia" charset="0"/>
                <a:cs typeface="+mn-cs"/>
              </a:rPr>
              <a:t>Molecular Basis</a:t>
            </a:r>
          </a:p>
        </p:txBody>
      </p:sp>
      <p:grpSp>
        <p:nvGrpSpPr>
          <p:cNvPr id="207933" name="Group 61"/>
          <p:cNvGrpSpPr>
            <a:grpSpLocks/>
          </p:cNvGrpSpPr>
          <p:nvPr/>
        </p:nvGrpSpPr>
        <p:grpSpPr bwMode="auto">
          <a:xfrm>
            <a:off x="7543800" y="1295400"/>
            <a:ext cx="1214438" cy="1016000"/>
            <a:chOff x="4752" y="816"/>
            <a:chExt cx="765" cy="640"/>
          </a:xfrm>
        </p:grpSpPr>
        <p:sp>
          <p:nvSpPr>
            <p:cNvPr id="207913" name="Oval 41"/>
            <p:cNvSpPr>
              <a:spLocks noChangeArrowheads="1"/>
            </p:cNvSpPr>
            <p:nvPr/>
          </p:nvSpPr>
          <p:spPr bwMode="auto">
            <a:xfrm>
              <a:off x="4981" y="966"/>
              <a:ext cx="160" cy="12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5882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07924" name="Freeform 52"/>
            <p:cNvSpPr>
              <a:spLocks/>
            </p:cNvSpPr>
            <p:nvPr/>
          </p:nvSpPr>
          <p:spPr bwMode="auto">
            <a:xfrm>
              <a:off x="4752" y="816"/>
              <a:ext cx="765" cy="640"/>
            </a:xfrm>
            <a:custGeom>
              <a:avLst/>
              <a:gdLst>
                <a:gd name="T0" fmla="*/ 365 w 1754"/>
                <a:gd name="T1" fmla="*/ 0 h 2027"/>
                <a:gd name="T2" fmla="*/ 392 w 1754"/>
                <a:gd name="T3" fmla="*/ 38 h 2027"/>
                <a:gd name="T4" fmla="*/ 408 w 1754"/>
                <a:gd name="T5" fmla="*/ 59 h 2027"/>
                <a:gd name="T6" fmla="*/ 450 w 1754"/>
                <a:gd name="T7" fmla="*/ 118 h 2027"/>
                <a:gd name="T8" fmla="*/ 610 w 1754"/>
                <a:gd name="T9" fmla="*/ 224 h 2027"/>
                <a:gd name="T10" fmla="*/ 749 w 1754"/>
                <a:gd name="T11" fmla="*/ 272 h 2027"/>
                <a:gd name="T12" fmla="*/ 925 w 1754"/>
                <a:gd name="T13" fmla="*/ 310 h 2027"/>
                <a:gd name="T14" fmla="*/ 994 w 1754"/>
                <a:gd name="T15" fmla="*/ 320 h 2027"/>
                <a:gd name="T16" fmla="*/ 1112 w 1754"/>
                <a:gd name="T17" fmla="*/ 331 h 2027"/>
                <a:gd name="T18" fmla="*/ 1336 w 1754"/>
                <a:gd name="T19" fmla="*/ 326 h 2027"/>
                <a:gd name="T20" fmla="*/ 1496 w 1754"/>
                <a:gd name="T21" fmla="*/ 299 h 2027"/>
                <a:gd name="T22" fmla="*/ 1586 w 1754"/>
                <a:gd name="T23" fmla="*/ 283 h 2027"/>
                <a:gd name="T24" fmla="*/ 1613 w 1754"/>
                <a:gd name="T25" fmla="*/ 278 h 2027"/>
                <a:gd name="T26" fmla="*/ 1677 w 1754"/>
                <a:gd name="T27" fmla="*/ 262 h 2027"/>
                <a:gd name="T28" fmla="*/ 1693 w 1754"/>
                <a:gd name="T29" fmla="*/ 251 h 2027"/>
                <a:gd name="T30" fmla="*/ 1597 w 1754"/>
                <a:gd name="T31" fmla="*/ 299 h 2027"/>
                <a:gd name="T32" fmla="*/ 1544 w 1754"/>
                <a:gd name="T33" fmla="*/ 320 h 2027"/>
                <a:gd name="T34" fmla="*/ 1485 w 1754"/>
                <a:gd name="T35" fmla="*/ 352 h 2027"/>
                <a:gd name="T36" fmla="*/ 1378 w 1754"/>
                <a:gd name="T37" fmla="*/ 422 h 2027"/>
                <a:gd name="T38" fmla="*/ 1309 w 1754"/>
                <a:gd name="T39" fmla="*/ 480 h 2027"/>
                <a:gd name="T40" fmla="*/ 1229 w 1754"/>
                <a:gd name="T41" fmla="*/ 534 h 2027"/>
                <a:gd name="T42" fmla="*/ 1192 w 1754"/>
                <a:gd name="T43" fmla="*/ 571 h 2027"/>
                <a:gd name="T44" fmla="*/ 1154 w 1754"/>
                <a:gd name="T45" fmla="*/ 619 h 2027"/>
                <a:gd name="T46" fmla="*/ 1074 w 1754"/>
                <a:gd name="T47" fmla="*/ 720 h 2027"/>
                <a:gd name="T48" fmla="*/ 1032 w 1754"/>
                <a:gd name="T49" fmla="*/ 763 h 2027"/>
                <a:gd name="T50" fmla="*/ 968 w 1754"/>
                <a:gd name="T51" fmla="*/ 864 h 2027"/>
                <a:gd name="T52" fmla="*/ 904 w 1754"/>
                <a:gd name="T53" fmla="*/ 987 h 2027"/>
                <a:gd name="T54" fmla="*/ 792 w 1754"/>
                <a:gd name="T55" fmla="*/ 1264 h 2027"/>
                <a:gd name="T56" fmla="*/ 760 w 1754"/>
                <a:gd name="T57" fmla="*/ 1398 h 2027"/>
                <a:gd name="T58" fmla="*/ 658 w 1754"/>
                <a:gd name="T59" fmla="*/ 1787 h 2027"/>
                <a:gd name="T60" fmla="*/ 621 w 1754"/>
                <a:gd name="T61" fmla="*/ 2027 h 2027"/>
                <a:gd name="T62" fmla="*/ 589 w 1754"/>
                <a:gd name="T63" fmla="*/ 1819 h 2027"/>
                <a:gd name="T64" fmla="*/ 536 w 1754"/>
                <a:gd name="T65" fmla="*/ 1643 h 2027"/>
                <a:gd name="T66" fmla="*/ 493 w 1754"/>
                <a:gd name="T67" fmla="*/ 1499 h 2027"/>
                <a:gd name="T68" fmla="*/ 408 w 1754"/>
                <a:gd name="T69" fmla="*/ 1291 h 2027"/>
                <a:gd name="T70" fmla="*/ 386 w 1754"/>
                <a:gd name="T71" fmla="*/ 1254 h 2027"/>
                <a:gd name="T72" fmla="*/ 376 w 1754"/>
                <a:gd name="T73" fmla="*/ 1232 h 2027"/>
                <a:gd name="T74" fmla="*/ 344 w 1754"/>
                <a:gd name="T75" fmla="*/ 1179 h 2027"/>
                <a:gd name="T76" fmla="*/ 248 w 1754"/>
                <a:gd name="T77" fmla="*/ 1078 h 2027"/>
                <a:gd name="T78" fmla="*/ 205 w 1754"/>
                <a:gd name="T79" fmla="*/ 1030 h 2027"/>
                <a:gd name="T80" fmla="*/ 120 w 1754"/>
                <a:gd name="T81" fmla="*/ 966 h 2027"/>
                <a:gd name="T82" fmla="*/ 18 w 1754"/>
                <a:gd name="T83" fmla="*/ 886 h 2027"/>
                <a:gd name="T84" fmla="*/ 2 w 1754"/>
                <a:gd name="T85" fmla="*/ 870 h 2027"/>
                <a:gd name="T86" fmla="*/ 8 w 1754"/>
                <a:gd name="T87" fmla="*/ 854 h 2027"/>
                <a:gd name="T88" fmla="*/ 72 w 1754"/>
                <a:gd name="T89" fmla="*/ 806 h 2027"/>
                <a:gd name="T90" fmla="*/ 173 w 1754"/>
                <a:gd name="T91" fmla="*/ 694 h 2027"/>
                <a:gd name="T92" fmla="*/ 216 w 1754"/>
                <a:gd name="T93" fmla="*/ 662 h 2027"/>
                <a:gd name="T94" fmla="*/ 392 w 1754"/>
                <a:gd name="T95" fmla="*/ 438 h 2027"/>
                <a:gd name="T96" fmla="*/ 413 w 1754"/>
                <a:gd name="T97" fmla="*/ 379 h 2027"/>
                <a:gd name="T98" fmla="*/ 386 w 1754"/>
                <a:gd name="T99" fmla="*/ 150 h 2027"/>
                <a:gd name="T100" fmla="*/ 365 w 1754"/>
                <a:gd name="T101" fmla="*/ 0 h 2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754" h="2027">
                  <a:moveTo>
                    <a:pt x="365" y="0"/>
                  </a:moveTo>
                  <a:cubicBezTo>
                    <a:pt x="374" y="13"/>
                    <a:pt x="382" y="26"/>
                    <a:pt x="392" y="38"/>
                  </a:cubicBezTo>
                  <a:cubicBezTo>
                    <a:pt x="397" y="46"/>
                    <a:pt x="408" y="59"/>
                    <a:pt x="408" y="59"/>
                  </a:cubicBezTo>
                  <a:cubicBezTo>
                    <a:pt x="414" y="81"/>
                    <a:pt x="434" y="102"/>
                    <a:pt x="450" y="118"/>
                  </a:cubicBezTo>
                  <a:cubicBezTo>
                    <a:pt x="496" y="168"/>
                    <a:pt x="542" y="208"/>
                    <a:pt x="610" y="224"/>
                  </a:cubicBezTo>
                  <a:cubicBezTo>
                    <a:pt x="652" y="252"/>
                    <a:pt x="701" y="256"/>
                    <a:pt x="749" y="272"/>
                  </a:cubicBezTo>
                  <a:cubicBezTo>
                    <a:pt x="803" y="290"/>
                    <a:pt x="867" y="302"/>
                    <a:pt x="925" y="310"/>
                  </a:cubicBezTo>
                  <a:cubicBezTo>
                    <a:pt x="948" y="313"/>
                    <a:pt x="970" y="317"/>
                    <a:pt x="994" y="320"/>
                  </a:cubicBezTo>
                  <a:cubicBezTo>
                    <a:pt x="1033" y="324"/>
                    <a:pt x="1112" y="331"/>
                    <a:pt x="1112" y="331"/>
                  </a:cubicBezTo>
                  <a:cubicBezTo>
                    <a:pt x="1186" y="329"/>
                    <a:pt x="1261" y="329"/>
                    <a:pt x="1336" y="326"/>
                  </a:cubicBezTo>
                  <a:cubicBezTo>
                    <a:pt x="1382" y="323"/>
                    <a:pt x="1443" y="302"/>
                    <a:pt x="1496" y="299"/>
                  </a:cubicBezTo>
                  <a:cubicBezTo>
                    <a:pt x="1549" y="290"/>
                    <a:pt x="1514" y="296"/>
                    <a:pt x="1586" y="283"/>
                  </a:cubicBezTo>
                  <a:cubicBezTo>
                    <a:pt x="1594" y="281"/>
                    <a:pt x="1613" y="278"/>
                    <a:pt x="1613" y="278"/>
                  </a:cubicBezTo>
                  <a:cubicBezTo>
                    <a:pt x="1635" y="269"/>
                    <a:pt x="1652" y="265"/>
                    <a:pt x="1677" y="262"/>
                  </a:cubicBezTo>
                  <a:cubicBezTo>
                    <a:pt x="1693" y="253"/>
                    <a:pt x="1754" y="239"/>
                    <a:pt x="1693" y="251"/>
                  </a:cubicBezTo>
                  <a:cubicBezTo>
                    <a:pt x="1662" y="266"/>
                    <a:pt x="1628" y="286"/>
                    <a:pt x="1597" y="299"/>
                  </a:cubicBezTo>
                  <a:cubicBezTo>
                    <a:pt x="1579" y="306"/>
                    <a:pt x="1559" y="308"/>
                    <a:pt x="1544" y="320"/>
                  </a:cubicBezTo>
                  <a:cubicBezTo>
                    <a:pt x="1500" y="351"/>
                    <a:pt x="1521" y="343"/>
                    <a:pt x="1485" y="352"/>
                  </a:cubicBezTo>
                  <a:cubicBezTo>
                    <a:pt x="1447" y="371"/>
                    <a:pt x="1416" y="402"/>
                    <a:pt x="1378" y="422"/>
                  </a:cubicBezTo>
                  <a:cubicBezTo>
                    <a:pt x="1358" y="453"/>
                    <a:pt x="1341" y="467"/>
                    <a:pt x="1309" y="480"/>
                  </a:cubicBezTo>
                  <a:cubicBezTo>
                    <a:pt x="1283" y="499"/>
                    <a:pt x="1251" y="511"/>
                    <a:pt x="1229" y="534"/>
                  </a:cubicBezTo>
                  <a:cubicBezTo>
                    <a:pt x="1216" y="546"/>
                    <a:pt x="1192" y="571"/>
                    <a:pt x="1192" y="571"/>
                  </a:cubicBezTo>
                  <a:cubicBezTo>
                    <a:pt x="1173" y="621"/>
                    <a:pt x="1210" y="528"/>
                    <a:pt x="1154" y="619"/>
                  </a:cubicBezTo>
                  <a:cubicBezTo>
                    <a:pt x="1131" y="654"/>
                    <a:pt x="1102" y="688"/>
                    <a:pt x="1074" y="720"/>
                  </a:cubicBezTo>
                  <a:cubicBezTo>
                    <a:pt x="1060" y="734"/>
                    <a:pt x="1041" y="745"/>
                    <a:pt x="1032" y="763"/>
                  </a:cubicBezTo>
                  <a:cubicBezTo>
                    <a:pt x="1014" y="797"/>
                    <a:pt x="994" y="837"/>
                    <a:pt x="968" y="864"/>
                  </a:cubicBezTo>
                  <a:cubicBezTo>
                    <a:pt x="950" y="907"/>
                    <a:pt x="923" y="944"/>
                    <a:pt x="904" y="987"/>
                  </a:cubicBezTo>
                  <a:cubicBezTo>
                    <a:pt x="862" y="1077"/>
                    <a:pt x="820" y="1168"/>
                    <a:pt x="792" y="1264"/>
                  </a:cubicBezTo>
                  <a:cubicBezTo>
                    <a:pt x="778" y="1307"/>
                    <a:pt x="771" y="1353"/>
                    <a:pt x="760" y="1398"/>
                  </a:cubicBezTo>
                  <a:cubicBezTo>
                    <a:pt x="724" y="1527"/>
                    <a:pt x="681" y="1654"/>
                    <a:pt x="658" y="1787"/>
                  </a:cubicBezTo>
                  <a:cubicBezTo>
                    <a:pt x="643" y="1866"/>
                    <a:pt x="635" y="1947"/>
                    <a:pt x="621" y="2027"/>
                  </a:cubicBezTo>
                  <a:cubicBezTo>
                    <a:pt x="604" y="1958"/>
                    <a:pt x="605" y="1887"/>
                    <a:pt x="589" y="1819"/>
                  </a:cubicBezTo>
                  <a:cubicBezTo>
                    <a:pt x="574" y="1759"/>
                    <a:pt x="555" y="1701"/>
                    <a:pt x="536" y="1643"/>
                  </a:cubicBezTo>
                  <a:cubicBezTo>
                    <a:pt x="520" y="1594"/>
                    <a:pt x="512" y="1545"/>
                    <a:pt x="493" y="1499"/>
                  </a:cubicBezTo>
                  <a:cubicBezTo>
                    <a:pt x="464" y="1433"/>
                    <a:pt x="460" y="1343"/>
                    <a:pt x="408" y="1291"/>
                  </a:cubicBezTo>
                  <a:cubicBezTo>
                    <a:pt x="395" y="1246"/>
                    <a:pt x="411" y="1291"/>
                    <a:pt x="386" y="1254"/>
                  </a:cubicBezTo>
                  <a:cubicBezTo>
                    <a:pt x="381" y="1247"/>
                    <a:pt x="379" y="1239"/>
                    <a:pt x="376" y="1232"/>
                  </a:cubicBezTo>
                  <a:cubicBezTo>
                    <a:pt x="365" y="1213"/>
                    <a:pt x="355" y="1196"/>
                    <a:pt x="344" y="1179"/>
                  </a:cubicBezTo>
                  <a:cubicBezTo>
                    <a:pt x="317" y="1140"/>
                    <a:pt x="283" y="1108"/>
                    <a:pt x="248" y="1078"/>
                  </a:cubicBezTo>
                  <a:cubicBezTo>
                    <a:pt x="231" y="1063"/>
                    <a:pt x="222" y="1042"/>
                    <a:pt x="205" y="1030"/>
                  </a:cubicBezTo>
                  <a:cubicBezTo>
                    <a:pt x="177" y="1009"/>
                    <a:pt x="144" y="990"/>
                    <a:pt x="120" y="966"/>
                  </a:cubicBezTo>
                  <a:cubicBezTo>
                    <a:pt x="89" y="935"/>
                    <a:pt x="57" y="903"/>
                    <a:pt x="18" y="886"/>
                  </a:cubicBezTo>
                  <a:cubicBezTo>
                    <a:pt x="12" y="880"/>
                    <a:pt x="4" y="877"/>
                    <a:pt x="2" y="870"/>
                  </a:cubicBezTo>
                  <a:cubicBezTo>
                    <a:pt x="0" y="864"/>
                    <a:pt x="3" y="858"/>
                    <a:pt x="8" y="854"/>
                  </a:cubicBezTo>
                  <a:cubicBezTo>
                    <a:pt x="21" y="840"/>
                    <a:pt x="54" y="816"/>
                    <a:pt x="72" y="806"/>
                  </a:cubicBezTo>
                  <a:cubicBezTo>
                    <a:pt x="97" y="765"/>
                    <a:pt x="135" y="721"/>
                    <a:pt x="173" y="694"/>
                  </a:cubicBezTo>
                  <a:cubicBezTo>
                    <a:pt x="187" y="683"/>
                    <a:pt x="203" y="674"/>
                    <a:pt x="216" y="662"/>
                  </a:cubicBezTo>
                  <a:cubicBezTo>
                    <a:pt x="284" y="592"/>
                    <a:pt x="337" y="517"/>
                    <a:pt x="392" y="438"/>
                  </a:cubicBezTo>
                  <a:cubicBezTo>
                    <a:pt x="396" y="416"/>
                    <a:pt x="406" y="399"/>
                    <a:pt x="413" y="379"/>
                  </a:cubicBezTo>
                  <a:cubicBezTo>
                    <a:pt x="409" y="270"/>
                    <a:pt x="406" y="236"/>
                    <a:pt x="386" y="150"/>
                  </a:cubicBezTo>
                  <a:cubicBezTo>
                    <a:pt x="382" y="99"/>
                    <a:pt x="374" y="51"/>
                    <a:pt x="365" y="0"/>
                  </a:cubicBezTo>
                  <a:close/>
                </a:path>
              </a:pathLst>
            </a:custGeom>
            <a:noFill/>
            <a:ln w="12700" cap="flat" cmpd="sng">
              <a:solidFill>
                <a:srgbClr val="00FF00">
                  <a:alpha val="22000"/>
                </a:srgbClr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207927" name="Group 55"/>
          <p:cNvGrpSpPr>
            <a:grpSpLocks/>
          </p:cNvGrpSpPr>
          <p:nvPr/>
        </p:nvGrpSpPr>
        <p:grpSpPr bwMode="auto">
          <a:xfrm>
            <a:off x="762000" y="1295400"/>
            <a:ext cx="1214438" cy="1016000"/>
            <a:chOff x="5859" y="-139"/>
            <a:chExt cx="1754" cy="2027"/>
          </a:xfrm>
        </p:grpSpPr>
        <p:sp>
          <p:nvSpPr>
            <p:cNvPr id="207928" name="Oval 56"/>
            <p:cNvSpPr>
              <a:spLocks noChangeArrowheads="1"/>
            </p:cNvSpPr>
            <p:nvPr/>
          </p:nvSpPr>
          <p:spPr bwMode="auto">
            <a:xfrm>
              <a:off x="6384" y="336"/>
              <a:ext cx="367" cy="38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5882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07929" name="Freeform 57"/>
            <p:cNvSpPr>
              <a:spLocks/>
            </p:cNvSpPr>
            <p:nvPr/>
          </p:nvSpPr>
          <p:spPr bwMode="auto">
            <a:xfrm>
              <a:off x="5859" y="-139"/>
              <a:ext cx="1754" cy="2027"/>
            </a:xfrm>
            <a:custGeom>
              <a:avLst/>
              <a:gdLst>
                <a:gd name="T0" fmla="*/ 365 w 1754"/>
                <a:gd name="T1" fmla="*/ 0 h 2027"/>
                <a:gd name="T2" fmla="*/ 392 w 1754"/>
                <a:gd name="T3" fmla="*/ 38 h 2027"/>
                <a:gd name="T4" fmla="*/ 408 w 1754"/>
                <a:gd name="T5" fmla="*/ 59 h 2027"/>
                <a:gd name="T6" fmla="*/ 450 w 1754"/>
                <a:gd name="T7" fmla="*/ 118 h 2027"/>
                <a:gd name="T8" fmla="*/ 610 w 1754"/>
                <a:gd name="T9" fmla="*/ 224 h 2027"/>
                <a:gd name="T10" fmla="*/ 749 w 1754"/>
                <a:gd name="T11" fmla="*/ 272 h 2027"/>
                <a:gd name="T12" fmla="*/ 925 w 1754"/>
                <a:gd name="T13" fmla="*/ 310 h 2027"/>
                <a:gd name="T14" fmla="*/ 994 w 1754"/>
                <a:gd name="T15" fmla="*/ 320 h 2027"/>
                <a:gd name="T16" fmla="*/ 1112 w 1754"/>
                <a:gd name="T17" fmla="*/ 331 h 2027"/>
                <a:gd name="T18" fmla="*/ 1336 w 1754"/>
                <a:gd name="T19" fmla="*/ 326 h 2027"/>
                <a:gd name="T20" fmla="*/ 1496 w 1754"/>
                <a:gd name="T21" fmla="*/ 299 h 2027"/>
                <a:gd name="T22" fmla="*/ 1586 w 1754"/>
                <a:gd name="T23" fmla="*/ 283 h 2027"/>
                <a:gd name="T24" fmla="*/ 1613 w 1754"/>
                <a:gd name="T25" fmla="*/ 278 h 2027"/>
                <a:gd name="T26" fmla="*/ 1677 w 1754"/>
                <a:gd name="T27" fmla="*/ 262 h 2027"/>
                <a:gd name="T28" fmla="*/ 1693 w 1754"/>
                <a:gd name="T29" fmla="*/ 251 h 2027"/>
                <a:gd name="T30" fmla="*/ 1597 w 1754"/>
                <a:gd name="T31" fmla="*/ 299 h 2027"/>
                <a:gd name="T32" fmla="*/ 1544 w 1754"/>
                <a:gd name="T33" fmla="*/ 320 h 2027"/>
                <a:gd name="T34" fmla="*/ 1485 w 1754"/>
                <a:gd name="T35" fmla="*/ 352 h 2027"/>
                <a:gd name="T36" fmla="*/ 1378 w 1754"/>
                <a:gd name="T37" fmla="*/ 422 h 2027"/>
                <a:gd name="T38" fmla="*/ 1309 w 1754"/>
                <a:gd name="T39" fmla="*/ 480 h 2027"/>
                <a:gd name="T40" fmla="*/ 1229 w 1754"/>
                <a:gd name="T41" fmla="*/ 534 h 2027"/>
                <a:gd name="T42" fmla="*/ 1192 w 1754"/>
                <a:gd name="T43" fmla="*/ 571 h 2027"/>
                <a:gd name="T44" fmla="*/ 1154 w 1754"/>
                <a:gd name="T45" fmla="*/ 619 h 2027"/>
                <a:gd name="T46" fmla="*/ 1074 w 1754"/>
                <a:gd name="T47" fmla="*/ 720 h 2027"/>
                <a:gd name="T48" fmla="*/ 1032 w 1754"/>
                <a:gd name="T49" fmla="*/ 763 h 2027"/>
                <a:gd name="T50" fmla="*/ 968 w 1754"/>
                <a:gd name="T51" fmla="*/ 864 h 2027"/>
                <a:gd name="T52" fmla="*/ 904 w 1754"/>
                <a:gd name="T53" fmla="*/ 987 h 2027"/>
                <a:gd name="T54" fmla="*/ 792 w 1754"/>
                <a:gd name="T55" fmla="*/ 1264 h 2027"/>
                <a:gd name="T56" fmla="*/ 760 w 1754"/>
                <a:gd name="T57" fmla="*/ 1398 h 2027"/>
                <a:gd name="T58" fmla="*/ 658 w 1754"/>
                <a:gd name="T59" fmla="*/ 1787 h 2027"/>
                <a:gd name="T60" fmla="*/ 621 w 1754"/>
                <a:gd name="T61" fmla="*/ 2027 h 2027"/>
                <a:gd name="T62" fmla="*/ 589 w 1754"/>
                <a:gd name="T63" fmla="*/ 1819 h 2027"/>
                <a:gd name="T64" fmla="*/ 536 w 1754"/>
                <a:gd name="T65" fmla="*/ 1643 h 2027"/>
                <a:gd name="T66" fmla="*/ 493 w 1754"/>
                <a:gd name="T67" fmla="*/ 1499 h 2027"/>
                <a:gd name="T68" fmla="*/ 408 w 1754"/>
                <a:gd name="T69" fmla="*/ 1291 h 2027"/>
                <a:gd name="T70" fmla="*/ 386 w 1754"/>
                <a:gd name="T71" fmla="*/ 1254 h 2027"/>
                <a:gd name="T72" fmla="*/ 376 w 1754"/>
                <a:gd name="T73" fmla="*/ 1232 h 2027"/>
                <a:gd name="T74" fmla="*/ 344 w 1754"/>
                <a:gd name="T75" fmla="*/ 1179 h 2027"/>
                <a:gd name="T76" fmla="*/ 248 w 1754"/>
                <a:gd name="T77" fmla="*/ 1078 h 2027"/>
                <a:gd name="T78" fmla="*/ 205 w 1754"/>
                <a:gd name="T79" fmla="*/ 1030 h 2027"/>
                <a:gd name="T80" fmla="*/ 120 w 1754"/>
                <a:gd name="T81" fmla="*/ 966 h 2027"/>
                <a:gd name="T82" fmla="*/ 18 w 1754"/>
                <a:gd name="T83" fmla="*/ 886 h 2027"/>
                <a:gd name="T84" fmla="*/ 2 w 1754"/>
                <a:gd name="T85" fmla="*/ 870 h 2027"/>
                <a:gd name="T86" fmla="*/ 8 w 1754"/>
                <a:gd name="T87" fmla="*/ 854 h 2027"/>
                <a:gd name="T88" fmla="*/ 72 w 1754"/>
                <a:gd name="T89" fmla="*/ 806 h 2027"/>
                <a:gd name="T90" fmla="*/ 173 w 1754"/>
                <a:gd name="T91" fmla="*/ 694 h 2027"/>
                <a:gd name="T92" fmla="*/ 216 w 1754"/>
                <a:gd name="T93" fmla="*/ 662 h 2027"/>
                <a:gd name="T94" fmla="*/ 392 w 1754"/>
                <a:gd name="T95" fmla="*/ 438 h 2027"/>
                <a:gd name="T96" fmla="*/ 413 w 1754"/>
                <a:gd name="T97" fmla="*/ 379 h 2027"/>
                <a:gd name="T98" fmla="*/ 386 w 1754"/>
                <a:gd name="T99" fmla="*/ 150 h 2027"/>
                <a:gd name="T100" fmla="*/ 365 w 1754"/>
                <a:gd name="T101" fmla="*/ 0 h 2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754" h="2027">
                  <a:moveTo>
                    <a:pt x="365" y="0"/>
                  </a:moveTo>
                  <a:cubicBezTo>
                    <a:pt x="374" y="13"/>
                    <a:pt x="382" y="26"/>
                    <a:pt x="392" y="38"/>
                  </a:cubicBezTo>
                  <a:cubicBezTo>
                    <a:pt x="397" y="46"/>
                    <a:pt x="408" y="59"/>
                    <a:pt x="408" y="59"/>
                  </a:cubicBezTo>
                  <a:cubicBezTo>
                    <a:pt x="414" y="81"/>
                    <a:pt x="434" y="102"/>
                    <a:pt x="450" y="118"/>
                  </a:cubicBezTo>
                  <a:cubicBezTo>
                    <a:pt x="496" y="168"/>
                    <a:pt x="542" y="208"/>
                    <a:pt x="610" y="224"/>
                  </a:cubicBezTo>
                  <a:cubicBezTo>
                    <a:pt x="652" y="252"/>
                    <a:pt x="701" y="256"/>
                    <a:pt x="749" y="272"/>
                  </a:cubicBezTo>
                  <a:cubicBezTo>
                    <a:pt x="803" y="290"/>
                    <a:pt x="867" y="302"/>
                    <a:pt x="925" y="310"/>
                  </a:cubicBezTo>
                  <a:cubicBezTo>
                    <a:pt x="948" y="313"/>
                    <a:pt x="970" y="317"/>
                    <a:pt x="994" y="320"/>
                  </a:cubicBezTo>
                  <a:cubicBezTo>
                    <a:pt x="1033" y="324"/>
                    <a:pt x="1112" y="331"/>
                    <a:pt x="1112" y="331"/>
                  </a:cubicBezTo>
                  <a:cubicBezTo>
                    <a:pt x="1186" y="329"/>
                    <a:pt x="1261" y="329"/>
                    <a:pt x="1336" y="326"/>
                  </a:cubicBezTo>
                  <a:cubicBezTo>
                    <a:pt x="1382" y="323"/>
                    <a:pt x="1443" y="302"/>
                    <a:pt x="1496" y="299"/>
                  </a:cubicBezTo>
                  <a:cubicBezTo>
                    <a:pt x="1549" y="290"/>
                    <a:pt x="1514" y="296"/>
                    <a:pt x="1586" y="283"/>
                  </a:cubicBezTo>
                  <a:cubicBezTo>
                    <a:pt x="1594" y="281"/>
                    <a:pt x="1613" y="278"/>
                    <a:pt x="1613" y="278"/>
                  </a:cubicBezTo>
                  <a:cubicBezTo>
                    <a:pt x="1635" y="269"/>
                    <a:pt x="1652" y="265"/>
                    <a:pt x="1677" y="262"/>
                  </a:cubicBezTo>
                  <a:cubicBezTo>
                    <a:pt x="1693" y="253"/>
                    <a:pt x="1754" y="239"/>
                    <a:pt x="1693" y="251"/>
                  </a:cubicBezTo>
                  <a:cubicBezTo>
                    <a:pt x="1662" y="266"/>
                    <a:pt x="1628" y="286"/>
                    <a:pt x="1597" y="299"/>
                  </a:cubicBezTo>
                  <a:cubicBezTo>
                    <a:pt x="1579" y="306"/>
                    <a:pt x="1559" y="308"/>
                    <a:pt x="1544" y="320"/>
                  </a:cubicBezTo>
                  <a:cubicBezTo>
                    <a:pt x="1500" y="351"/>
                    <a:pt x="1521" y="343"/>
                    <a:pt x="1485" y="352"/>
                  </a:cubicBezTo>
                  <a:cubicBezTo>
                    <a:pt x="1447" y="371"/>
                    <a:pt x="1416" y="402"/>
                    <a:pt x="1378" y="422"/>
                  </a:cubicBezTo>
                  <a:cubicBezTo>
                    <a:pt x="1358" y="453"/>
                    <a:pt x="1341" y="467"/>
                    <a:pt x="1309" y="480"/>
                  </a:cubicBezTo>
                  <a:cubicBezTo>
                    <a:pt x="1283" y="499"/>
                    <a:pt x="1251" y="511"/>
                    <a:pt x="1229" y="534"/>
                  </a:cubicBezTo>
                  <a:cubicBezTo>
                    <a:pt x="1216" y="546"/>
                    <a:pt x="1192" y="571"/>
                    <a:pt x="1192" y="571"/>
                  </a:cubicBezTo>
                  <a:cubicBezTo>
                    <a:pt x="1173" y="621"/>
                    <a:pt x="1210" y="528"/>
                    <a:pt x="1154" y="619"/>
                  </a:cubicBezTo>
                  <a:cubicBezTo>
                    <a:pt x="1131" y="654"/>
                    <a:pt x="1102" y="688"/>
                    <a:pt x="1074" y="720"/>
                  </a:cubicBezTo>
                  <a:cubicBezTo>
                    <a:pt x="1060" y="734"/>
                    <a:pt x="1041" y="745"/>
                    <a:pt x="1032" y="763"/>
                  </a:cubicBezTo>
                  <a:cubicBezTo>
                    <a:pt x="1014" y="797"/>
                    <a:pt x="994" y="837"/>
                    <a:pt x="968" y="864"/>
                  </a:cubicBezTo>
                  <a:cubicBezTo>
                    <a:pt x="950" y="907"/>
                    <a:pt x="923" y="944"/>
                    <a:pt x="904" y="987"/>
                  </a:cubicBezTo>
                  <a:cubicBezTo>
                    <a:pt x="862" y="1077"/>
                    <a:pt x="820" y="1168"/>
                    <a:pt x="792" y="1264"/>
                  </a:cubicBezTo>
                  <a:cubicBezTo>
                    <a:pt x="778" y="1307"/>
                    <a:pt x="771" y="1353"/>
                    <a:pt x="760" y="1398"/>
                  </a:cubicBezTo>
                  <a:cubicBezTo>
                    <a:pt x="724" y="1527"/>
                    <a:pt x="681" y="1654"/>
                    <a:pt x="658" y="1787"/>
                  </a:cubicBezTo>
                  <a:cubicBezTo>
                    <a:pt x="643" y="1866"/>
                    <a:pt x="635" y="1947"/>
                    <a:pt x="621" y="2027"/>
                  </a:cubicBezTo>
                  <a:cubicBezTo>
                    <a:pt x="604" y="1958"/>
                    <a:pt x="605" y="1887"/>
                    <a:pt x="589" y="1819"/>
                  </a:cubicBezTo>
                  <a:cubicBezTo>
                    <a:pt x="574" y="1759"/>
                    <a:pt x="555" y="1701"/>
                    <a:pt x="536" y="1643"/>
                  </a:cubicBezTo>
                  <a:cubicBezTo>
                    <a:pt x="520" y="1594"/>
                    <a:pt x="512" y="1545"/>
                    <a:pt x="493" y="1499"/>
                  </a:cubicBezTo>
                  <a:cubicBezTo>
                    <a:pt x="464" y="1433"/>
                    <a:pt x="460" y="1343"/>
                    <a:pt x="408" y="1291"/>
                  </a:cubicBezTo>
                  <a:cubicBezTo>
                    <a:pt x="395" y="1246"/>
                    <a:pt x="411" y="1291"/>
                    <a:pt x="386" y="1254"/>
                  </a:cubicBezTo>
                  <a:cubicBezTo>
                    <a:pt x="381" y="1247"/>
                    <a:pt x="379" y="1239"/>
                    <a:pt x="376" y="1232"/>
                  </a:cubicBezTo>
                  <a:cubicBezTo>
                    <a:pt x="365" y="1213"/>
                    <a:pt x="355" y="1196"/>
                    <a:pt x="344" y="1179"/>
                  </a:cubicBezTo>
                  <a:cubicBezTo>
                    <a:pt x="317" y="1140"/>
                    <a:pt x="283" y="1108"/>
                    <a:pt x="248" y="1078"/>
                  </a:cubicBezTo>
                  <a:cubicBezTo>
                    <a:pt x="231" y="1063"/>
                    <a:pt x="222" y="1042"/>
                    <a:pt x="205" y="1030"/>
                  </a:cubicBezTo>
                  <a:cubicBezTo>
                    <a:pt x="177" y="1009"/>
                    <a:pt x="144" y="990"/>
                    <a:pt x="120" y="966"/>
                  </a:cubicBezTo>
                  <a:cubicBezTo>
                    <a:pt x="89" y="935"/>
                    <a:pt x="57" y="903"/>
                    <a:pt x="18" y="886"/>
                  </a:cubicBezTo>
                  <a:cubicBezTo>
                    <a:pt x="12" y="880"/>
                    <a:pt x="4" y="877"/>
                    <a:pt x="2" y="870"/>
                  </a:cubicBezTo>
                  <a:cubicBezTo>
                    <a:pt x="0" y="864"/>
                    <a:pt x="3" y="858"/>
                    <a:pt x="8" y="854"/>
                  </a:cubicBezTo>
                  <a:cubicBezTo>
                    <a:pt x="21" y="840"/>
                    <a:pt x="54" y="816"/>
                    <a:pt x="72" y="806"/>
                  </a:cubicBezTo>
                  <a:cubicBezTo>
                    <a:pt x="97" y="765"/>
                    <a:pt x="135" y="721"/>
                    <a:pt x="173" y="694"/>
                  </a:cubicBezTo>
                  <a:cubicBezTo>
                    <a:pt x="187" y="683"/>
                    <a:pt x="203" y="674"/>
                    <a:pt x="216" y="662"/>
                  </a:cubicBezTo>
                  <a:cubicBezTo>
                    <a:pt x="284" y="592"/>
                    <a:pt x="337" y="517"/>
                    <a:pt x="392" y="438"/>
                  </a:cubicBezTo>
                  <a:cubicBezTo>
                    <a:pt x="396" y="416"/>
                    <a:pt x="406" y="399"/>
                    <a:pt x="413" y="379"/>
                  </a:cubicBezTo>
                  <a:cubicBezTo>
                    <a:pt x="409" y="270"/>
                    <a:pt x="406" y="236"/>
                    <a:pt x="386" y="150"/>
                  </a:cubicBezTo>
                  <a:cubicBezTo>
                    <a:pt x="382" y="99"/>
                    <a:pt x="374" y="51"/>
                    <a:pt x="365" y="0"/>
                  </a:cubicBezTo>
                  <a:close/>
                </a:path>
              </a:pathLst>
            </a:custGeom>
            <a:noFill/>
            <a:ln w="12700" cap="flat" cmpd="sng">
              <a:solidFill>
                <a:srgbClr val="00E4FF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207938" name="Group 66"/>
          <p:cNvGrpSpPr>
            <a:grpSpLocks/>
          </p:cNvGrpSpPr>
          <p:nvPr/>
        </p:nvGrpSpPr>
        <p:grpSpPr bwMode="auto">
          <a:xfrm>
            <a:off x="3429000" y="4648200"/>
            <a:ext cx="2286000" cy="1930400"/>
            <a:chOff x="2160" y="2928"/>
            <a:chExt cx="1440" cy="1216"/>
          </a:xfrm>
        </p:grpSpPr>
        <p:sp>
          <p:nvSpPr>
            <p:cNvPr id="207931" name="Oval 59"/>
            <p:cNvSpPr>
              <a:spLocks noChangeArrowheads="1"/>
            </p:cNvSpPr>
            <p:nvPr/>
          </p:nvSpPr>
          <p:spPr bwMode="auto">
            <a:xfrm>
              <a:off x="2591" y="3213"/>
              <a:ext cx="302" cy="23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5882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07932" name="Freeform 60"/>
            <p:cNvSpPr>
              <a:spLocks/>
            </p:cNvSpPr>
            <p:nvPr/>
          </p:nvSpPr>
          <p:spPr bwMode="auto">
            <a:xfrm>
              <a:off x="2160" y="2928"/>
              <a:ext cx="1440" cy="1216"/>
            </a:xfrm>
            <a:custGeom>
              <a:avLst/>
              <a:gdLst>
                <a:gd name="T0" fmla="*/ 365 w 1754"/>
                <a:gd name="T1" fmla="*/ 0 h 2027"/>
                <a:gd name="T2" fmla="*/ 392 w 1754"/>
                <a:gd name="T3" fmla="*/ 38 h 2027"/>
                <a:gd name="T4" fmla="*/ 408 w 1754"/>
                <a:gd name="T5" fmla="*/ 59 h 2027"/>
                <a:gd name="T6" fmla="*/ 450 w 1754"/>
                <a:gd name="T7" fmla="*/ 118 h 2027"/>
                <a:gd name="T8" fmla="*/ 610 w 1754"/>
                <a:gd name="T9" fmla="*/ 224 h 2027"/>
                <a:gd name="T10" fmla="*/ 749 w 1754"/>
                <a:gd name="T11" fmla="*/ 272 h 2027"/>
                <a:gd name="T12" fmla="*/ 925 w 1754"/>
                <a:gd name="T13" fmla="*/ 310 h 2027"/>
                <a:gd name="T14" fmla="*/ 994 w 1754"/>
                <a:gd name="T15" fmla="*/ 320 h 2027"/>
                <a:gd name="T16" fmla="*/ 1112 w 1754"/>
                <a:gd name="T17" fmla="*/ 331 h 2027"/>
                <a:gd name="T18" fmla="*/ 1336 w 1754"/>
                <a:gd name="T19" fmla="*/ 326 h 2027"/>
                <a:gd name="T20" fmla="*/ 1496 w 1754"/>
                <a:gd name="T21" fmla="*/ 299 h 2027"/>
                <a:gd name="T22" fmla="*/ 1586 w 1754"/>
                <a:gd name="T23" fmla="*/ 283 h 2027"/>
                <a:gd name="T24" fmla="*/ 1613 w 1754"/>
                <a:gd name="T25" fmla="*/ 278 h 2027"/>
                <a:gd name="T26" fmla="*/ 1677 w 1754"/>
                <a:gd name="T27" fmla="*/ 262 h 2027"/>
                <a:gd name="T28" fmla="*/ 1693 w 1754"/>
                <a:gd name="T29" fmla="*/ 251 h 2027"/>
                <a:gd name="T30" fmla="*/ 1597 w 1754"/>
                <a:gd name="T31" fmla="*/ 299 h 2027"/>
                <a:gd name="T32" fmla="*/ 1544 w 1754"/>
                <a:gd name="T33" fmla="*/ 320 h 2027"/>
                <a:gd name="T34" fmla="*/ 1485 w 1754"/>
                <a:gd name="T35" fmla="*/ 352 h 2027"/>
                <a:gd name="T36" fmla="*/ 1378 w 1754"/>
                <a:gd name="T37" fmla="*/ 422 h 2027"/>
                <a:gd name="T38" fmla="*/ 1309 w 1754"/>
                <a:gd name="T39" fmla="*/ 480 h 2027"/>
                <a:gd name="T40" fmla="*/ 1229 w 1754"/>
                <a:gd name="T41" fmla="*/ 534 h 2027"/>
                <a:gd name="T42" fmla="*/ 1192 w 1754"/>
                <a:gd name="T43" fmla="*/ 571 h 2027"/>
                <a:gd name="T44" fmla="*/ 1154 w 1754"/>
                <a:gd name="T45" fmla="*/ 619 h 2027"/>
                <a:gd name="T46" fmla="*/ 1074 w 1754"/>
                <a:gd name="T47" fmla="*/ 720 h 2027"/>
                <a:gd name="T48" fmla="*/ 1032 w 1754"/>
                <a:gd name="T49" fmla="*/ 763 h 2027"/>
                <a:gd name="T50" fmla="*/ 968 w 1754"/>
                <a:gd name="T51" fmla="*/ 864 h 2027"/>
                <a:gd name="T52" fmla="*/ 904 w 1754"/>
                <a:gd name="T53" fmla="*/ 987 h 2027"/>
                <a:gd name="T54" fmla="*/ 792 w 1754"/>
                <a:gd name="T55" fmla="*/ 1264 h 2027"/>
                <a:gd name="T56" fmla="*/ 760 w 1754"/>
                <a:gd name="T57" fmla="*/ 1398 h 2027"/>
                <a:gd name="T58" fmla="*/ 658 w 1754"/>
                <a:gd name="T59" fmla="*/ 1787 h 2027"/>
                <a:gd name="T60" fmla="*/ 621 w 1754"/>
                <a:gd name="T61" fmla="*/ 2027 h 2027"/>
                <a:gd name="T62" fmla="*/ 589 w 1754"/>
                <a:gd name="T63" fmla="*/ 1819 h 2027"/>
                <a:gd name="T64" fmla="*/ 536 w 1754"/>
                <a:gd name="T65" fmla="*/ 1643 h 2027"/>
                <a:gd name="T66" fmla="*/ 493 w 1754"/>
                <a:gd name="T67" fmla="*/ 1499 h 2027"/>
                <a:gd name="T68" fmla="*/ 408 w 1754"/>
                <a:gd name="T69" fmla="*/ 1291 h 2027"/>
                <a:gd name="T70" fmla="*/ 386 w 1754"/>
                <a:gd name="T71" fmla="*/ 1254 h 2027"/>
                <a:gd name="T72" fmla="*/ 376 w 1754"/>
                <a:gd name="T73" fmla="*/ 1232 h 2027"/>
                <a:gd name="T74" fmla="*/ 344 w 1754"/>
                <a:gd name="T75" fmla="*/ 1179 h 2027"/>
                <a:gd name="T76" fmla="*/ 248 w 1754"/>
                <a:gd name="T77" fmla="*/ 1078 h 2027"/>
                <a:gd name="T78" fmla="*/ 205 w 1754"/>
                <a:gd name="T79" fmla="*/ 1030 h 2027"/>
                <a:gd name="T80" fmla="*/ 120 w 1754"/>
                <a:gd name="T81" fmla="*/ 966 h 2027"/>
                <a:gd name="T82" fmla="*/ 18 w 1754"/>
                <a:gd name="T83" fmla="*/ 886 h 2027"/>
                <a:gd name="T84" fmla="*/ 2 w 1754"/>
                <a:gd name="T85" fmla="*/ 870 h 2027"/>
                <a:gd name="T86" fmla="*/ 8 w 1754"/>
                <a:gd name="T87" fmla="*/ 854 h 2027"/>
                <a:gd name="T88" fmla="*/ 72 w 1754"/>
                <a:gd name="T89" fmla="*/ 806 h 2027"/>
                <a:gd name="T90" fmla="*/ 173 w 1754"/>
                <a:gd name="T91" fmla="*/ 694 h 2027"/>
                <a:gd name="T92" fmla="*/ 216 w 1754"/>
                <a:gd name="T93" fmla="*/ 662 h 2027"/>
                <a:gd name="T94" fmla="*/ 392 w 1754"/>
                <a:gd name="T95" fmla="*/ 438 h 2027"/>
                <a:gd name="T96" fmla="*/ 413 w 1754"/>
                <a:gd name="T97" fmla="*/ 379 h 2027"/>
                <a:gd name="T98" fmla="*/ 386 w 1754"/>
                <a:gd name="T99" fmla="*/ 150 h 2027"/>
                <a:gd name="T100" fmla="*/ 365 w 1754"/>
                <a:gd name="T101" fmla="*/ 0 h 2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754" h="2027">
                  <a:moveTo>
                    <a:pt x="365" y="0"/>
                  </a:moveTo>
                  <a:cubicBezTo>
                    <a:pt x="374" y="13"/>
                    <a:pt x="382" y="26"/>
                    <a:pt x="392" y="38"/>
                  </a:cubicBezTo>
                  <a:cubicBezTo>
                    <a:pt x="397" y="46"/>
                    <a:pt x="408" y="59"/>
                    <a:pt x="408" y="59"/>
                  </a:cubicBezTo>
                  <a:cubicBezTo>
                    <a:pt x="414" y="81"/>
                    <a:pt x="434" y="102"/>
                    <a:pt x="450" y="118"/>
                  </a:cubicBezTo>
                  <a:cubicBezTo>
                    <a:pt x="496" y="168"/>
                    <a:pt x="542" y="208"/>
                    <a:pt x="610" y="224"/>
                  </a:cubicBezTo>
                  <a:cubicBezTo>
                    <a:pt x="652" y="252"/>
                    <a:pt x="701" y="256"/>
                    <a:pt x="749" y="272"/>
                  </a:cubicBezTo>
                  <a:cubicBezTo>
                    <a:pt x="803" y="290"/>
                    <a:pt x="867" y="302"/>
                    <a:pt x="925" y="310"/>
                  </a:cubicBezTo>
                  <a:cubicBezTo>
                    <a:pt x="948" y="313"/>
                    <a:pt x="970" y="317"/>
                    <a:pt x="994" y="320"/>
                  </a:cubicBezTo>
                  <a:cubicBezTo>
                    <a:pt x="1033" y="324"/>
                    <a:pt x="1112" y="331"/>
                    <a:pt x="1112" y="331"/>
                  </a:cubicBezTo>
                  <a:cubicBezTo>
                    <a:pt x="1186" y="329"/>
                    <a:pt x="1261" y="329"/>
                    <a:pt x="1336" y="326"/>
                  </a:cubicBezTo>
                  <a:cubicBezTo>
                    <a:pt x="1382" y="323"/>
                    <a:pt x="1443" y="302"/>
                    <a:pt x="1496" y="299"/>
                  </a:cubicBezTo>
                  <a:cubicBezTo>
                    <a:pt x="1549" y="290"/>
                    <a:pt x="1514" y="296"/>
                    <a:pt x="1586" y="283"/>
                  </a:cubicBezTo>
                  <a:cubicBezTo>
                    <a:pt x="1594" y="281"/>
                    <a:pt x="1613" y="278"/>
                    <a:pt x="1613" y="278"/>
                  </a:cubicBezTo>
                  <a:cubicBezTo>
                    <a:pt x="1635" y="269"/>
                    <a:pt x="1652" y="265"/>
                    <a:pt x="1677" y="262"/>
                  </a:cubicBezTo>
                  <a:cubicBezTo>
                    <a:pt x="1693" y="253"/>
                    <a:pt x="1754" y="239"/>
                    <a:pt x="1693" y="251"/>
                  </a:cubicBezTo>
                  <a:cubicBezTo>
                    <a:pt x="1662" y="266"/>
                    <a:pt x="1628" y="286"/>
                    <a:pt x="1597" y="299"/>
                  </a:cubicBezTo>
                  <a:cubicBezTo>
                    <a:pt x="1579" y="306"/>
                    <a:pt x="1559" y="308"/>
                    <a:pt x="1544" y="320"/>
                  </a:cubicBezTo>
                  <a:cubicBezTo>
                    <a:pt x="1500" y="351"/>
                    <a:pt x="1521" y="343"/>
                    <a:pt x="1485" y="352"/>
                  </a:cubicBezTo>
                  <a:cubicBezTo>
                    <a:pt x="1447" y="371"/>
                    <a:pt x="1416" y="402"/>
                    <a:pt x="1378" y="422"/>
                  </a:cubicBezTo>
                  <a:cubicBezTo>
                    <a:pt x="1358" y="453"/>
                    <a:pt x="1341" y="467"/>
                    <a:pt x="1309" y="480"/>
                  </a:cubicBezTo>
                  <a:cubicBezTo>
                    <a:pt x="1283" y="499"/>
                    <a:pt x="1251" y="511"/>
                    <a:pt x="1229" y="534"/>
                  </a:cubicBezTo>
                  <a:cubicBezTo>
                    <a:pt x="1216" y="546"/>
                    <a:pt x="1192" y="571"/>
                    <a:pt x="1192" y="571"/>
                  </a:cubicBezTo>
                  <a:cubicBezTo>
                    <a:pt x="1173" y="621"/>
                    <a:pt x="1210" y="528"/>
                    <a:pt x="1154" y="619"/>
                  </a:cubicBezTo>
                  <a:cubicBezTo>
                    <a:pt x="1131" y="654"/>
                    <a:pt x="1102" y="688"/>
                    <a:pt x="1074" y="720"/>
                  </a:cubicBezTo>
                  <a:cubicBezTo>
                    <a:pt x="1060" y="734"/>
                    <a:pt x="1041" y="745"/>
                    <a:pt x="1032" y="763"/>
                  </a:cubicBezTo>
                  <a:cubicBezTo>
                    <a:pt x="1014" y="797"/>
                    <a:pt x="994" y="837"/>
                    <a:pt x="968" y="864"/>
                  </a:cubicBezTo>
                  <a:cubicBezTo>
                    <a:pt x="950" y="907"/>
                    <a:pt x="923" y="944"/>
                    <a:pt x="904" y="987"/>
                  </a:cubicBezTo>
                  <a:cubicBezTo>
                    <a:pt x="862" y="1077"/>
                    <a:pt x="820" y="1168"/>
                    <a:pt x="792" y="1264"/>
                  </a:cubicBezTo>
                  <a:cubicBezTo>
                    <a:pt x="778" y="1307"/>
                    <a:pt x="771" y="1353"/>
                    <a:pt x="760" y="1398"/>
                  </a:cubicBezTo>
                  <a:cubicBezTo>
                    <a:pt x="724" y="1527"/>
                    <a:pt x="681" y="1654"/>
                    <a:pt x="658" y="1787"/>
                  </a:cubicBezTo>
                  <a:cubicBezTo>
                    <a:pt x="643" y="1866"/>
                    <a:pt x="635" y="1947"/>
                    <a:pt x="621" y="2027"/>
                  </a:cubicBezTo>
                  <a:cubicBezTo>
                    <a:pt x="604" y="1958"/>
                    <a:pt x="605" y="1887"/>
                    <a:pt x="589" y="1819"/>
                  </a:cubicBezTo>
                  <a:cubicBezTo>
                    <a:pt x="574" y="1759"/>
                    <a:pt x="555" y="1701"/>
                    <a:pt x="536" y="1643"/>
                  </a:cubicBezTo>
                  <a:cubicBezTo>
                    <a:pt x="520" y="1594"/>
                    <a:pt x="512" y="1545"/>
                    <a:pt x="493" y="1499"/>
                  </a:cubicBezTo>
                  <a:cubicBezTo>
                    <a:pt x="464" y="1433"/>
                    <a:pt x="460" y="1343"/>
                    <a:pt x="408" y="1291"/>
                  </a:cubicBezTo>
                  <a:cubicBezTo>
                    <a:pt x="395" y="1246"/>
                    <a:pt x="411" y="1291"/>
                    <a:pt x="386" y="1254"/>
                  </a:cubicBezTo>
                  <a:cubicBezTo>
                    <a:pt x="381" y="1247"/>
                    <a:pt x="379" y="1239"/>
                    <a:pt x="376" y="1232"/>
                  </a:cubicBezTo>
                  <a:cubicBezTo>
                    <a:pt x="365" y="1213"/>
                    <a:pt x="355" y="1196"/>
                    <a:pt x="344" y="1179"/>
                  </a:cubicBezTo>
                  <a:cubicBezTo>
                    <a:pt x="317" y="1140"/>
                    <a:pt x="283" y="1108"/>
                    <a:pt x="248" y="1078"/>
                  </a:cubicBezTo>
                  <a:cubicBezTo>
                    <a:pt x="231" y="1063"/>
                    <a:pt x="222" y="1042"/>
                    <a:pt x="205" y="1030"/>
                  </a:cubicBezTo>
                  <a:cubicBezTo>
                    <a:pt x="177" y="1009"/>
                    <a:pt x="144" y="990"/>
                    <a:pt x="120" y="966"/>
                  </a:cubicBezTo>
                  <a:cubicBezTo>
                    <a:pt x="89" y="935"/>
                    <a:pt x="57" y="903"/>
                    <a:pt x="18" y="886"/>
                  </a:cubicBezTo>
                  <a:cubicBezTo>
                    <a:pt x="12" y="880"/>
                    <a:pt x="4" y="877"/>
                    <a:pt x="2" y="870"/>
                  </a:cubicBezTo>
                  <a:cubicBezTo>
                    <a:pt x="0" y="864"/>
                    <a:pt x="3" y="858"/>
                    <a:pt x="8" y="854"/>
                  </a:cubicBezTo>
                  <a:cubicBezTo>
                    <a:pt x="21" y="840"/>
                    <a:pt x="54" y="816"/>
                    <a:pt x="72" y="806"/>
                  </a:cubicBezTo>
                  <a:cubicBezTo>
                    <a:pt x="97" y="765"/>
                    <a:pt x="135" y="721"/>
                    <a:pt x="173" y="694"/>
                  </a:cubicBezTo>
                  <a:cubicBezTo>
                    <a:pt x="187" y="683"/>
                    <a:pt x="203" y="674"/>
                    <a:pt x="216" y="662"/>
                  </a:cubicBezTo>
                  <a:cubicBezTo>
                    <a:pt x="284" y="592"/>
                    <a:pt x="337" y="517"/>
                    <a:pt x="392" y="438"/>
                  </a:cubicBezTo>
                  <a:cubicBezTo>
                    <a:pt x="396" y="416"/>
                    <a:pt x="406" y="399"/>
                    <a:pt x="413" y="379"/>
                  </a:cubicBezTo>
                  <a:cubicBezTo>
                    <a:pt x="409" y="270"/>
                    <a:pt x="406" y="236"/>
                    <a:pt x="386" y="150"/>
                  </a:cubicBezTo>
                  <a:cubicBezTo>
                    <a:pt x="382" y="99"/>
                    <a:pt x="374" y="51"/>
                    <a:pt x="365" y="0"/>
                  </a:cubicBezTo>
                  <a:close/>
                </a:path>
              </a:pathLst>
            </a:custGeom>
            <a:noFill/>
            <a:ln w="12700" cap="flat" cmpd="sng">
              <a:solidFill>
                <a:srgbClr val="00E4FF">
                  <a:alpha val="28999"/>
                </a:srgbClr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07934" name="Freeform 62"/>
            <p:cNvSpPr>
              <a:spLocks/>
            </p:cNvSpPr>
            <p:nvPr/>
          </p:nvSpPr>
          <p:spPr bwMode="auto">
            <a:xfrm>
              <a:off x="3312" y="3079"/>
              <a:ext cx="236" cy="97"/>
            </a:xfrm>
            <a:custGeom>
              <a:avLst/>
              <a:gdLst>
                <a:gd name="T0" fmla="*/ 0 w 236"/>
                <a:gd name="T1" fmla="*/ 39 h 97"/>
                <a:gd name="T2" fmla="*/ 84 w 236"/>
                <a:gd name="T3" fmla="*/ 35 h 97"/>
                <a:gd name="T4" fmla="*/ 124 w 236"/>
                <a:gd name="T5" fmla="*/ 21 h 97"/>
                <a:gd name="T6" fmla="*/ 210 w 236"/>
                <a:gd name="T7" fmla="*/ 9 h 97"/>
                <a:gd name="T8" fmla="*/ 226 w 236"/>
                <a:gd name="T9" fmla="*/ 3 h 97"/>
                <a:gd name="T10" fmla="*/ 234 w 236"/>
                <a:gd name="T11" fmla="*/ 1 h 97"/>
                <a:gd name="T12" fmla="*/ 216 w 236"/>
                <a:gd name="T13" fmla="*/ 9 h 97"/>
                <a:gd name="T14" fmla="*/ 190 w 236"/>
                <a:gd name="T15" fmla="*/ 15 h 97"/>
                <a:gd name="T16" fmla="*/ 142 w 236"/>
                <a:gd name="T17" fmla="*/ 39 h 97"/>
                <a:gd name="T18" fmla="*/ 94 w 236"/>
                <a:gd name="T19" fmla="*/ 53 h 97"/>
                <a:gd name="T20" fmla="*/ 52 w 236"/>
                <a:gd name="T21" fmla="*/ 75 h 97"/>
                <a:gd name="T22" fmla="*/ 6 w 236"/>
                <a:gd name="T23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6" h="97">
                  <a:moveTo>
                    <a:pt x="0" y="39"/>
                  </a:moveTo>
                  <a:cubicBezTo>
                    <a:pt x="27" y="37"/>
                    <a:pt x="56" y="38"/>
                    <a:pt x="84" y="35"/>
                  </a:cubicBezTo>
                  <a:cubicBezTo>
                    <a:pt x="103" y="32"/>
                    <a:pt x="107" y="25"/>
                    <a:pt x="124" y="21"/>
                  </a:cubicBezTo>
                  <a:cubicBezTo>
                    <a:pt x="151" y="14"/>
                    <a:pt x="182" y="11"/>
                    <a:pt x="210" y="9"/>
                  </a:cubicBezTo>
                  <a:cubicBezTo>
                    <a:pt x="235" y="3"/>
                    <a:pt x="207" y="10"/>
                    <a:pt x="226" y="3"/>
                  </a:cubicBezTo>
                  <a:cubicBezTo>
                    <a:pt x="228" y="1"/>
                    <a:pt x="236" y="0"/>
                    <a:pt x="234" y="1"/>
                  </a:cubicBezTo>
                  <a:cubicBezTo>
                    <a:pt x="227" y="3"/>
                    <a:pt x="222" y="6"/>
                    <a:pt x="216" y="9"/>
                  </a:cubicBezTo>
                  <a:cubicBezTo>
                    <a:pt x="207" y="12"/>
                    <a:pt x="197" y="10"/>
                    <a:pt x="190" y="15"/>
                  </a:cubicBezTo>
                  <a:cubicBezTo>
                    <a:pt x="174" y="23"/>
                    <a:pt x="158" y="31"/>
                    <a:pt x="142" y="39"/>
                  </a:cubicBezTo>
                  <a:cubicBezTo>
                    <a:pt x="128" y="44"/>
                    <a:pt x="106" y="44"/>
                    <a:pt x="94" y="53"/>
                  </a:cubicBezTo>
                  <a:cubicBezTo>
                    <a:pt x="85" y="58"/>
                    <a:pt x="60" y="72"/>
                    <a:pt x="52" y="75"/>
                  </a:cubicBezTo>
                  <a:cubicBezTo>
                    <a:pt x="41" y="78"/>
                    <a:pt x="12" y="90"/>
                    <a:pt x="6" y="97"/>
                  </a:cubicBezTo>
                </a:path>
              </a:pathLst>
            </a:custGeom>
            <a:noFill/>
            <a:ln w="19050" cmpd="sng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ADADAD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07935" name="Freeform 63"/>
            <p:cNvSpPr>
              <a:spLocks/>
            </p:cNvSpPr>
            <p:nvPr/>
          </p:nvSpPr>
          <p:spPr bwMode="auto">
            <a:xfrm>
              <a:off x="2466" y="2942"/>
              <a:ext cx="124" cy="122"/>
            </a:xfrm>
            <a:custGeom>
              <a:avLst/>
              <a:gdLst>
                <a:gd name="T0" fmla="*/ 22 w 124"/>
                <a:gd name="T1" fmla="*/ 122 h 122"/>
                <a:gd name="T2" fmla="*/ 20 w 124"/>
                <a:gd name="T3" fmla="*/ 100 h 122"/>
                <a:gd name="T4" fmla="*/ 14 w 124"/>
                <a:gd name="T5" fmla="*/ 76 h 122"/>
                <a:gd name="T6" fmla="*/ 10 w 124"/>
                <a:gd name="T7" fmla="*/ 38 h 122"/>
                <a:gd name="T8" fmla="*/ 8 w 124"/>
                <a:gd name="T9" fmla="*/ 26 h 122"/>
                <a:gd name="T10" fmla="*/ 6 w 124"/>
                <a:gd name="T11" fmla="*/ 8 h 122"/>
                <a:gd name="T12" fmla="*/ 2 w 124"/>
                <a:gd name="T13" fmla="*/ 2 h 122"/>
                <a:gd name="T14" fmla="*/ 8 w 124"/>
                <a:gd name="T15" fmla="*/ 4 h 122"/>
                <a:gd name="T16" fmla="*/ 12 w 124"/>
                <a:gd name="T17" fmla="*/ 10 h 122"/>
                <a:gd name="T18" fmla="*/ 18 w 124"/>
                <a:gd name="T19" fmla="*/ 12 h 122"/>
                <a:gd name="T20" fmla="*/ 40 w 124"/>
                <a:gd name="T21" fmla="*/ 42 h 122"/>
                <a:gd name="T22" fmla="*/ 66 w 124"/>
                <a:gd name="T23" fmla="*/ 64 h 122"/>
                <a:gd name="T24" fmla="*/ 78 w 124"/>
                <a:gd name="T25" fmla="*/ 68 h 122"/>
                <a:gd name="T26" fmla="*/ 124 w 124"/>
                <a:gd name="T27" fmla="*/ 9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4" h="122">
                  <a:moveTo>
                    <a:pt x="22" y="122"/>
                  </a:moveTo>
                  <a:cubicBezTo>
                    <a:pt x="21" y="114"/>
                    <a:pt x="21" y="107"/>
                    <a:pt x="20" y="100"/>
                  </a:cubicBezTo>
                  <a:cubicBezTo>
                    <a:pt x="18" y="91"/>
                    <a:pt x="14" y="76"/>
                    <a:pt x="14" y="76"/>
                  </a:cubicBezTo>
                  <a:cubicBezTo>
                    <a:pt x="12" y="63"/>
                    <a:pt x="12" y="50"/>
                    <a:pt x="10" y="38"/>
                  </a:cubicBezTo>
                  <a:cubicBezTo>
                    <a:pt x="9" y="34"/>
                    <a:pt x="8" y="30"/>
                    <a:pt x="8" y="26"/>
                  </a:cubicBezTo>
                  <a:cubicBezTo>
                    <a:pt x="7" y="20"/>
                    <a:pt x="7" y="13"/>
                    <a:pt x="6" y="8"/>
                  </a:cubicBezTo>
                  <a:cubicBezTo>
                    <a:pt x="5" y="5"/>
                    <a:pt x="0" y="4"/>
                    <a:pt x="2" y="2"/>
                  </a:cubicBezTo>
                  <a:cubicBezTo>
                    <a:pt x="2" y="0"/>
                    <a:pt x="6" y="3"/>
                    <a:pt x="8" y="4"/>
                  </a:cubicBezTo>
                  <a:cubicBezTo>
                    <a:pt x="9" y="6"/>
                    <a:pt x="10" y="8"/>
                    <a:pt x="12" y="10"/>
                  </a:cubicBezTo>
                  <a:cubicBezTo>
                    <a:pt x="13" y="11"/>
                    <a:pt x="16" y="10"/>
                    <a:pt x="18" y="12"/>
                  </a:cubicBezTo>
                  <a:cubicBezTo>
                    <a:pt x="26" y="20"/>
                    <a:pt x="28" y="34"/>
                    <a:pt x="40" y="42"/>
                  </a:cubicBezTo>
                  <a:cubicBezTo>
                    <a:pt x="47" y="52"/>
                    <a:pt x="52" y="59"/>
                    <a:pt x="66" y="64"/>
                  </a:cubicBezTo>
                  <a:cubicBezTo>
                    <a:pt x="70" y="65"/>
                    <a:pt x="78" y="68"/>
                    <a:pt x="78" y="68"/>
                  </a:cubicBezTo>
                  <a:cubicBezTo>
                    <a:pt x="85" y="83"/>
                    <a:pt x="106" y="94"/>
                    <a:pt x="124" y="94"/>
                  </a:cubicBezTo>
                </a:path>
              </a:pathLst>
            </a:custGeom>
            <a:noFill/>
            <a:ln w="12700" cmpd="sng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07936" name="Freeform 64"/>
            <p:cNvSpPr>
              <a:spLocks/>
            </p:cNvSpPr>
            <p:nvPr/>
          </p:nvSpPr>
          <p:spPr bwMode="auto">
            <a:xfrm>
              <a:off x="2160" y="3411"/>
              <a:ext cx="84" cy="83"/>
            </a:xfrm>
            <a:custGeom>
              <a:avLst/>
              <a:gdLst>
                <a:gd name="T0" fmla="*/ 0 w 84"/>
                <a:gd name="T1" fmla="*/ 37 h 83"/>
                <a:gd name="T2" fmla="*/ 36 w 84"/>
                <a:gd name="T3" fmla="*/ 11 h 83"/>
                <a:gd name="T4" fmla="*/ 56 w 84"/>
                <a:gd name="T5" fmla="*/ 3 h 83"/>
                <a:gd name="T6" fmla="*/ 62 w 84"/>
                <a:gd name="T7" fmla="*/ 1 h 83"/>
                <a:gd name="T8" fmla="*/ 14 w 84"/>
                <a:gd name="T9" fmla="*/ 25 h 83"/>
                <a:gd name="T10" fmla="*/ 2 w 84"/>
                <a:gd name="T11" fmla="*/ 43 h 83"/>
                <a:gd name="T12" fmla="*/ 84 w 84"/>
                <a:gd name="T13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" h="83">
                  <a:moveTo>
                    <a:pt x="0" y="37"/>
                  </a:moveTo>
                  <a:cubicBezTo>
                    <a:pt x="11" y="29"/>
                    <a:pt x="24" y="16"/>
                    <a:pt x="36" y="11"/>
                  </a:cubicBezTo>
                  <a:cubicBezTo>
                    <a:pt x="47" y="5"/>
                    <a:pt x="41" y="7"/>
                    <a:pt x="56" y="3"/>
                  </a:cubicBezTo>
                  <a:cubicBezTo>
                    <a:pt x="58" y="2"/>
                    <a:pt x="64" y="0"/>
                    <a:pt x="62" y="1"/>
                  </a:cubicBezTo>
                  <a:cubicBezTo>
                    <a:pt x="40" y="5"/>
                    <a:pt x="31" y="13"/>
                    <a:pt x="14" y="25"/>
                  </a:cubicBezTo>
                  <a:cubicBezTo>
                    <a:pt x="10" y="31"/>
                    <a:pt x="2" y="43"/>
                    <a:pt x="2" y="43"/>
                  </a:cubicBezTo>
                  <a:cubicBezTo>
                    <a:pt x="26" y="59"/>
                    <a:pt x="62" y="61"/>
                    <a:pt x="84" y="83"/>
                  </a:cubicBezTo>
                </a:path>
              </a:pathLst>
            </a:custGeom>
            <a:noFill/>
            <a:ln w="12700" cmpd="sng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07937" name="Freeform 65"/>
            <p:cNvSpPr>
              <a:spLocks/>
            </p:cNvSpPr>
            <p:nvPr/>
          </p:nvSpPr>
          <p:spPr bwMode="auto">
            <a:xfrm>
              <a:off x="2636" y="4000"/>
              <a:ext cx="64" cy="140"/>
            </a:xfrm>
            <a:custGeom>
              <a:avLst/>
              <a:gdLst>
                <a:gd name="T0" fmla="*/ 0 w 64"/>
                <a:gd name="T1" fmla="*/ 0 h 140"/>
                <a:gd name="T2" fmla="*/ 16 w 64"/>
                <a:gd name="T3" fmla="*/ 54 h 140"/>
                <a:gd name="T4" fmla="*/ 32 w 64"/>
                <a:gd name="T5" fmla="*/ 140 h 140"/>
                <a:gd name="T6" fmla="*/ 42 w 64"/>
                <a:gd name="T7" fmla="*/ 114 h 140"/>
                <a:gd name="T8" fmla="*/ 50 w 64"/>
                <a:gd name="T9" fmla="*/ 96 h 140"/>
                <a:gd name="T10" fmla="*/ 64 w 64"/>
                <a:gd name="T11" fmla="*/ 6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140">
                  <a:moveTo>
                    <a:pt x="0" y="0"/>
                  </a:moveTo>
                  <a:cubicBezTo>
                    <a:pt x="5" y="17"/>
                    <a:pt x="10" y="35"/>
                    <a:pt x="16" y="54"/>
                  </a:cubicBezTo>
                  <a:cubicBezTo>
                    <a:pt x="19" y="83"/>
                    <a:pt x="22" y="112"/>
                    <a:pt x="32" y="140"/>
                  </a:cubicBezTo>
                  <a:cubicBezTo>
                    <a:pt x="37" y="131"/>
                    <a:pt x="37" y="122"/>
                    <a:pt x="42" y="114"/>
                  </a:cubicBezTo>
                  <a:cubicBezTo>
                    <a:pt x="44" y="108"/>
                    <a:pt x="50" y="96"/>
                    <a:pt x="50" y="96"/>
                  </a:cubicBezTo>
                  <a:cubicBezTo>
                    <a:pt x="53" y="66"/>
                    <a:pt x="64" y="35"/>
                    <a:pt x="64" y="6"/>
                  </a:cubicBezTo>
                </a:path>
              </a:pathLst>
            </a:custGeom>
            <a:noFill/>
            <a:ln w="12700" cmpd="sng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pic>
        <p:nvPicPr>
          <p:cNvPr id="207939" name="Picture 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295400"/>
            <a:ext cx="2425700" cy="248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207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0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207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 tmFilter="0, 0; .2, .5; .8, .5; 1, 0"/>
                                        <p:tgtEl>
                                          <p:spTgt spid="2078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1000" autoRev="1" fill="hold"/>
                                        <p:tgtEl>
                                          <p:spTgt spid="2078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07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2000"/>
                                        <p:tgtEl>
                                          <p:spTgt spid="2079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7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2078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078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2078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078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07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07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07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3000"/>
                                        <p:tgtEl>
                                          <p:spTgt spid="207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2000"/>
                                        <p:tgtEl>
                                          <p:spTgt spid="2079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/>
                                        <p:tgtEl>
                                          <p:spTgt spid="2079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2000"/>
                                        <p:tgtEl>
                                          <p:spTgt spid="2079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2000"/>
                                        <p:tgtEl>
                                          <p:spTgt spid="2079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2079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079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079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890" grpId="0" animBg="1"/>
      <p:bldP spid="207890" grpId="1" animBg="1"/>
      <p:bldP spid="207902" grpId="0" animBg="1"/>
      <p:bldP spid="207902" grpId="1" animBg="1"/>
      <p:bldP spid="20790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4914" name="Group 2"/>
          <p:cNvGrpSpPr>
            <a:grpSpLocks/>
          </p:cNvGrpSpPr>
          <p:nvPr/>
        </p:nvGrpSpPr>
        <p:grpSpPr bwMode="auto">
          <a:xfrm>
            <a:off x="7635875" y="3476625"/>
            <a:ext cx="1035050" cy="547688"/>
            <a:chOff x="4810" y="2151"/>
            <a:chExt cx="652" cy="345"/>
          </a:xfrm>
        </p:grpSpPr>
        <p:sp>
          <p:nvSpPr>
            <p:cNvPr id="294915" name="Line 3"/>
            <p:cNvSpPr>
              <a:spLocks noChangeShapeType="1"/>
            </p:cNvSpPr>
            <p:nvPr/>
          </p:nvSpPr>
          <p:spPr bwMode="auto">
            <a:xfrm rot="5400000">
              <a:off x="4977" y="2088"/>
              <a:ext cx="1" cy="336"/>
            </a:xfrm>
            <a:prstGeom prst="line">
              <a:avLst/>
            </a:prstGeom>
            <a:noFill/>
            <a:ln w="19050">
              <a:solidFill>
                <a:srgbClr val="FF282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101532" name="Group 4"/>
            <p:cNvGrpSpPr>
              <a:grpSpLocks/>
            </p:cNvGrpSpPr>
            <p:nvPr/>
          </p:nvGrpSpPr>
          <p:grpSpPr bwMode="auto">
            <a:xfrm>
              <a:off x="5088" y="2151"/>
              <a:ext cx="374" cy="345"/>
              <a:chOff x="5184" y="1968"/>
              <a:chExt cx="374" cy="345"/>
            </a:xfrm>
          </p:grpSpPr>
          <p:sp>
            <p:nvSpPr>
              <p:cNvPr id="294917" name="Freeform 5"/>
              <p:cNvSpPr>
                <a:spLocks/>
              </p:cNvSpPr>
              <p:nvPr/>
            </p:nvSpPr>
            <p:spPr bwMode="auto">
              <a:xfrm flipV="1">
                <a:off x="5184" y="2102"/>
                <a:ext cx="374" cy="211"/>
              </a:xfrm>
              <a:custGeom>
                <a:avLst/>
                <a:gdLst>
                  <a:gd name="T0" fmla="*/ 296 w 448"/>
                  <a:gd name="T1" fmla="*/ 528 h 528"/>
                  <a:gd name="T2" fmla="*/ 440 w 448"/>
                  <a:gd name="T3" fmla="*/ 480 h 528"/>
                  <a:gd name="T4" fmla="*/ 248 w 448"/>
                  <a:gd name="T5" fmla="*/ 288 h 528"/>
                  <a:gd name="T6" fmla="*/ 8 w 448"/>
                  <a:gd name="T7" fmla="*/ 144 h 528"/>
                  <a:gd name="T8" fmla="*/ 200 w 448"/>
                  <a:gd name="T9" fmla="*/ 48 h 528"/>
                  <a:gd name="T10" fmla="*/ 200 w 448"/>
                  <a:gd name="T11" fmla="*/ 0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8" h="528">
                    <a:moveTo>
                      <a:pt x="296" y="528"/>
                    </a:moveTo>
                    <a:cubicBezTo>
                      <a:pt x="372" y="524"/>
                      <a:pt x="448" y="520"/>
                      <a:pt x="440" y="480"/>
                    </a:cubicBezTo>
                    <a:cubicBezTo>
                      <a:pt x="432" y="440"/>
                      <a:pt x="320" y="344"/>
                      <a:pt x="248" y="288"/>
                    </a:cubicBezTo>
                    <a:cubicBezTo>
                      <a:pt x="176" y="232"/>
                      <a:pt x="16" y="184"/>
                      <a:pt x="8" y="144"/>
                    </a:cubicBezTo>
                    <a:cubicBezTo>
                      <a:pt x="0" y="104"/>
                      <a:pt x="168" y="72"/>
                      <a:pt x="200" y="48"/>
                    </a:cubicBezTo>
                    <a:cubicBezTo>
                      <a:pt x="232" y="24"/>
                      <a:pt x="200" y="8"/>
                      <a:pt x="200" y="0"/>
                    </a:cubicBez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grpSp>
            <p:nvGrpSpPr>
              <p:cNvPr id="101534" name="Group 6"/>
              <p:cNvGrpSpPr>
                <a:grpSpLocks/>
              </p:cNvGrpSpPr>
              <p:nvPr/>
            </p:nvGrpSpPr>
            <p:grpSpPr bwMode="auto">
              <a:xfrm>
                <a:off x="5184" y="1968"/>
                <a:ext cx="374" cy="326"/>
                <a:chOff x="5373" y="1968"/>
                <a:chExt cx="374" cy="326"/>
              </a:xfrm>
            </p:grpSpPr>
            <p:grpSp>
              <p:nvGrpSpPr>
                <p:cNvPr id="101535" name="Group 7"/>
                <p:cNvGrpSpPr>
                  <a:grpSpLocks/>
                </p:cNvGrpSpPr>
                <p:nvPr/>
              </p:nvGrpSpPr>
              <p:grpSpPr bwMode="auto">
                <a:xfrm>
                  <a:off x="5386" y="1968"/>
                  <a:ext cx="241" cy="230"/>
                  <a:chOff x="5386" y="1968"/>
                  <a:chExt cx="241" cy="230"/>
                </a:xfrm>
              </p:grpSpPr>
              <p:sp>
                <p:nvSpPr>
                  <p:cNvPr id="294920" name="Rectangle 8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5466" y="2045"/>
                    <a:ext cx="161" cy="76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94921" name="AutoShape 9"/>
                  <p:cNvSpPr>
                    <a:spLocks noChangeArrowheads="1"/>
                  </p:cNvSpPr>
                  <p:nvPr/>
                </p:nvSpPr>
                <p:spPr bwMode="auto">
                  <a:xfrm flipH="1" flipV="1">
                    <a:off x="5386" y="1968"/>
                    <a:ext cx="120" cy="230"/>
                  </a:xfrm>
                  <a:prstGeom prst="moon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</p:grpSp>
            <p:sp>
              <p:nvSpPr>
                <p:cNvPr id="294922" name="Freeform 10"/>
                <p:cNvSpPr>
                  <a:spLocks/>
                </p:cNvSpPr>
                <p:nvPr/>
              </p:nvSpPr>
              <p:spPr bwMode="auto">
                <a:xfrm flipV="1">
                  <a:off x="5373" y="2083"/>
                  <a:ext cx="374" cy="211"/>
                </a:xfrm>
                <a:custGeom>
                  <a:avLst/>
                  <a:gdLst>
                    <a:gd name="T0" fmla="*/ 296 w 448"/>
                    <a:gd name="T1" fmla="*/ 528 h 528"/>
                    <a:gd name="T2" fmla="*/ 440 w 448"/>
                    <a:gd name="T3" fmla="*/ 480 h 528"/>
                    <a:gd name="T4" fmla="*/ 248 w 448"/>
                    <a:gd name="T5" fmla="*/ 288 h 528"/>
                    <a:gd name="T6" fmla="*/ 8 w 448"/>
                    <a:gd name="T7" fmla="*/ 144 h 528"/>
                    <a:gd name="T8" fmla="*/ 200 w 448"/>
                    <a:gd name="T9" fmla="*/ 48 h 528"/>
                    <a:gd name="T10" fmla="*/ 200 w 448"/>
                    <a:gd name="T11" fmla="*/ 0 h 5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48" h="528">
                      <a:moveTo>
                        <a:pt x="296" y="528"/>
                      </a:moveTo>
                      <a:cubicBezTo>
                        <a:pt x="372" y="524"/>
                        <a:pt x="448" y="520"/>
                        <a:pt x="440" y="480"/>
                      </a:cubicBezTo>
                      <a:cubicBezTo>
                        <a:pt x="432" y="440"/>
                        <a:pt x="320" y="344"/>
                        <a:pt x="248" y="288"/>
                      </a:cubicBezTo>
                      <a:cubicBezTo>
                        <a:pt x="176" y="232"/>
                        <a:pt x="16" y="184"/>
                        <a:pt x="8" y="144"/>
                      </a:cubicBezTo>
                      <a:cubicBezTo>
                        <a:pt x="0" y="104"/>
                        <a:pt x="168" y="72"/>
                        <a:pt x="200" y="48"/>
                      </a:cubicBezTo>
                      <a:cubicBezTo>
                        <a:pt x="232" y="24"/>
                        <a:pt x="200" y="8"/>
                        <a:pt x="200" y="0"/>
                      </a:cubicBezTo>
                    </a:path>
                  </a:pathLst>
                </a:custGeom>
                <a:noFill/>
                <a:ln w="9525" cap="flat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</p:grpSp>
      </p:grpSp>
      <p:grpSp>
        <p:nvGrpSpPr>
          <p:cNvPr id="101378" name="Group 11"/>
          <p:cNvGrpSpPr>
            <a:grpSpLocks/>
          </p:cNvGrpSpPr>
          <p:nvPr/>
        </p:nvGrpSpPr>
        <p:grpSpPr bwMode="auto">
          <a:xfrm rot="10800000" flipV="1">
            <a:off x="7483475" y="3452813"/>
            <a:ext cx="228600" cy="419100"/>
            <a:chOff x="308" y="2060"/>
            <a:chExt cx="196" cy="386"/>
          </a:xfrm>
        </p:grpSpPr>
        <p:sp>
          <p:nvSpPr>
            <p:cNvPr id="294924" name="Oval 12"/>
            <p:cNvSpPr>
              <a:spLocks noChangeArrowheads="1"/>
            </p:cNvSpPr>
            <p:nvPr/>
          </p:nvSpPr>
          <p:spPr bwMode="auto">
            <a:xfrm rot="2398380">
              <a:off x="313" y="2051"/>
              <a:ext cx="192" cy="385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25" name="Oval 13"/>
            <p:cNvSpPr>
              <a:spLocks noChangeArrowheads="1"/>
            </p:cNvSpPr>
            <p:nvPr/>
          </p:nvSpPr>
          <p:spPr bwMode="auto">
            <a:xfrm rot="2248002">
              <a:off x="320" y="2056"/>
              <a:ext cx="192" cy="386"/>
            </a:xfrm>
            <a:prstGeom prst="ellipse">
              <a:avLst/>
            </a:prstGeom>
            <a:gradFill rotWithShape="0">
              <a:gsLst>
                <a:gs pos="0">
                  <a:srgbClr val="C1DAFF"/>
                </a:gs>
                <a:gs pos="100000">
                  <a:srgbClr val="C1DAFF">
                    <a:gamma/>
                    <a:shade val="63137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26" name="Oval 14"/>
            <p:cNvSpPr>
              <a:spLocks noChangeArrowheads="1"/>
            </p:cNvSpPr>
            <p:nvPr/>
          </p:nvSpPr>
          <p:spPr bwMode="auto">
            <a:xfrm rot="2248002">
              <a:off x="320" y="2056"/>
              <a:ext cx="192" cy="386"/>
            </a:xfrm>
            <a:prstGeom prst="ellipse">
              <a:avLst/>
            </a:prstGeom>
            <a:gradFill rotWithShape="0">
              <a:gsLst>
                <a:gs pos="0">
                  <a:schemeClr val="hlink">
                    <a:alpha val="44000"/>
                  </a:schemeClr>
                </a:gs>
                <a:gs pos="100000">
                  <a:schemeClr val="hlink">
                    <a:gamma/>
                    <a:shade val="65490"/>
                    <a:invGamma/>
                  </a:schemeClr>
                </a:gs>
              </a:gsLst>
              <a:path path="rect">
                <a:fillToRect l="100000" b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294927" name="Group 15"/>
          <p:cNvGrpSpPr>
            <a:grpSpLocks/>
          </p:cNvGrpSpPr>
          <p:nvPr/>
        </p:nvGrpSpPr>
        <p:grpSpPr bwMode="auto">
          <a:xfrm>
            <a:off x="6553200" y="3643313"/>
            <a:ext cx="990600" cy="39687"/>
            <a:chOff x="2496" y="2256"/>
            <a:chExt cx="624" cy="25"/>
          </a:xfrm>
        </p:grpSpPr>
        <p:grpSp>
          <p:nvGrpSpPr>
            <p:cNvPr id="101522" name="Group 16"/>
            <p:cNvGrpSpPr>
              <a:grpSpLocks/>
            </p:cNvGrpSpPr>
            <p:nvPr/>
          </p:nvGrpSpPr>
          <p:grpSpPr bwMode="auto">
            <a:xfrm>
              <a:off x="2496" y="2256"/>
              <a:ext cx="336" cy="25"/>
              <a:chOff x="2496" y="2256"/>
              <a:chExt cx="336" cy="25"/>
            </a:xfrm>
          </p:grpSpPr>
          <p:sp>
            <p:nvSpPr>
              <p:cNvPr id="294929" name="Line 17"/>
              <p:cNvSpPr>
                <a:spLocks noChangeShapeType="1"/>
              </p:cNvSpPr>
              <p:nvPr/>
            </p:nvSpPr>
            <p:spPr bwMode="auto">
              <a:xfrm rot="5400000">
                <a:off x="2663" y="2089"/>
                <a:ext cx="1" cy="336"/>
              </a:xfrm>
              <a:prstGeom prst="line">
                <a:avLst/>
              </a:prstGeom>
              <a:noFill/>
              <a:ln w="19050">
                <a:solidFill>
                  <a:srgbClr val="FF2828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4930" name="Line 18"/>
              <p:cNvSpPr>
                <a:spLocks noChangeShapeType="1"/>
              </p:cNvSpPr>
              <p:nvPr/>
            </p:nvSpPr>
            <p:spPr bwMode="auto">
              <a:xfrm rot="5400000">
                <a:off x="2667" y="2118"/>
                <a:ext cx="0" cy="331"/>
              </a:xfrm>
              <a:prstGeom prst="line">
                <a:avLst/>
              </a:prstGeom>
              <a:noFill/>
              <a:ln w="1905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01523" name="Group 19"/>
            <p:cNvGrpSpPr>
              <a:grpSpLocks/>
            </p:cNvGrpSpPr>
            <p:nvPr/>
          </p:nvGrpSpPr>
          <p:grpSpPr bwMode="auto">
            <a:xfrm>
              <a:off x="2784" y="2256"/>
              <a:ext cx="336" cy="25"/>
              <a:chOff x="2496" y="2256"/>
              <a:chExt cx="336" cy="25"/>
            </a:xfrm>
          </p:grpSpPr>
          <p:sp>
            <p:nvSpPr>
              <p:cNvPr id="294932" name="Line 20"/>
              <p:cNvSpPr>
                <a:spLocks noChangeShapeType="1"/>
              </p:cNvSpPr>
              <p:nvPr/>
            </p:nvSpPr>
            <p:spPr bwMode="auto">
              <a:xfrm rot="5400000">
                <a:off x="2663" y="2089"/>
                <a:ext cx="1" cy="336"/>
              </a:xfrm>
              <a:prstGeom prst="line">
                <a:avLst/>
              </a:prstGeom>
              <a:noFill/>
              <a:ln w="19050">
                <a:solidFill>
                  <a:srgbClr val="FF2828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4933" name="Line 21"/>
              <p:cNvSpPr>
                <a:spLocks noChangeShapeType="1"/>
              </p:cNvSpPr>
              <p:nvPr/>
            </p:nvSpPr>
            <p:spPr bwMode="auto">
              <a:xfrm rot="5400000">
                <a:off x="2667" y="2118"/>
                <a:ext cx="0" cy="331"/>
              </a:xfrm>
              <a:prstGeom prst="line">
                <a:avLst/>
              </a:prstGeom>
              <a:noFill/>
              <a:ln w="1905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294934" name="Group 22"/>
          <p:cNvGrpSpPr>
            <a:grpSpLocks/>
          </p:cNvGrpSpPr>
          <p:nvPr/>
        </p:nvGrpSpPr>
        <p:grpSpPr bwMode="auto">
          <a:xfrm>
            <a:off x="2286000" y="4481513"/>
            <a:ext cx="1828800" cy="1066800"/>
            <a:chOff x="1440" y="2784"/>
            <a:chExt cx="1152" cy="672"/>
          </a:xfrm>
        </p:grpSpPr>
        <p:grpSp>
          <p:nvGrpSpPr>
            <p:cNvPr id="101517" name="Group 23"/>
            <p:cNvGrpSpPr>
              <a:grpSpLocks/>
            </p:cNvGrpSpPr>
            <p:nvPr/>
          </p:nvGrpSpPr>
          <p:grpSpPr bwMode="auto">
            <a:xfrm>
              <a:off x="1440" y="3072"/>
              <a:ext cx="528" cy="384"/>
              <a:chOff x="1440" y="3072"/>
              <a:chExt cx="528" cy="384"/>
            </a:xfrm>
          </p:grpSpPr>
          <p:sp>
            <p:nvSpPr>
              <p:cNvPr id="294936" name="Rectangle 24" descr="Dark upward diagonal"/>
              <p:cNvSpPr>
                <a:spLocks noChangeArrowheads="1"/>
              </p:cNvSpPr>
              <p:nvPr/>
            </p:nvSpPr>
            <p:spPr bwMode="auto">
              <a:xfrm>
                <a:off x="1440" y="3120"/>
                <a:ext cx="528" cy="288"/>
              </a:xfrm>
              <a:prstGeom prst="rect">
                <a:avLst/>
              </a:prstGeom>
              <a:pattFill prst="dkUpDiag">
                <a:fgClr>
                  <a:schemeClr val="tx1"/>
                </a:fgClr>
                <a:bgClr>
                  <a:schemeClr val="bg1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4937" name="AutoShape 25"/>
              <p:cNvSpPr>
                <a:spLocks noChangeArrowheads="1"/>
              </p:cNvSpPr>
              <p:nvPr/>
            </p:nvSpPr>
            <p:spPr bwMode="auto">
              <a:xfrm>
                <a:off x="1920" y="3072"/>
                <a:ext cx="48" cy="384"/>
              </a:xfrm>
              <a:prstGeom prst="upDownArrow">
                <a:avLst>
                  <a:gd name="adj1" fmla="val 66667"/>
                  <a:gd name="adj2" fmla="val 250000"/>
                </a:avLst>
              </a:prstGeom>
              <a:solidFill>
                <a:schemeClr val="tx2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4938" name="AutoShape 26"/>
              <p:cNvSpPr>
                <a:spLocks noChangeArrowheads="1"/>
              </p:cNvSpPr>
              <p:nvPr/>
            </p:nvSpPr>
            <p:spPr bwMode="auto">
              <a:xfrm>
                <a:off x="1584" y="3072"/>
                <a:ext cx="48" cy="384"/>
              </a:xfrm>
              <a:prstGeom prst="upDownArrow">
                <a:avLst>
                  <a:gd name="adj1" fmla="val 66667"/>
                  <a:gd name="adj2" fmla="val 250000"/>
                </a:avLst>
              </a:prstGeom>
              <a:solidFill>
                <a:schemeClr val="tx2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94939" name="Rectangle 27"/>
            <p:cNvSpPr>
              <a:spLocks noChangeArrowheads="1"/>
            </p:cNvSpPr>
            <p:nvPr/>
          </p:nvSpPr>
          <p:spPr bwMode="auto">
            <a:xfrm>
              <a:off x="1584" y="2784"/>
              <a:ext cx="1008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400" b="1" i="1">
                  <a:solidFill>
                    <a:srgbClr val="FFFF00"/>
                  </a:solidFill>
                  <a:latin typeface="Georgia" charset="0"/>
                  <a:cs typeface="+mn-cs"/>
                </a:rPr>
                <a:t>Z Compensate System</a:t>
              </a:r>
            </a:p>
          </p:txBody>
        </p:sp>
      </p:grpSp>
      <p:sp>
        <p:nvSpPr>
          <p:cNvPr id="294940" name="Line 28"/>
          <p:cNvSpPr>
            <a:spLocks noChangeShapeType="1"/>
          </p:cNvSpPr>
          <p:nvPr/>
        </p:nvSpPr>
        <p:spPr bwMode="auto">
          <a:xfrm rot="-2422600">
            <a:off x="1271588" y="5451475"/>
            <a:ext cx="2116137" cy="1812925"/>
          </a:xfrm>
          <a:prstGeom prst="line">
            <a:avLst/>
          </a:prstGeom>
          <a:noFill/>
          <a:ln w="57150">
            <a:solidFill>
              <a:schemeClr val="hlink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01382" name="Group 29"/>
          <p:cNvGrpSpPr>
            <a:grpSpLocks/>
          </p:cNvGrpSpPr>
          <p:nvPr/>
        </p:nvGrpSpPr>
        <p:grpSpPr bwMode="auto">
          <a:xfrm rot="10800000" flipV="1">
            <a:off x="6400800" y="3452813"/>
            <a:ext cx="228600" cy="419100"/>
            <a:chOff x="308" y="2060"/>
            <a:chExt cx="196" cy="386"/>
          </a:xfrm>
        </p:grpSpPr>
        <p:sp>
          <p:nvSpPr>
            <p:cNvPr id="294942" name="Oval 30"/>
            <p:cNvSpPr>
              <a:spLocks noChangeArrowheads="1"/>
            </p:cNvSpPr>
            <p:nvPr/>
          </p:nvSpPr>
          <p:spPr bwMode="auto">
            <a:xfrm rot="2398380">
              <a:off x="313" y="2051"/>
              <a:ext cx="192" cy="385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43" name="Oval 31"/>
            <p:cNvSpPr>
              <a:spLocks noChangeArrowheads="1"/>
            </p:cNvSpPr>
            <p:nvPr/>
          </p:nvSpPr>
          <p:spPr bwMode="auto">
            <a:xfrm rot="2248002">
              <a:off x="320" y="2056"/>
              <a:ext cx="192" cy="386"/>
            </a:xfrm>
            <a:prstGeom prst="ellipse">
              <a:avLst/>
            </a:prstGeom>
            <a:gradFill rotWithShape="0">
              <a:gsLst>
                <a:gs pos="0">
                  <a:srgbClr val="C1DAFF"/>
                </a:gs>
                <a:gs pos="100000">
                  <a:srgbClr val="C1DAFF">
                    <a:gamma/>
                    <a:shade val="63137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44" name="Oval 32"/>
            <p:cNvSpPr>
              <a:spLocks noChangeArrowheads="1"/>
            </p:cNvSpPr>
            <p:nvPr/>
          </p:nvSpPr>
          <p:spPr bwMode="auto">
            <a:xfrm rot="2248002">
              <a:off x="320" y="2056"/>
              <a:ext cx="192" cy="386"/>
            </a:xfrm>
            <a:prstGeom prst="ellipse">
              <a:avLst/>
            </a:prstGeom>
            <a:gradFill rotWithShape="0">
              <a:gsLst>
                <a:gs pos="0">
                  <a:schemeClr val="hlink">
                    <a:alpha val="44000"/>
                  </a:schemeClr>
                </a:gs>
                <a:gs pos="100000">
                  <a:schemeClr val="hlink">
                    <a:gamma/>
                    <a:shade val="65490"/>
                    <a:invGamma/>
                  </a:schemeClr>
                </a:gs>
              </a:gsLst>
              <a:path path="rect">
                <a:fillToRect l="100000" b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01383" name="Group 33"/>
          <p:cNvGrpSpPr>
            <a:grpSpLocks/>
          </p:cNvGrpSpPr>
          <p:nvPr/>
        </p:nvGrpSpPr>
        <p:grpSpPr bwMode="auto">
          <a:xfrm>
            <a:off x="1447800" y="854075"/>
            <a:ext cx="812800" cy="960438"/>
            <a:chOff x="1024" y="528"/>
            <a:chExt cx="512" cy="605"/>
          </a:xfrm>
        </p:grpSpPr>
        <p:sp>
          <p:nvSpPr>
            <p:cNvPr id="294946" name="AutoShape 34"/>
            <p:cNvSpPr>
              <a:spLocks noChangeArrowheads="1"/>
            </p:cNvSpPr>
            <p:nvPr/>
          </p:nvSpPr>
          <p:spPr bwMode="auto">
            <a:xfrm rot="16200000" flipH="1">
              <a:off x="981" y="575"/>
              <a:ext cx="605" cy="510"/>
            </a:xfrm>
            <a:prstGeom prst="flowChartMagneticDrum">
              <a:avLst/>
            </a:prstGeom>
            <a:gradFill rotWithShape="0">
              <a:gsLst>
                <a:gs pos="0">
                  <a:schemeClr val="tx2"/>
                </a:gs>
                <a:gs pos="50000">
                  <a:srgbClr val="CC66FF"/>
                </a:gs>
                <a:gs pos="100000">
                  <a:schemeClr val="tx2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47" name="Oval 35"/>
            <p:cNvSpPr>
              <a:spLocks noChangeArrowheads="1"/>
            </p:cNvSpPr>
            <p:nvPr/>
          </p:nvSpPr>
          <p:spPr bwMode="auto">
            <a:xfrm rot="16200000" flipH="1">
              <a:off x="1178" y="776"/>
              <a:ext cx="202" cy="510"/>
            </a:xfrm>
            <a:prstGeom prst="ellipse">
              <a:avLst/>
            </a:prstGeom>
            <a:gradFill rotWithShape="0">
              <a:gsLst>
                <a:gs pos="0">
                  <a:srgbClr val="CB65FE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48" name="Oval 36"/>
            <p:cNvSpPr>
              <a:spLocks noChangeArrowheads="1"/>
            </p:cNvSpPr>
            <p:nvPr/>
          </p:nvSpPr>
          <p:spPr bwMode="auto">
            <a:xfrm rot="16200000" flipH="1">
              <a:off x="1113" y="987"/>
              <a:ext cx="46" cy="88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49" name="Oval 37"/>
            <p:cNvSpPr>
              <a:spLocks noChangeArrowheads="1"/>
            </p:cNvSpPr>
            <p:nvPr/>
          </p:nvSpPr>
          <p:spPr bwMode="auto">
            <a:xfrm rot="16200000" flipH="1">
              <a:off x="1257" y="987"/>
              <a:ext cx="46" cy="88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50" name="Oval 38"/>
            <p:cNvSpPr>
              <a:spLocks noChangeArrowheads="1"/>
            </p:cNvSpPr>
            <p:nvPr/>
          </p:nvSpPr>
          <p:spPr bwMode="auto">
            <a:xfrm rot="16200000" flipH="1">
              <a:off x="1401" y="987"/>
              <a:ext cx="46" cy="88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94951" name="Line 39"/>
          <p:cNvSpPr>
            <a:spLocks noChangeShapeType="1"/>
          </p:cNvSpPr>
          <p:nvPr/>
        </p:nvSpPr>
        <p:spPr bwMode="auto">
          <a:xfrm rot="10800000" flipH="1" flipV="1">
            <a:off x="2006600" y="2424113"/>
            <a:ext cx="0" cy="1219200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01385" name="Group 40"/>
          <p:cNvGrpSpPr>
            <a:grpSpLocks/>
          </p:cNvGrpSpPr>
          <p:nvPr/>
        </p:nvGrpSpPr>
        <p:grpSpPr bwMode="auto">
          <a:xfrm>
            <a:off x="1866900" y="3262313"/>
            <a:ext cx="306388" cy="760412"/>
            <a:chOff x="2879" y="1295"/>
            <a:chExt cx="289" cy="959"/>
          </a:xfrm>
        </p:grpSpPr>
        <p:sp>
          <p:nvSpPr>
            <p:cNvPr id="294953" name="Oval 41"/>
            <p:cNvSpPr>
              <a:spLocks noChangeArrowheads="1"/>
            </p:cNvSpPr>
            <p:nvPr/>
          </p:nvSpPr>
          <p:spPr bwMode="auto">
            <a:xfrm rot="-8607966" flipH="1" flipV="1">
              <a:off x="2879" y="1295"/>
              <a:ext cx="282" cy="955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54" name="Oval 42"/>
            <p:cNvSpPr>
              <a:spLocks noChangeArrowheads="1"/>
            </p:cNvSpPr>
            <p:nvPr/>
          </p:nvSpPr>
          <p:spPr bwMode="auto">
            <a:xfrm rot="-8758343" flipH="1" flipV="1">
              <a:off x="2886" y="1299"/>
              <a:ext cx="282" cy="955"/>
            </a:xfrm>
            <a:prstGeom prst="ellipse">
              <a:avLst/>
            </a:prstGeom>
            <a:gradFill rotWithShape="0">
              <a:gsLst>
                <a:gs pos="0">
                  <a:srgbClr val="C1DAFF"/>
                </a:gs>
                <a:gs pos="100000">
                  <a:srgbClr val="C1DAFF">
                    <a:gamma/>
                    <a:shade val="63137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55" name="Oval 43"/>
            <p:cNvSpPr>
              <a:spLocks noChangeArrowheads="1"/>
            </p:cNvSpPr>
            <p:nvPr/>
          </p:nvSpPr>
          <p:spPr bwMode="auto">
            <a:xfrm rot="-8758343" flipH="1" flipV="1">
              <a:off x="2886" y="1299"/>
              <a:ext cx="282" cy="955"/>
            </a:xfrm>
            <a:prstGeom prst="ellipse">
              <a:avLst/>
            </a:prstGeom>
            <a:gradFill rotWithShape="0">
              <a:gsLst>
                <a:gs pos="0">
                  <a:srgbClr val="E47CBB">
                    <a:alpha val="44000"/>
                  </a:srgbClr>
                </a:gs>
                <a:gs pos="100000">
                  <a:srgbClr val="E47CBB">
                    <a:gamma/>
                    <a:shade val="42745"/>
                    <a:invGamma/>
                  </a:srgbClr>
                </a:gs>
              </a:gsLst>
              <a:path path="rect">
                <a:fillToRect l="100000" b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294956" name="Group 44"/>
          <p:cNvGrpSpPr>
            <a:grpSpLocks/>
          </p:cNvGrpSpPr>
          <p:nvPr/>
        </p:nvGrpSpPr>
        <p:grpSpPr bwMode="auto">
          <a:xfrm>
            <a:off x="1981200" y="3719513"/>
            <a:ext cx="77788" cy="2438400"/>
            <a:chOff x="1248" y="2304"/>
            <a:chExt cx="49" cy="1536"/>
          </a:xfrm>
        </p:grpSpPr>
        <p:sp>
          <p:nvSpPr>
            <p:cNvPr id="294957" name="AutoShape 45"/>
            <p:cNvSpPr>
              <a:spLocks noChangeArrowheads="1"/>
            </p:cNvSpPr>
            <p:nvPr/>
          </p:nvSpPr>
          <p:spPr bwMode="auto">
            <a:xfrm>
              <a:off x="1248" y="3312"/>
              <a:ext cx="49" cy="528"/>
            </a:xfrm>
            <a:prstGeom prst="downArrow">
              <a:avLst>
                <a:gd name="adj1" fmla="val 100000"/>
                <a:gd name="adj2" fmla="val 1077551"/>
              </a:avLst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58" name="Line 46"/>
            <p:cNvSpPr>
              <a:spLocks noChangeShapeType="1"/>
            </p:cNvSpPr>
            <p:nvPr/>
          </p:nvSpPr>
          <p:spPr bwMode="auto">
            <a:xfrm rot="10800000" flipH="1" flipV="1">
              <a:off x="1264" y="2304"/>
              <a:ext cx="3" cy="960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01387" name="Group 47"/>
          <p:cNvGrpSpPr>
            <a:grpSpLocks/>
          </p:cNvGrpSpPr>
          <p:nvPr/>
        </p:nvGrpSpPr>
        <p:grpSpPr bwMode="auto">
          <a:xfrm>
            <a:off x="1549400" y="5853113"/>
            <a:ext cx="1066800" cy="304800"/>
            <a:chOff x="976" y="3648"/>
            <a:chExt cx="672" cy="192"/>
          </a:xfrm>
        </p:grpSpPr>
        <p:sp>
          <p:nvSpPr>
            <p:cNvPr id="294960" name="Oval 48"/>
            <p:cNvSpPr>
              <a:spLocks noChangeArrowheads="1"/>
            </p:cNvSpPr>
            <p:nvPr/>
          </p:nvSpPr>
          <p:spPr bwMode="auto">
            <a:xfrm>
              <a:off x="1174" y="3691"/>
              <a:ext cx="212" cy="149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0000">
                          <a:gamma/>
                          <a:tint val="10196"/>
                          <a:invGamma/>
                        </a:srgbClr>
                      </a:gs>
                      <a:gs pos="100000">
                        <a:srgbClr val="FF0000"/>
                      </a:gs>
                    </a:gsLst>
                    <a:path path="shape">
                      <a:fillToRect l="50000" t="50000" r="50000" b="50000"/>
                    </a:path>
                  </a:gra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101501" name="Group 49"/>
            <p:cNvGrpSpPr>
              <a:grpSpLocks/>
            </p:cNvGrpSpPr>
            <p:nvPr/>
          </p:nvGrpSpPr>
          <p:grpSpPr bwMode="auto">
            <a:xfrm>
              <a:off x="976" y="3648"/>
              <a:ext cx="672" cy="192"/>
              <a:chOff x="384" y="3496"/>
              <a:chExt cx="5088" cy="680"/>
            </a:xfrm>
          </p:grpSpPr>
          <p:sp>
            <p:nvSpPr>
              <p:cNvPr id="294962" name="Line 50"/>
              <p:cNvSpPr>
                <a:spLocks noChangeShapeType="1"/>
              </p:cNvSpPr>
              <p:nvPr/>
            </p:nvSpPr>
            <p:spPr bwMode="auto">
              <a:xfrm>
                <a:off x="384" y="4176"/>
                <a:ext cx="5088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4963" name="Freeform 51"/>
              <p:cNvSpPr>
                <a:spLocks/>
              </p:cNvSpPr>
              <p:nvPr/>
            </p:nvSpPr>
            <p:spPr bwMode="auto">
              <a:xfrm>
                <a:off x="384" y="3496"/>
                <a:ext cx="5088" cy="680"/>
              </a:xfrm>
              <a:custGeom>
                <a:avLst/>
                <a:gdLst>
                  <a:gd name="T0" fmla="*/ 0 w 5088"/>
                  <a:gd name="T1" fmla="*/ 680 h 680"/>
                  <a:gd name="T2" fmla="*/ 720 w 5088"/>
                  <a:gd name="T3" fmla="*/ 584 h 680"/>
                  <a:gd name="T4" fmla="*/ 1152 w 5088"/>
                  <a:gd name="T5" fmla="*/ 344 h 680"/>
                  <a:gd name="T6" fmla="*/ 1440 w 5088"/>
                  <a:gd name="T7" fmla="*/ 200 h 680"/>
                  <a:gd name="T8" fmla="*/ 1776 w 5088"/>
                  <a:gd name="T9" fmla="*/ 104 h 680"/>
                  <a:gd name="T10" fmla="*/ 2208 w 5088"/>
                  <a:gd name="T11" fmla="*/ 8 h 680"/>
                  <a:gd name="T12" fmla="*/ 2784 w 5088"/>
                  <a:gd name="T13" fmla="*/ 56 h 680"/>
                  <a:gd name="T14" fmla="*/ 3312 w 5088"/>
                  <a:gd name="T15" fmla="*/ 248 h 680"/>
                  <a:gd name="T16" fmla="*/ 4032 w 5088"/>
                  <a:gd name="T17" fmla="*/ 440 h 680"/>
                  <a:gd name="T18" fmla="*/ 4704 w 5088"/>
                  <a:gd name="T19" fmla="*/ 632 h 680"/>
                  <a:gd name="T20" fmla="*/ 5088 w 5088"/>
                  <a:gd name="T21" fmla="*/ 680 h 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088" h="680">
                    <a:moveTo>
                      <a:pt x="0" y="680"/>
                    </a:moveTo>
                    <a:cubicBezTo>
                      <a:pt x="264" y="660"/>
                      <a:pt x="528" y="640"/>
                      <a:pt x="720" y="584"/>
                    </a:cubicBezTo>
                    <a:cubicBezTo>
                      <a:pt x="912" y="528"/>
                      <a:pt x="1032" y="408"/>
                      <a:pt x="1152" y="344"/>
                    </a:cubicBezTo>
                    <a:cubicBezTo>
                      <a:pt x="1272" y="280"/>
                      <a:pt x="1336" y="240"/>
                      <a:pt x="1440" y="200"/>
                    </a:cubicBezTo>
                    <a:cubicBezTo>
                      <a:pt x="1544" y="160"/>
                      <a:pt x="1648" y="136"/>
                      <a:pt x="1776" y="104"/>
                    </a:cubicBezTo>
                    <a:cubicBezTo>
                      <a:pt x="1904" y="72"/>
                      <a:pt x="2040" y="16"/>
                      <a:pt x="2208" y="8"/>
                    </a:cubicBezTo>
                    <a:cubicBezTo>
                      <a:pt x="2376" y="0"/>
                      <a:pt x="2600" y="16"/>
                      <a:pt x="2784" y="56"/>
                    </a:cubicBezTo>
                    <a:cubicBezTo>
                      <a:pt x="2968" y="96"/>
                      <a:pt x="3104" y="184"/>
                      <a:pt x="3312" y="248"/>
                    </a:cubicBezTo>
                    <a:cubicBezTo>
                      <a:pt x="3520" y="312"/>
                      <a:pt x="3800" y="376"/>
                      <a:pt x="4032" y="440"/>
                    </a:cubicBezTo>
                    <a:cubicBezTo>
                      <a:pt x="4264" y="504"/>
                      <a:pt x="4528" y="592"/>
                      <a:pt x="4704" y="632"/>
                    </a:cubicBezTo>
                    <a:cubicBezTo>
                      <a:pt x="4880" y="672"/>
                      <a:pt x="5024" y="672"/>
                      <a:pt x="5088" y="680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sp>
        <p:nvSpPr>
          <p:cNvPr id="294964" name="Text Box 52"/>
          <p:cNvSpPr txBox="1">
            <a:spLocks noChangeArrowheads="1"/>
          </p:cNvSpPr>
          <p:nvPr/>
        </p:nvSpPr>
        <p:spPr bwMode="auto">
          <a:xfrm>
            <a:off x="1828800" y="76200"/>
            <a:ext cx="5486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>
                <a:solidFill>
                  <a:srgbClr val="FFFF00"/>
                </a:solidFill>
                <a:latin typeface="Georgia" charset="0"/>
                <a:cs typeface="+mn-cs"/>
              </a:rPr>
              <a:t>Confocal Olympus  FV</a:t>
            </a:r>
            <a:r>
              <a:rPr lang="en-US" sz="3600" b="1">
                <a:solidFill>
                  <a:srgbClr val="FFFF00"/>
                </a:solidFill>
                <a:latin typeface="Georgia" charset="0"/>
                <a:cs typeface="+mn-cs"/>
              </a:rPr>
              <a:t>1000</a:t>
            </a:r>
            <a:endParaRPr lang="en-US" sz="2800" b="1">
              <a:solidFill>
                <a:srgbClr val="FFFF00"/>
              </a:solidFill>
              <a:latin typeface="Georgia" charset="0"/>
              <a:cs typeface="+mn-cs"/>
            </a:endParaRPr>
          </a:p>
        </p:txBody>
      </p:sp>
      <p:grpSp>
        <p:nvGrpSpPr>
          <p:cNvPr id="294965" name="Group 53"/>
          <p:cNvGrpSpPr>
            <a:grpSpLocks/>
          </p:cNvGrpSpPr>
          <p:nvPr/>
        </p:nvGrpSpPr>
        <p:grpSpPr bwMode="auto">
          <a:xfrm>
            <a:off x="1600200" y="5853113"/>
            <a:ext cx="914400" cy="304800"/>
            <a:chOff x="1008" y="3648"/>
            <a:chExt cx="576" cy="192"/>
          </a:xfrm>
        </p:grpSpPr>
        <p:sp>
          <p:nvSpPr>
            <p:cNvPr id="294966" name="Oval 54"/>
            <p:cNvSpPr>
              <a:spLocks noChangeArrowheads="1"/>
            </p:cNvSpPr>
            <p:nvPr/>
          </p:nvSpPr>
          <p:spPr bwMode="auto">
            <a:xfrm>
              <a:off x="1174" y="3691"/>
              <a:ext cx="212" cy="149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gamma/>
                    <a:tint val="10196"/>
                    <a:invGamma/>
                  </a:srgbClr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67" name="Line 55"/>
            <p:cNvSpPr>
              <a:spLocks noChangeShapeType="1"/>
            </p:cNvSpPr>
            <p:nvPr/>
          </p:nvSpPr>
          <p:spPr bwMode="auto">
            <a:xfrm>
              <a:off x="1104" y="3744"/>
              <a:ext cx="48" cy="0"/>
            </a:xfrm>
            <a:prstGeom prst="line">
              <a:avLst/>
            </a:prstGeom>
            <a:noFill/>
            <a:ln w="57150" cap="rnd">
              <a:solidFill>
                <a:srgbClr val="FF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68" name="Line 56"/>
            <p:cNvSpPr>
              <a:spLocks noChangeShapeType="1"/>
            </p:cNvSpPr>
            <p:nvPr/>
          </p:nvSpPr>
          <p:spPr bwMode="auto">
            <a:xfrm>
              <a:off x="1440" y="3840"/>
              <a:ext cx="96" cy="0"/>
            </a:xfrm>
            <a:prstGeom prst="line">
              <a:avLst/>
            </a:prstGeom>
            <a:noFill/>
            <a:ln w="57150" cap="rnd">
              <a:solidFill>
                <a:srgbClr val="FF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69" name="Line 57"/>
            <p:cNvSpPr>
              <a:spLocks noChangeShapeType="1"/>
            </p:cNvSpPr>
            <p:nvPr/>
          </p:nvSpPr>
          <p:spPr bwMode="auto">
            <a:xfrm>
              <a:off x="1200" y="3696"/>
              <a:ext cx="48" cy="0"/>
            </a:xfrm>
            <a:prstGeom prst="line">
              <a:avLst/>
            </a:prstGeom>
            <a:noFill/>
            <a:ln w="57150" cap="rnd">
              <a:solidFill>
                <a:srgbClr val="FF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70" name="Line 58"/>
            <p:cNvSpPr>
              <a:spLocks noChangeShapeType="1"/>
            </p:cNvSpPr>
            <p:nvPr/>
          </p:nvSpPr>
          <p:spPr bwMode="auto">
            <a:xfrm>
              <a:off x="1392" y="3696"/>
              <a:ext cx="48" cy="0"/>
            </a:xfrm>
            <a:prstGeom prst="line">
              <a:avLst/>
            </a:prstGeom>
            <a:noFill/>
            <a:ln w="57150" cap="rnd">
              <a:solidFill>
                <a:srgbClr val="FF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71" name="Line 59"/>
            <p:cNvSpPr>
              <a:spLocks noChangeShapeType="1"/>
            </p:cNvSpPr>
            <p:nvPr/>
          </p:nvSpPr>
          <p:spPr bwMode="auto">
            <a:xfrm>
              <a:off x="1008" y="3840"/>
              <a:ext cx="48" cy="0"/>
            </a:xfrm>
            <a:prstGeom prst="line">
              <a:avLst/>
            </a:prstGeom>
            <a:noFill/>
            <a:ln w="57150" cap="rnd">
              <a:solidFill>
                <a:srgbClr val="FF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72" name="Line 60"/>
            <p:cNvSpPr>
              <a:spLocks noChangeShapeType="1"/>
            </p:cNvSpPr>
            <p:nvPr/>
          </p:nvSpPr>
          <p:spPr bwMode="auto">
            <a:xfrm>
              <a:off x="1200" y="3840"/>
              <a:ext cx="48" cy="0"/>
            </a:xfrm>
            <a:prstGeom prst="line">
              <a:avLst/>
            </a:prstGeom>
            <a:noFill/>
            <a:ln w="57150" cap="rnd">
              <a:solidFill>
                <a:srgbClr val="FF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73" name="Line 61"/>
            <p:cNvSpPr>
              <a:spLocks noChangeShapeType="1"/>
            </p:cNvSpPr>
            <p:nvPr/>
          </p:nvSpPr>
          <p:spPr bwMode="auto">
            <a:xfrm>
              <a:off x="1536" y="3792"/>
              <a:ext cx="48" cy="0"/>
            </a:xfrm>
            <a:prstGeom prst="line">
              <a:avLst/>
            </a:prstGeom>
            <a:noFill/>
            <a:ln w="57150" cap="rnd">
              <a:solidFill>
                <a:srgbClr val="FF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74" name="Line 62"/>
            <p:cNvSpPr>
              <a:spLocks noChangeShapeType="1"/>
            </p:cNvSpPr>
            <p:nvPr/>
          </p:nvSpPr>
          <p:spPr bwMode="auto">
            <a:xfrm>
              <a:off x="1440" y="3744"/>
              <a:ext cx="48" cy="0"/>
            </a:xfrm>
            <a:prstGeom prst="line">
              <a:avLst/>
            </a:prstGeom>
            <a:noFill/>
            <a:ln w="57150" cap="rnd">
              <a:solidFill>
                <a:srgbClr val="FF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75" name="Line 63"/>
            <p:cNvSpPr>
              <a:spLocks noChangeShapeType="1"/>
            </p:cNvSpPr>
            <p:nvPr/>
          </p:nvSpPr>
          <p:spPr bwMode="auto">
            <a:xfrm>
              <a:off x="1296" y="3840"/>
              <a:ext cx="48" cy="0"/>
            </a:xfrm>
            <a:prstGeom prst="line">
              <a:avLst/>
            </a:prstGeom>
            <a:noFill/>
            <a:ln w="57150" cap="rnd">
              <a:solidFill>
                <a:srgbClr val="FF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76" name="AutoShape 64"/>
            <p:cNvSpPr>
              <a:spLocks noChangeArrowheads="1"/>
            </p:cNvSpPr>
            <p:nvPr/>
          </p:nvSpPr>
          <p:spPr bwMode="auto">
            <a:xfrm rot="5548802">
              <a:off x="1248" y="3600"/>
              <a:ext cx="48" cy="144"/>
            </a:xfrm>
            <a:prstGeom prst="moon">
              <a:avLst>
                <a:gd name="adj" fmla="val 50000"/>
              </a:avLst>
            </a:prstGeom>
            <a:solidFill>
              <a:srgbClr val="00923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01390" name="Group 65"/>
          <p:cNvGrpSpPr>
            <a:grpSpLocks/>
          </p:cNvGrpSpPr>
          <p:nvPr/>
        </p:nvGrpSpPr>
        <p:grpSpPr bwMode="auto">
          <a:xfrm>
            <a:off x="3886200" y="3171825"/>
            <a:ext cx="0" cy="1004888"/>
            <a:chOff x="4560" y="1745"/>
            <a:chExt cx="0" cy="751"/>
          </a:xfrm>
        </p:grpSpPr>
        <p:sp>
          <p:nvSpPr>
            <p:cNvPr id="294978" name="Line 66"/>
            <p:cNvSpPr>
              <a:spLocks noChangeShapeType="1"/>
            </p:cNvSpPr>
            <p:nvPr/>
          </p:nvSpPr>
          <p:spPr bwMode="auto">
            <a:xfrm>
              <a:off x="4560" y="1745"/>
              <a:ext cx="0" cy="36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79" name="Line 67"/>
            <p:cNvSpPr>
              <a:spLocks noChangeShapeType="1"/>
            </p:cNvSpPr>
            <p:nvPr/>
          </p:nvSpPr>
          <p:spPr bwMode="auto">
            <a:xfrm rot="-10800000">
              <a:off x="4560" y="2129"/>
              <a:ext cx="0" cy="36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294980" name="Group 68"/>
          <p:cNvGrpSpPr>
            <a:grpSpLocks/>
          </p:cNvGrpSpPr>
          <p:nvPr/>
        </p:nvGrpSpPr>
        <p:grpSpPr bwMode="auto">
          <a:xfrm>
            <a:off x="1981200" y="3641725"/>
            <a:ext cx="4572000" cy="2287588"/>
            <a:chOff x="1248" y="2255"/>
            <a:chExt cx="2880" cy="1441"/>
          </a:xfrm>
        </p:grpSpPr>
        <p:grpSp>
          <p:nvGrpSpPr>
            <p:cNvPr id="101474" name="Group 69"/>
            <p:cNvGrpSpPr>
              <a:grpSpLocks/>
            </p:cNvGrpSpPr>
            <p:nvPr/>
          </p:nvGrpSpPr>
          <p:grpSpPr bwMode="auto">
            <a:xfrm>
              <a:off x="1248" y="2276"/>
              <a:ext cx="48" cy="1420"/>
              <a:chOff x="1248" y="2276"/>
              <a:chExt cx="48" cy="1420"/>
            </a:xfrm>
          </p:grpSpPr>
          <p:sp>
            <p:nvSpPr>
              <p:cNvPr id="294982" name="Line 70"/>
              <p:cNvSpPr>
                <a:spLocks noChangeShapeType="1"/>
              </p:cNvSpPr>
              <p:nvPr/>
            </p:nvSpPr>
            <p:spPr bwMode="auto">
              <a:xfrm>
                <a:off x="1296" y="2276"/>
                <a:ext cx="0" cy="1420"/>
              </a:xfrm>
              <a:prstGeom prst="line">
                <a:avLst/>
              </a:prstGeom>
              <a:noFill/>
              <a:ln w="19050">
                <a:solidFill>
                  <a:srgbClr val="00923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4983" name="Line 71"/>
              <p:cNvSpPr>
                <a:spLocks noChangeShapeType="1"/>
              </p:cNvSpPr>
              <p:nvPr/>
            </p:nvSpPr>
            <p:spPr bwMode="auto">
              <a:xfrm>
                <a:off x="1248" y="2276"/>
                <a:ext cx="0" cy="1420"/>
              </a:xfrm>
              <a:prstGeom prst="line">
                <a:avLst/>
              </a:prstGeom>
              <a:noFill/>
              <a:ln w="19050">
                <a:solidFill>
                  <a:srgbClr val="FF2828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4984" name="Line 72"/>
              <p:cNvSpPr>
                <a:spLocks noChangeShapeType="1"/>
              </p:cNvSpPr>
              <p:nvPr/>
            </p:nvSpPr>
            <p:spPr bwMode="auto">
              <a:xfrm>
                <a:off x="1272" y="2276"/>
                <a:ext cx="0" cy="1420"/>
              </a:xfrm>
              <a:prstGeom prst="line">
                <a:avLst/>
              </a:prstGeom>
              <a:noFill/>
              <a:ln w="1905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01475" name="Group 73"/>
            <p:cNvGrpSpPr>
              <a:grpSpLocks/>
            </p:cNvGrpSpPr>
            <p:nvPr/>
          </p:nvGrpSpPr>
          <p:grpSpPr bwMode="auto">
            <a:xfrm>
              <a:off x="1248" y="2255"/>
              <a:ext cx="2880" cy="49"/>
              <a:chOff x="1248" y="2255"/>
              <a:chExt cx="2880" cy="49"/>
            </a:xfrm>
          </p:grpSpPr>
          <p:grpSp>
            <p:nvGrpSpPr>
              <p:cNvPr id="101476" name="Group 74"/>
              <p:cNvGrpSpPr>
                <a:grpSpLocks/>
              </p:cNvGrpSpPr>
              <p:nvPr/>
            </p:nvGrpSpPr>
            <p:grpSpPr bwMode="auto">
              <a:xfrm>
                <a:off x="1248" y="2255"/>
                <a:ext cx="1248" cy="49"/>
                <a:chOff x="1248" y="2255"/>
                <a:chExt cx="1440" cy="49"/>
              </a:xfrm>
            </p:grpSpPr>
            <p:sp>
              <p:nvSpPr>
                <p:cNvPr id="294987" name="Line 75"/>
                <p:cNvSpPr>
                  <a:spLocks noChangeShapeType="1"/>
                </p:cNvSpPr>
                <p:nvPr/>
              </p:nvSpPr>
              <p:spPr bwMode="auto">
                <a:xfrm rot="5400000">
                  <a:off x="1991" y="1606"/>
                  <a:ext cx="1" cy="1390"/>
                </a:xfrm>
                <a:prstGeom prst="line">
                  <a:avLst/>
                </a:prstGeom>
                <a:noFill/>
                <a:ln w="19050">
                  <a:solidFill>
                    <a:srgbClr val="00923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94988" name="Line 76"/>
                <p:cNvSpPr>
                  <a:spLocks noChangeShapeType="1"/>
                </p:cNvSpPr>
                <p:nvPr/>
              </p:nvSpPr>
              <p:spPr bwMode="auto">
                <a:xfrm rot="5400000">
                  <a:off x="1967" y="1536"/>
                  <a:ext cx="1" cy="1439"/>
                </a:xfrm>
                <a:prstGeom prst="line">
                  <a:avLst/>
                </a:prstGeom>
                <a:noFill/>
                <a:ln w="19050">
                  <a:solidFill>
                    <a:srgbClr val="FF2828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94989" name="Line 77"/>
                <p:cNvSpPr>
                  <a:spLocks noChangeShapeType="1"/>
                </p:cNvSpPr>
                <p:nvPr/>
              </p:nvSpPr>
              <p:spPr bwMode="auto">
                <a:xfrm rot="5400000">
                  <a:off x="1978" y="1570"/>
                  <a:ext cx="0" cy="1420"/>
                </a:xfrm>
                <a:prstGeom prst="line">
                  <a:avLst/>
                </a:prstGeom>
                <a:noFill/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grpSp>
            <p:nvGrpSpPr>
              <p:cNvPr id="101477" name="Group 78"/>
              <p:cNvGrpSpPr>
                <a:grpSpLocks/>
              </p:cNvGrpSpPr>
              <p:nvPr/>
            </p:nvGrpSpPr>
            <p:grpSpPr bwMode="auto">
              <a:xfrm>
                <a:off x="2400" y="2255"/>
                <a:ext cx="1728" cy="49"/>
                <a:chOff x="1248" y="2255"/>
                <a:chExt cx="1440" cy="49"/>
              </a:xfrm>
            </p:grpSpPr>
            <p:sp>
              <p:nvSpPr>
                <p:cNvPr id="294991" name="Line 79"/>
                <p:cNvSpPr>
                  <a:spLocks noChangeShapeType="1"/>
                </p:cNvSpPr>
                <p:nvPr/>
              </p:nvSpPr>
              <p:spPr bwMode="auto">
                <a:xfrm rot="5400000">
                  <a:off x="1991" y="1608"/>
                  <a:ext cx="1" cy="1391"/>
                </a:xfrm>
                <a:prstGeom prst="line">
                  <a:avLst/>
                </a:prstGeom>
                <a:noFill/>
                <a:ln w="19050">
                  <a:solidFill>
                    <a:srgbClr val="00923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94992" name="Line 80"/>
                <p:cNvSpPr>
                  <a:spLocks noChangeShapeType="1"/>
                </p:cNvSpPr>
                <p:nvPr/>
              </p:nvSpPr>
              <p:spPr bwMode="auto">
                <a:xfrm rot="5400000">
                  <a:off x="1967" y="1536"/>
                  <a:ext cx="1" cy="1439"/>
                </a:xfrm>
                <a:prstGeom prst="line">
                  <a:avLst/>
                </a:prstGeom>
                <a:noFill/>
                <a:ln w="19050">
                  <a:solidFill>
                    <a:srgbClr val="FF2828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94993" name="Line 81"/>
                <p:cNvSpPr>
                  <a:spLocks noChangeShapeType="1"/>
                </p:cNvSpPr>
                <p:nvPr/>
              </p:nvSpPr>
              <p:spPr bwMode="auto">
                <a:xfrm rot="5400000">
                  <a:off x="1978" y="1570"/>
                  <a:ext cx="0" cy="1420"/>
                </a:xfrm>
                <a:prstGeom prst="line">
                  <a:avLst/>
                </a:prstGeom>
                <a:noFill/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</p:grpSp>
      </p:grpSp>
      <p:grpSp>
        <p:nvGrpSpPr>
          <p:cNvPr id="294994" name="Group 82"/>
          <p:cNvGrpSpPr>
            <a:grpSpLocks/>
          </p:cNvGrpSpPr>
          <p:nvPr/>
        </p:nvGrpSpPr>
        <p:grpSpPr bwMode="auto">
          <a:xfrm>
            <a:off x="6324600" y="3671888"/>
            <a:ext cx="1525588" cy="2271712"/>
            <a:chOff x="3983" y="2273"/>
            <a:chExt cx="961" cy="1614"/>
          </a:xfrm>
        </p:grpSpPr>
        <p:sp>
          <p:nvSpPr>
            <p:cNvPr id="294995" name="AutoShape 83"/>
            <p:cNvSpPr>
              <a:spLocks noChangeArrowheads="1"/>
            </p:cNvSpPr>
            <p:nvPr/>
          </p:nvSpPr>
          <p:spPr bwMode="auto">
            <a:xfrm rot="-5765751">
              <a:off x="4560" y="3216"/>
              <a:ext cx="432" cy="144"/>
            </a:xfrm>
            <a:prstGeom prst="rightArrow">
              <a:avLst>
                <a:gd name="adj1" fmla="val 53333"/>
                <a:gd name="adj2" fmla="val 300000"/>
              </a:avLst>
            </a:pr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96" name="AutoShape 84"/>
            <p:cNvSpPr>
              <a:spLocks noChangeArrowheads="1"/>
            </p:cNvSpPr>
            <p:nvPr/>
          </p:nvSpPr>
          <p:spPr bwMode="auto">
            <a:xfrm rot="-5765751">
              <a:off x="3930" y="3216"/>
              <a:ext cx="432" cy="144"/>
            </a:xfrm>
            <a:prstGeom prst="rightArrow">
              <a:avLst>
                <a:gd name="adj1" fmla="val 53333"/>
                <a:gd name="adj2" fmla="val 300000"/>
              </a:avLst>
            </a:pr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97" name="Line 85"/>
            <p:cNvSpPr>
              <a:spLocks noChangeShapeType="1"/>
            </p:cNvSpPr>
            <p:nvPr/>
          </p:nvSpPr>
          <p:spPr bwMode="auto">
            <a:xfrm>
              <a:off x="4128" y="2291"/>
              <a:ext cx="1" cy="733"/>
            </a:xfrm>
            <a:prstGeom prst="line">
              <a:avLst/>
            </a:prstGeom>
            <a:noFill/>
            <a:ln w="19050">
              <a:solidFill>
                <a:srgbClr val="00923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98" name="Line 86"/>
            <p:cNvSpPr>
              <a:spLocks noChangeShapeType="1"/>
            </p:cNvSpPr>
            <p:nvPr/>
          </p:nvSpPr>
          <p:spPr bwMode="auto">
            <a:xfrm>
              <a:off x="4752" y="2273"/>
              <a:ext cx="0" cy="749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99" name="AutoShape 87"/>
            <p:cNvSpPr>
              <a:spLocks noChangeArrowheads="1"/>
            </p:cNvSpPr>
            <p:nvPr/>
          </p:nvSpPr>
          <p:spPr bwMode="auto">
            <a:xfrm rot="16200000" flipH="1">
              <a:off x="4032" y="2976"/>
              <a:ext cx="144" cy="144"/>
            </a:xfrm>
            <a:prstGeom prst="triangle">
              <a:avLst>
                <a:gd name="adj" fmla="val 50000"/>
              </a:avLst>
            </a:prstGeom>
            <a:solidFill>
              <a:srgbClr val="CAD7E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5000" name="AutoShape 88"/>
            <p:cNvSpPr>
              <a:spLocks noChangeArrowheads="1"/>
            </p:cNvSpPr>
            <p:nvPr/>
          </p:nvSpPr>
          <p:spPr bwMode="auto">
            <a:xfrm rot="16200000" flipH="1">
              <a:off x="4666" y="2976"/>
              <a:ext cx="144" cy="144"/>
            </a:xfrm>
            <a:prstGeom prst="triangle">
              <a:avLst>
                <a:gd name="adj" fmla="val 50000"/>
              </a:avLst>
            </a:prstGeom>
            <a:solidFill>
              <a:srgbClr val="CAD7E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101458" name="Group 89"/>
            <p:cNvGrpSpPr>
              <a:grpSpLocks/>
            </p:cNvGrpSpPr>
            <p:nvPr/>
          </p:nvGrpSpPr>
          <p:grpSpPr bwMode="auto">
            <a:xfrm>
              <a:off x="3983" y="3503"/>
              <a:ext cx="336" cy="383"/>
              <a:chOff x="3983" y="3503"/>
              <a:chExt cx="336" cy="383"/>
            </a:xfrm>
          </p:grpSpPr>
          <p:grpSp>
            <p:nvGrpSpPr>
              <p:cNvPr id="101466" name="Group 90"/>
              <p:cNvGrpSpPr>
                <a:grpSpLocks/>
              </p:cNvGrpSpPr>
              <p:nvPr/>
            </p:nvGrpSpPr>
            <p:grpSpPr bwMode="auto">
              <a:xfrm>
                <a:off x="3983" y="3503"/>
                <a:ext cx="336" cy="193"/>
                <a:chOff x="3983" y="3503"/>
                <a:chExt cx="336" cy="193"/>
              </a:xfrm>
            </p:grpSpPr>
            <p:sp>
              <p:nvSpPr>
                <p:cNvPr id="295003" name="Line 91"/>
                <p:cNvSpPr>
                  <a:spLocks noChangeShapeType="1"/>
                </p:cNvSpPr>
                <p:nvPr/>
              </p:nvSpPr>
              <p:spPr bwMode="auto">
                <a:xfrm>
                  <a:off x="4152" y="3507"/>
                  <a:ext cx="0" cy="192"/>
                </a:xfrm>
                <a:prstGeom prst="line">
                  <a:avLst/>
                </a:prstGeom>
                <a:noFill/>
                <a:ln w="28575">
                  <a:solidFill>
                    <a:srgbClr val="00923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grpSp>
              <p:nvGrpSpPr>
                <p:cNvPr id="101471" name="Group 92"/>
                <p:cNvGrpSpPr>
                  <a:grpSpLocks/>
                </p:cNvGrpSpPr>
                <p:nvPr/>
              </p:nvGrpSpPr>
              <p:grpSpPr bwMode="auto">
                <a:xfrm>
                  <a:off x="3983" y="3503"/>
                  <a:ext cx="336" cy="0"/>
                  <a:chOff x="3983" y="3503"/>
                  <a:chExt cx="336" cy="0"/>
                </a:xfrm>
              </p:grpSpPr>
              <p:sp>
                <p:nvSpPr>
                  <p:cNvPr id="295005" name="Line 93"/>
                  <p:cNvSpPr>
                    <a:spLocks noChangeShapeType="1"/>
                  </p:cNvSpPr>
                  <p:nvPr/>
                </p:nvSpPr>
                <p:spPr bwMode="auto">
                  <a:xfrm rot="-5400000">
                    <a:off x="4065" y="1845920578"/>
                    <a:ext cx="0" cy="164"/>
                  </a:xfrm>
                  <a:prstGeom prst="line">
                    <a:avLst/>
                  </a:prstGeom>
                  <a:noFill/>
                  <a:ln w="571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95006" name="Line 94"/>
                  <p:cNvSpPr>
                    <a:spLocks noChangeShapeType="1"/>
                  </p:cNvSpPr>
                  <p:nvPr/>
                </p:nvSpPr>
                <p:spPr bwMode="auto">
                  <a:xfrm rot="-16200000">
                    <a:off x="4237" y="1845920578"/>
                    <a:ext cx="0" cy="164"/>
                  </a:xfrm>
                  <a:prstGeom prst="line">
                    <a:avLst/>
                  </a:prstGeom>
                  <a:noFill/>
                  <a:ln w="571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</p:grpSp>
          </p:grpSp>
          <p:grpSp>
            <p:nvGrpSpPr>
              <p:cNvPr id="101467" name="Group 95"/>
              <p:cNvGrpSpPr>
                <a:grpSpLocks/>
              </p:cNvGrpSpPr>
              <p:nvPr/>
            </p:nvGrpSpPr>
            <p:grpSpPr bwMode="auto">
              <a:xfrm rot="5400000">
                <a:off x="4044" y="3651"/>
                <a:ext cx="241" cy="230"/>
                <a:chOff x="5386" y="1968"/>
                <a:chExt cx="241" cy="230"/>
              </a:xfrm>
            </p:grpSpPr>
            <p:sp>
              <p:nvSpPr>
                <p:cNvPr id="295008" name="Rectangle 96"/>
                <p:cNvSpPr>
                  <a:spLocks noChangeArrowheads="1"/>
                </p:cNvSpPr>
                <p:nvPr/>
              </p:nvSpPr>
              <p:spPr bwMode="auto">
                <a:xfrm flipV="1">
                  <a:off x="5463" y="2045"/>
                  <a:ext cx="158" cy="76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95009" name="AutoShape 97"/>
                <p:cNvSpPr>
                  <a:spLocks noChangeArrowheads="1"/>
                </p:cNvSpPr>
                <p:nvPr/>
              </p:nvSpPr>
              <p:spPr bwMode="auto">
                <a:xfrm flipH="1" flipV="1">
                  <a:off x="5383" y="1968"/>
                  <a:ext cx="120" cy="230"/>
                </a:xfrm>
                <a:prstGeom prst="moon">
                  <a:avLst>
                    <a:gd name="adj" fmla="val 50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</p:grpSp>
        <p:sp>
          <p:nvSpPr>
            <p:cNvPr id="295010" name="Line 98"/>
            <p:cNvSpPr>
              <a:spLocks noChangeShapeType="1"/>
            </p:cNvSpPr>
            <p:nvPr/>
          </p:nvSpPr>
          <p:spPr bwMode="auto">
            <a:xfrm>
              <a:off x="4777" y="3505"/>
              <a:ext cx="0" cy="193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101460" name="Group 99"/>
            <p:cNvGrpSpPr>
              <a:grpSpLocks/>
            </p:cNvGrpSpPr>
            <p:nvPr/>
          </p:nvGrpSpPr>
          <p:grpSpPr bwMode="auto">
            <a:xfrm>
              <a:off x="4608" y="3504"/>
              <a:ext cx="336" cy="0"/>
              <a:chOff x="3983" y="3503"/>
              <a:chExt cx="336" cy="0"/>
            </a:xfrm>
          </p:grpSpPr>
          <p:sp>
            <p:nvSpPr>
              <p:cNvPr id="295012" name="Line 100"/>
              <p:cNvSpPr>
                <a:spLocks noChangeShapeType="1"/>
              </p:cNvSpPr>
              <p:nvPr/>
            </p:nvSpPr>
            <p:spPr bwMode="auto">
              <a:xfrm rot="-5400000">
                <a:off x="4065" y="-1704696030"/>
                <a:ext cx="0" cy="164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5013" name="Line 101"/>
              <p:cNvSpPr>
                <a:spLocks noChangeShapeType="1"/>
              </p:cNvSpPr>
              <p:nvPr/>
            </p:nvSpPr>
            <p:spPr bwMode="auto">
              <a:xfrm rot="-16200000">
                <a:off x="4237" y="-1704696030"/>
                <a:ext cx="0" cy="164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01461" name="Group 102"/>
            <p:cNvGrpSpPr>
              <a:grpSpLocks/>
            </p:cNvGrpSpPr>
            <p:nvPr/>
          </p:nvGrpSpPr>
          <p:grpSpPr bwMode="auto">
            <a:xfrm rot="5400000">
              <a:off x="4669" y="3652"/>
              <a:ext cx="241" cy="230"/>
              <a:chOff x="5386" y="1968"/>
              <a:chExt cx="241" cy="230"/>
            </a:xfrm>
          </p:grpSpPr>
          <p:sp>
            <p:nvSpPr>
              <p:cNvPr id="295015" name="Rectangle 103"/>
              <p:cNvSpPr>
                <a:spLocks noChangeArrowheads="1"/>
              </p:cNvSpPr>
              <p:nvPr/>
            </p:nvSpPr>
            <p:spPr bwMode="auto">
              <a:xfrm flipV="1">
                <a:off x="5460" y="2048"/>
                <a:ext cx="161" cy="7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5016" name="AutoShape 104"/>
              <p:cNvSpPr>
                <a:spLocks noChangeArrowheads="1"/>
              </p:cNvSpPr>
              <p:nvPr/>
            </p:nvSpPr>
            <p:spPr bwMode="auto">
              <a:xfrm flipH="1" flipV="1">
                <a:off x="5379" y="1969"/>
                <a:ext cx="123" cy="230"/>
              </a:xfrm>
              <a:prstGeom prst="moon">
                <a:avLst>
                  <a:gd name="adj" fmla="val 50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295017" name="Group 105"/>
          <p:cNvGrpSpPr>
            <a:grpSpLocks/>
          </p:cNvGrpSpPr>
          <p:nvPr/>
        </p:nvGrpSpPr>
        <p:grpSpPr bwMode="auto">
          <a:xfrm>
            <a:off x="1828800" y="1171575"/>
            <a:ext cx="2560638" cy="1300163"/>
            <a:chOff x="1152" y="699"/>
            <a:chExt cx="1613" cy="819"/>
          </a:xfrm>
        </p:grpSpPr>
        <p:grpSp>
          <p:nvGrpSpPr>
            <p:cNvPr id="101438" name="Group 106"/>
            <p:cNvGrpSpPr>
              <a:grpSpLocks/>
            </p:cNvGrpSpPr>
            <p:nvPr/>
          </p:nvGrpSpPr>
          <p:grpSpPr bwMode="auto">
            <a:xfrm>
              <a:off x="1152" y="699"/>
              <a:ext cx="1613" cy="693"/>
              <a:chOff x="1152" y="699"/>
              <a:chExt cx="1613" cy="693"/>
            </a:xfrm>
          </p:grpSpPr>
          <p:grpSp>
            <p:nvGrpSpPr>
              <p:cNvPr id="101440" name="Group 107"/>
              <p:cNvGrpSpPr>
                <a:grpSpLocks/>
              </p:cNvGrpSpPr>
              <p:nvPr/>
            </p:nvGrpSpPr>
            <p:grpSpPr bwMode="auto">
              <a:xfrm rot="4036947">
                <a:off x="2063" y="575"/>
                <a:ext cx="309" cy="557"/>
                <a:chOff x="267" y="864"/>
                <a:chExt cx="309" cy="557"/>
              </a:xfrm>
            </p:grpSpPr>
            <p:sp>
              <p:nvSpPr>
                <p:cNvPr id="295020" name="AutoShape 108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143" y="989"/>
                  <a:ext cx="557" cy="308"/>
                </a:xfrm>
                <a:prstGeom prst="flowChartMagneticDrum">
                  <a:avLst/>
                </a:prstGeom>
                <a:gradFill rotWithShape="0">
                  <a:gsLst>
                    <a:gs pos="0">
                      <a:schemeClr val="tx2"/>
                    </a:gs>
                    <a:gs pos="50000">
                      <a:srgbClr val="CC66FF"/>
                    </a:gs>
                    <a:gs pos="100000">
                      <a:schemeClr val="tx2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grpSp>
              <p:nvGrpSpPr>
                <p:cNvPr id="101449" name="Group 109"/>
                <p:cNvGrpSpPr>
                  <a:grpSpLocks/>
                </p:cNvGrpSpPr>
                <p:nvPr/>
              </p:nvGrpSpPr>
              <p:grpSpPr bwMode="auto">
                <a:xfrm>
                  <a:off x="267" y="1234"/>
                  <a:ext cx="308" cy="186"/>
                  <a:chOff x="267" y="1234"/>
                  <a:chExt cx="308" cy="186"/>
                </a:xfrm>
              </p:grpSpPr>
              <p:sp>
                <p:nvSpPr>
                  <p:cNvPr id="295022" name="Oval 110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328" y="1173"/>
                    <a:ext cx="186" cy="30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B65FE"/>
                      </a:gs>
                      <a:gs pos="100000">
                        <a:schemeClr val="tx1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95023" name="Oval 111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398" y="1283"/>
                    <a:ext cx="46" cy="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FF00"/>
                      </a:gs>
                      <a:gs pos="100000">
                        <a:schemeClr val="tx1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</p:grpSp>
          </p:grpSp>
          <p:grpSp>
            <p:nvGrpSpPr>
              <p:cNvPr id="101441" name="Group 112"/>
              <p:cNvGrpSpPr>
                <a:grpSpLocks/>
              </p:cNvGrpSpPr>
              <p:nvPr/>
            </p:nvGrpSpPr>
            <p:grpSpPr bwMode="auto">
              <a:xfrm rot="4036947">
                <a:off x="2332" y="575"/>
                <a:ext cx="309" cy="557"/>
                <a:chOff x="267" y="864"/>
                <a:chExt cx="309" cy="557"/>
              </a:xfrm>
            </p:grpSpPr>
            <p:sp>
              <p:nvSpPr>
                <p:cNvPr id="295025" name="AutoShape 113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143" y="989"/>
                  <a:ext cx="557" cy="308"/>
                </a:xfrm>
                <a:prstGeom prst="flowChartMagneticDrum">
                  <a:avLst/>
                </a:prstGeom>
                <a:gradFill rotWithShape="0">
                  <a:gsLst>
                    <a:gs pos="0">
                      <a:schemeClr val="tx2"/>
                    </a:gs>
                    <a:gs pos="50000">
                      <a:srgbClr val="CC66FF"/>
                    </a:gs>
                    <a:gs pos="100000">
                      <a:schemeClr val="tx2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grpSp>
              <p:nvGrpSpPr>
                <p:cNvPr id="101445" name="Group 114"/>
                <p:cNvGrpSpPr>
                  <a:grpSpLocks/>
                </p:cNvGrpSpPr>
                <p:nvPr/>
              </p:nvGrpSpPr>
              <p:grpSpPr bwMode="auto">
                <a:xfrm>
                  <a:off x="267" y="1234"/>
                  <a:ext cx="308" cy="186"/>
                  <a:chOff x="267" y="1234"/>
                  <a:chExt cx="308" cy="186"/>
                </a:xfrm>
              </p:grpSpPr>
              <p:sp>
                <p:nvSpPr>
                  <p:cNvPr id="295027" name="Oval 115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328" y="1173"/>
                    <a:ext cx="186" cy="30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B65FE"/>
                      </a:gs>
                      <a:gs pos="100000">
                        <a:schemeClr val="tx1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95028" name="Oval 116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398" y="1283"/>
                    <a:ext cx="46" cy="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FF00"/>
                      </a:gs>
                      <a:gs pos="100000">
                        <a:schemeClr val="tx1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</p:grpSp>
          </p:grpSp>
          <p:sp>
            <p:nvSpPr>
              <p:cNvPr id="295029" name="Line 117"/>
              <p:cNvSpPr>
                <a:spLocks noChangeShapeType="1"/>
              </p:cNvSpPr>
              <p:nvPr/>
            </p:nvSpPr>
            <p:spPr bwMode="auto">
              <a:xfrm flipH="1">
                <a:off x="1152" y="912"/>
                <a:ext cx="864" cy="480"/>
              </a:xfrm>
              <a:prstGeom prst="line">
                <a:avLst/>
              </a:prstGeom>
              <a:noFill/>
              <a:ln w="57150">
                <a:solidFill>
                  <a:srgbClr val="00A56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5030" name="Line 118"/>
              <p:cNvSpPr>
                <a:spLocks noChangeShapeType="1"/>
              </p:cNvSpPr>
              <p:nvPr/>
            </p:nvSpPr>
            <p:spPr bwMode="auto">
              <a:xfrm flipH="1">
                <a:off x="1152" y="912"/>
                <a:ext cx="1152" cy="480"/>
              </a:xfrm>
              <a:prstGeom prst="line">
                <a:avLst/>
              </a:prstGeom>
              <a:noFill/>
              <a:ln w="57150">
                <a:solidFill>
                  <a:srgbClr val="E7632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95031" name="Rectangle 119"/>
            <p:cNvSpPr>
              <a:spLocks noChangeArrowheads="1"/>
            </p:cNvSpPr>
            <p:nvPr/>
          </p:nvSpPr>
          <p:spPr bwMode="auto">
            <a:xfrm>
              <a:off x="1728" y="1152"/>
              <a:ext cx="610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>
                  <a:solidFill>
                    <a:srgbClr val="FF9400"/>
                  </a:solidFill>
                  <a:latin typeface="Georgia" charset="0"/>
                  <a:cs typeface="+mn-cs"/>
                </a:rPr>
                <a:t>543 nm</a:t>
              </a:r>
            </a:p>
            <a:p>
              <a:pPr>
                <a:defRPr/>
              </a:pPr>
              <a:r>
                <a:rPr lang="en-US" b="1">
                  <a:solidFill>
                    <a:srgbClr val="FF9400"/>
                  </a:solidFill>
                  <a:latin typeface="Georgia" charset="0"/>
                  <a:cs typeface="+mn-cs"/>
                </a:rPr>
                <a:t>633 nm</a:t>
              </a:r>
            </a:p>
          </p:txBody>
        </p:sp>
      </p:grpSp>
      <p:grpSp>
        <p:nvGrpSpPr>
          <p:cNvPr id="101394" name="Group 120"/>
          <p:cNvGrpSpPr>
            <a:grpSpLocks/>
          </p:cNvGrpSpPr>
          <p:nvPr/>
        </p:nvGrpSpPr>
        <p:grpSpPr bwMode="auto">
          <a:xfrm>
            <a:off x="1549400" y="2043113"/>
            <a:ext cx="842963" cy="609600"/>
            <a:chOff x="976" y="1248"/>
            <a:chExt cx="531" cy="384"/>
          </a:xfrm>
        </p:grpSpPr>
        <p:grpSp>
          <p:nvGrpSpPr>
            <p:cNvPr id="101427" name="Group 121"/>
            <p:cNvGrpSpPr>
              <a:grpSpLocks/>
            </p:cNvGrpSpPr>
            <p:nvPr/>
          </p:nvGrpSpPr>
          <p:grpSpPr bwMode="auto">
            <a:xfrm rot="10800000" flipV="1">
              <a:off x="1120" y="1248"/>
              <a:ext cx="144" cy="264"/>
              <a:chOff x="308" y="2060"/>
              <a:chExt cx="196" cy="386"/>
            </a:xfrm>
          </p:grpSpPr>
          <p:sp>
            <p:nvSpPr>
              <p:cNvPr id="295034" name="Oval 122"/>
              <p:cNvSpPr>
                <a:spLocks noChangeArrowheads="1"/>
              </p:cNvSpPr>
              <p:nvPr/>
            </p:nvSpPr>
            <p:spPr bwMode="auto">
              <a:xfrm rot="2398380">
                <a:off x="313" y="2051"/>
                <a:ext cx="192" cy="385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5035" name="Oval 123"/>
              <p:cNvSpPr>
                <a:spLocks noChangeArrowheads="1"/>
              </p:cNvSpPr>
              <p:nvPr/>
            </p:nvSpPr>
            <p:spPr bwMode="auto">
              <a:xfrm rot="2248002">
                <a:off x="320" y="2056"/>
                <a:ext cx="192" cy="386"/>
              </a:xfrm>
              <a:prstGeom prst="ellipse">
                <a:avLst/>
              </a:prstGeom>
              <a:gradFill rotWithShape="0">
                <a:gsLst>
                  <a:gs pos="0">
                    <a:srgbClr val="C1DAFF"/>
                  </a:gs>
                  <a:gs pos="100000">
                    <a:srgbClr val="C1DAFF">
                      <a:gamma/>
                      <a:shade val="63137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5036" name="Oval 124"/>
              <p:cNvSpPr>
                <a:spLocks noChangeArrowheads="1"/>
              </p:cNvSpPr>
              <p:nvPr/>
            </p:nvSpPr>
            <p:spPr bwMode="auto">
              <a:xfrm rot="2248002">
                <a:off x="320" y="2056"/>
                <a:ext cx="192" cy="386"/>
              </a:xfrm>
              <a:prstGeom prst="ellipse">
                <a:avLst/>
              </a:prstGeom>
              <a:gradFill rotWithShape="0">
                <a:gsLst>
                  <a:gs pos="0">
                    <a:schemeClr val="hlink">
                      <a:alpha val="44000"/>
                    </a:schemeClr>
                  </a:gs>
                  <a:gs pos="100000">
                    <a:schemeClr val="hlink">
                      <a:gamma/>
                      <a:shade val="65490"/>
                      <a:invGamma/>
                    </a:schemeClr>
                  </a:gs>
                </a:gsLst>
                <a:path path="rect">
                  <a:fillToRect l="100000" b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95037" name="AutoShape 125"/>
            <p:cNvSpPr>
              <a:spLocks noChangeArrowheads="1"/>
            </p:cNvSpPr>
            <p:nvPr/>
          </p:nvSpPr>
          <p:spPr bwMode="auto">
            <a:xfrm rot="-2318731">
              <a:off x="1312" y="1585"/>
              <a:ext cx="195" cy="47"/>
            </a:xfrm>
            <a:prstGeom prst="leftRightArrow">
              <a:avLst>
                <a:gd name="adj1" fmla="val 50000"/>
                <a:gd name="adj2" fmla="val 129654"/>
              </a:avLst>
            </a:prstGeom>
            <a:solidFill>
              <a:schemeClr val="tx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5038" name="AutoShape 126"/>
            <p:cNvSpPr>
              <a:spLocks noChangeArrowheads="1"/>
            </p:cNvSpPr>
            <p:nvPr/>
          </p:nvSpPr>
          <p:spPr bwMode="auto">
            <a:xfrm rot="2318731" flipV="1">
              <a:off x="976" y="1440"/>
              <a:ext cx="195" cy="47"/>
            </a:xfrm>
            <a:prstGeom prst="leftRightArrow">
              <a:avLst>
                <a:gd name="adj1" fmla="val 50000"/>
                <a:gd name="adj2" fmla="val 129654"/>
              </a:avLst>
            </a:prstGeom>
            <a:solidFill>
              <a:schemeClr val="tx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5039" name="Line 127"/>
            <p:cNvSpPr>
              <a:spLocks noChangeShapeType="1"/>
            </p:cNvSpPr>
            <p:nvPr/>
          </p:nvSpPr>
          <p:spPr bwMode="auto">
            <a:xfrm rot="10800000">
              <a:off x="1168" y="1392"/>
              <a:ext cx="96" cy="96"/>
            </a:xfrm>
            <a:prstGeom prst="line">
              <a:avLst/>
            </a:prstGeom>
            <a:noFill/>
            <a:ln w="57150">
              <a:solidFill>
                <a:srgbClr val="FFFF00">
                  <a:alpha val="41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101431" name="Group 128"/>
            <p:cNvGrpSpPr>
              <a:grpSpLocks/>
            </p:cNvGrpSpPr>
            <p:nvPr/>
          </p:nvGrpSpPr>
          <p:grpSpPr bwMode="auto">
            <a:xfrm rot="10800000" flipV="1">
              <a:off x="1216" y="1344"/>
              <a:ext cx="144" cy="264"/>
              <a:chOff x="308" y="2060"/>
              <a:chExt cx="196" cy="386"/>
            </a:xfrm>
          </p:grpSpPr>
          <p:sp>
            <p:nvSpPr>
              <p:cNvPr id="295041" name="Oval 129"/>
              <p:cNvSpPr>
                <a:spLocks noChangeArrowheads="1"/>
              </p:cNvSpPr>
              <p:nvPr/>
            </p:nvSpPr>
            <p:spPr bwMode="auto">
              <a:xfrm rot="2398380">
                <a:off x="313" y="2051"/>
                <a:ext cx="192" cy="385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5042" name="Oval 130"/>
              <p:cNvSpPr>
                <a:spLocks noChangeArrowheads="1"/>
              </p:cNvSpPr>
              <p:nvPr/>
            </p:nvSpPr>
            <p:spPr bwMode="auto">
              <a:xfrm rot="2248002">
                <a:off x="320" y="2056"/>
                <a:ext cx="192" cy="386"/>
              </a:xfrm>
              <a:prstGeom prst="ellipse">
                <a:avLst/>
              </a:prstGeom>
              <a:gradFill rotWithShape="0">
                <a:gsLst>
                  <a:gs pos="0">
                    <a:srgbClr val="C1DAFF"/>
                  </a:gs>
                  <a:gs pos="100000">
                    <a:srgbClr val="C1DAFF">
                      <a:gamma/>
                      <a:shade val="63137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5043" name="Oval 131"/>
              <p:cNvSpPr>
                <a:spLocks noChangeArrowheads="1"/>
              </p:cNvSpPr>
              <p:nvPr/>
            </p:nvSpPr>
            <p:spPr bwMode="auto">
              <a:xfrm rot="2248002">
                <a:off x="320" y="2056"/>
                <a:ext cx="192" cy="386"/>
              </a:xfrm>
              <a:prstGeom prst="ellipse">
                <a:avLst/>
              </a:prstGeom>
              <a:gradFill rotWithShape="0">
                <a:gsLst>
                  <a:gs pos="0">
                    <a:schemeClr val="hlink">
                      <a:alpha val="44000"/>
                    </a:schemeClr>
                  </a:gs>
                  <a:gs pos="100000">
                    <a:schemeClr val="hlink">
                      <a:gamma/>
                      <a:shade val="65490"/>
                      <a:invGamma/>
                    </a:schemeClr>
                  </a:gs>
                </a:gsLst>
                <a:path path="rect">
                  <a:fillToRect l="100000" b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295044" name="Group 132"/>
          <p:cNvGrpSpPr>
            <a:grpSpLocks/>
          </p:cNvGrpSpPr>
          <p:nvPr/>
        </p:nvGrpSpPr>
        <p:grpSpPr bwMode="auto">
          <a:xfrm>
            <a:off x="228600" y="920750"/>
            <a:ext cx="1828800" cy="1350963"/>
            <a:chOff x="144" y="541"/>
            <a:chExt cx="1152" cy="851"/>
          </a:xfrm>
        </p:grpSpPr>
        <p:grpSp>
          <p:nvGrpSpPr>
            <p:cNvPr id="101422" name="Group 133"/>
            <p:cNvGrpSpPr>
              <a:grpSpLocks/>
            </p:cNvGrpSpPr>
            <p:nvPr/>
          </p:nvGrpSpPr>
          <p:grpSpPr bwMode="auto">
            <a:xfrm>
              <a:off x="1008" y="1008"/>
              <a:ext cx="288" cy="384"/>
              <a:chOff x="1008" y="1008"/>
              <a:chExt cx="288" cy="384"/>
            </a:xfrm>
          </p:grpSpPr>
          <p:sp>
            <p:nvSpPr>
              <p:cNvPr id="295046" name="Line 134"/>
              <p:cNvSpPr>
                <a:spLocks noChangeShapeType="1"/>
              </p:cNvSpPr>
              <p:nvPr/>
            </p:nvSpPr>
            <p:spPr bwMode="auto">
              <a:xfrm flipH="1">
                <a:off x="1152" y="1008"/>
                <a:ext cx="144" cy="384"/>
              </a:xfrm>
              <a:prstGeom prst="line">
                <a:avLst/>
              </a:prstGeom>
              <a:noFill/>
              <a:ln w="57150">
                <a:solidFill>
                  <a:srgbClr val="00AD7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5047" name="Line 135"/>
              <p:cNvSpPr>
                <a:spLocks noChangeShapeType="1"/>
              </p:cNvSpPr>
              <p:nvPr/>
            </p:nvSpPr>
            <p:spPr bwMode="auto">
              <a:xfrm>
                <a:off x="1008" y="1008"/>
                <a:ext cx="160" cy="384"/>
              </a:xfrm>
              <a:prstGeom prst="line">
                <a:avLst/>
              </a:prstGeom>
              <a:noFill/>
              <a:ln w="57150">
                <a:solidFill>
                  <a:srgbClr val="4957A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5048" name="Line 136"/>
              <p:cNvSpPr>
                <a:spLocks noChangeShapeType="1"/>
              </p:cNvSpPr>
              <p:nvPr/>
            </p:nvSpPr>
            <p:spPr bwMode="auto">
              <a:xfrm>
                <a:off x="1168" y="1008"/>
                <a:ext cx="0" cy="384"/>
              </a:xfrm>
              <a:prstGeom prst="line">
                <a:avLst/>
              </a:prstGeom>
              <a:noFill/>
              <a:ln w="57150">
                <a:solidFill>
                  <a:srgbClr val="03AD9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95049" name="Rectangle 137"/>
            <p:cNvSpPr>
              <a:spLocks noChangeArrowheads="1"/>
            </p:cNvSpPr>
            <p:nvPr/>
          </p:nvSpPr>
          <p:spPr bwMode="auto">
            <a:xfrm>
              <a:off x="144" y="541"/>
              <a:ext cx="623" cy="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>
                  <a:solidFill>
                    <a:srgbClr val="00FF6F"/>
                  </a:solidFill>
                  <a:latin typeface="Georgia" charset="0"/>
                  <a:cs typeface="+mn-cs"/>
                </a:rPr>
                <a:t>453 nm</a:t>
              </a:r>
            </a:p>
            <a:p>
              <a:pPr>
                <a:defRPr/>
              </a:pPr>
              <a:r>
                <a:rPr lang="en-US" b="1">
                  <a:solidFill>
                    <a:srgbClr val="00FF6F"/>
                  </a:solidFill>
                  <a:latin typeface="Georgia" charset="0"/>
                  <a:cs typeface="+mn-cs"/>
                </a:rPr>
                <a:t>488 nm</a:t>
              </a:r>
            </a:p>
            <a:p>
              <a:pPr>
                <a:defRPr/>
              </a:pPr>
              <a:r>
                <a:rPr lang="en-US" b="1">
                  <a:solidFill>
                    <a:srgbClr val="00FF6F"/>
                  </a:solidFill>
                  <a:latin typeface="Georgia" charset="0"/>
                  <a:cs typeface="+mn-cs"/>
                </a:rPr>
                <a:t>515 nm</a:t>
              </a:r>
            </a:p>
          </p:txBody>
        </p:sp>
      </p:grpSp>
      <p:grpSp>
        <p:nvGrpSpPr>
          <p:cNvPr id="295050" name="Group 138"/>
          <p:cNvGrpSpPr>
            <a:grpSpLocks/>
          </p:cNvGrpSpPr>
          <p:nvPr/>
        </p:nvGrpSpPr>
        <p:grpSpPr bwMode="auto">
          <a:xfrm>
            <a:off x="457200" y="5167313"/>
            <a:ext cx="1600200" cy="1631950"/>
            <a:chOff x="288" y="3216"/>
            <a:chExt cx="1008" cy="1028"/>
          </a:xfrm>
        </p:grpSpPr>
        <p:sp>
          <p:nvSpPr>
            <p:cNvPr id="295051" name="Line 139"/>
            <p:cNvSpPr>
              <a:spLocks noChangeShapeType="1"/>
            </p:cNvSpPr>
            <p:nvPr/>
          </p:nvSpPr>
          <p:spPr bwMode="auto">
            <a:xfrm>
              <a:off x="576" y="3984"/>
              <a:ext cx="720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5052" name="Line 140"/>
            <p:cNvSpPr>
              <a:spLocks noChangeShapeType="1"/>
            </p:cNvSpPr>
            <p:nvPr/>
          </p:nvSpPr>
          <p:spPr bwMode="auto">
            <a:xfrm rot="-5400000">
              <a:off x="216" y="3624"/>
              <a:ext cx="720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5053" name="Line 141"/>
            <p:cNvSpPr>
              <a:spLocks noChangeShapeType="1"/>
            </p:cNvSpPr>
            <p:nvPr/>
          </p:nvSpPr>
          <p:spPr bwMode="auto">
            <a:xfrm rot="-2422600">
              <a:off x="508" y="3821"/>
              <a:ext cx="480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5054" name="Rectangle 142"/>
            <p:cNvSpPr>
              <a:spLocks noChangeArrowheads="1"/>
            </p:cNvSpPr>
            <p:nvPr/>
          </p:nvSpPr>
          <p:spPr bwMode="auto">
            <a:xfrm>
              <a:off x="288" y="3216"/>
              <a:ext cx="20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>
                  <a:solidFill>
                    <a:schemeClr val="bg1"/>
                  </a:solidFill>
                  <a:latin typeface="Georgia" charset="0"/>
                  <a:cs typeface="+mn-cs"/>
                </a:rPr>
                <a:t>Z</a:t>
              </a:r>
            </a:p>
          </p:txBody>
        </p:sp>
        <p:sp>
          <p:nvSpPr>
            <p:cNvPr id="295055" name="Rectangle 143"/>
            <p:cNvSpPr>
              <a:spLocks noChangeArrowheads="1"/>
            </p:cNvSpPr>
            <p:nvPr/>
          </p:nvSpPr>
          <p:spPr bwMode="auto">
            <a:xfrm>
              <a:off x="720" y="3456"/>
              <a:ext cx="21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>
                  <a:solidFill>
                    <a:schemeClr val="bg1"/>
                  </a:solidFill>
                  <a:latin typeface="Georgia" charset="0"/>
                  <a:cs typeface="+mn-cs"/>
                </a:rPr>
                <a:t>Y</a:t>
              </a:r>
            </a:p>
          </p:txBody>
        </p:sp>
        <p:sp>
          <p:nvSpPr>
            <p:cNvPr id="295056" name="Rectangle 144"/>
            <p:cNvSpPr>
              <a:spLocks noChangeArrowheads="1"/>
            </p:cNvSpPr>
            <p:nvPr/>
          </p:nvSpPr>
          <p:spPr bwMode="auto">
            <a:xfrm>
              <a:off x="960" y="4032"/>
              <a:ext cx="22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>
                  <a:solidFill>
                    <a:schemeClr val="bg1"/>
                  </a:solidFill>
                  <a:latin typeface="Georgia" charset="0"/>
                  <a:cs typeface="+mn-cs"/>
                </a:rPr>
                <a:t>X</a:t>
              </a:r>
            </a:p>
          </p:txBody>
        </p:sp>
      </p:grpSp>
      <p:sp>
        <p:nvSpPr>
          <p:cNvPr id="295063" name="Oval 151"/>
          <p:cNvSpPr>
            <a:spLocks noChangeArrowheads="1"/>
          </p:cNvSpPr>
          <p:nvPr/>
        </p:nvSpPr>
        <p:spPr bwMode="auto">
          <a:xfrm rot="-5400000" flipH="1" flipV="1">
            <a:off x="1963738" y="4767263"/>
            <a:ext cx="114300" cy="990600"/>
          </a:xfrm>
          <a:prstGeom prst="ellipse">
            <a:avLst/>
          </a:prstGeom>
          <a:gradFill rotWithShape="0">
            <a:gsLst>
              <a:gs pos="0">
                <a:srgbClr val="5E9EFF"/>
              </a:gs>
              <a:gs pos="20000">
                <a:srgbClr val="85C2FF"/>
              </a:gs>
              <a:gs pos="35000">
                <a:srgbClr val="C4D6EB"/>
              </a:gs>
              <a:gs pos="50000">
                <a:srgbClr val="FFEBFA"/>
              </a:gs>
              <a:gs pos="65000">
                <a:srgbClr val="C4D6EB"/>
              </a:gs>
              <a:gs pos="80001">
                <a:srgbClr val="85C2FF"/>
              </a:gs>
              <a:gs pos="100000">
                <a:srgbClr val="5E9EFF"/>
              </a:gs>
            </a:gsLst>
            <a:lin ang="5400000" scaled="1"/>
          </a:gradFill>
          <a:ln w="317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295085" name="Group 173"/>
          <p:cNvGrpSpPr>
            <a:grpSpLocks/>
          </p:cNvGrpSpPr>
          <p:nvPr/>
        </p:nvGrpSpPr>
        <p:grpSpPr bwMode="auto">
          <a:xfrm>
            <a:off x="2590800" y="1066800"/>
            <a:ext cx="3608388" cy="5791200"/>
            <a:chOff x="1632" y="672"/>
            <a:chExt cx="2273" cy="3648"/>
          </a:xfrm>
        </p:grpSpPr>
        <p:sp>
          <p:nvSpPr>
            <p:cNvPr id="295064" name="AutoShape 152"/>
            <p:cNvSpPr>
              <a:spLocks noChangeArrowheads="1"/>
            </p:cNvSpPr>
            <p:nvPr/>
          </p:nvSpPr>
          <p:spPr bwMode="auto">
            <a:xfrm>
              <a:off x="1632" y="672"/>
              <a:ext cx="2208" cy="3648"/>
            </a:xfrm>
            <a:prstGeom prst="roundRect">
              <a:avLst>
                <a:gd name="adj" fmla="val 16667"/>
              </a:avLst>
            </a:prstGeom>
            <a:solidFill>
              <a:schemeClr val="tx1">
                <a:alpha val="72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5066" name="Line 154"/>
            <p:cNvSpPr>
              <a:spLocks noChangeShapeType="1"/>
            </p:cNvSpPr>
            <p:nvPr/>
          </p:nvSpPr>
          <p:spPr bwMode="auto">
            <a:xfrm rot="19200000" flipH="1">
              <a:off x="2832" y="1680"/>
              <a:ext cx="1073" cy="1275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prstDash val="sysDot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pic>
          <p:nvPicPr>
            <p:cNvPr id="295080" name="Picture 168"/>
            <p:cNvPicPr>
              <a:picLocks noChangeAspect="1" noChangeArrowheads="1"/>
            </p:cNvPicPr>
            <p:nvPr/>
          </p:nvPicPr>
          <p:blipFill>
            <a:blip r:embed="rId3"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7017">
              <a:off x="1824" y="1008"/>
              <a:ext cx="1488" cy="1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7001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95082" name="Picture 170"/>
            <p:cNvPicPr>
              <a:picLocks noChangeAspect="1" noChangeArrowheads="1"/>
            </p:cNvPicPr>
            <p:nvPr/>
          </p:nvPicPr>
          <p:blipFill>
            <a:blip r:embed="rId3">
              <a:alphaModFix amt="19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83084">
              <a:off x="1824" y="1497"/>
              <a:ext cx="1488" cy="1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1900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95083" name="Picture 171"/>
            <p:cNvPicPr>
              <a:picLocks noChangeAspect="1" noChangeArrowheads="1"/>
            </p:cNvPicPr>
            <p:nvPr/>
          </p:nvPicPr>
          <p:blipFill>
            <a:blip r:embed="rId3">
              <a:alphaModFix amt="4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74332">
              <a:off x="1824" y="1968"/>
              <a:ext cx="1488" cy="1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42999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95084" name="Picture 172"/>
            <p:cNvPicPr>
              <a:picLocks noChangeAspect="1" noChangeArrowheads="1"/>
            </p:cNvPicPr>
            <p:nvPr/>
          </p:nvPicPr>
          <p:blipFill>
            <a:blip r:embed="rId3">
              <a:alphaModFix amt="79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25272">
              <a:off x="1920" y="2400"/>
              <a:ext cx="1488" cy="1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78999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295057" name="Group 145"/>
          <p:cNvGrpSpPr>
            <a:grpSpLocks/>
          </p:cNvGrpSpPr>
          <p:nvPr/>
        </p:nvGrpSpPr>
        <p:grpSpPr bwMode="auto">
          <a:xfrm>
            <a:off x="3157538" y="4495800"/>
            <a:ext cx="2371725" cy="2500313"/>
            <a:chOff x="1968" y="3120"/>
            <a:chExt cx="1014" cy="1248"/>
          </a:xfrm>
        </p:grpSpPr>
        <p:pic>
          <p:nvPicPr>
            <p:cNvPr id="295058" name="Picture 14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3120"/>
              <a:ext cx="1010" cy="1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95059" name="Rectangle 147"/>
            <p:cNvSpPr>
              <a:spLocks noChangeArrowheads="1"/>
            </p:cNvSpPr>
            <p:nvPr/>
          </p:nvSpPr>
          <p:spPr bwMode="auto">
            <a:xfrm>
              <a:off x="2784" y="3318"/>
              <a:ext cx="198" cy="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4000" b="1">
                  <a:solidFill>
                    <a:srgbClr val="FFFF00"/>
                  </a:solidFill>
                  <a:latin typeface="Symbol" charset="0"/>
                  <a:cs typeface="+mn-cs"/>
                </a:rPr>
                <a:t>l</a:t>
              </a:r>
            </a:p>
          </p:txBody>
        </p:sp>
      </p:grpSp>
      <p:grpSp>
        <p:nvGrpSpPr>
          <p:cNvPr id="295060" name="Group 148"/>
          <p:cNvGrpSpPr>
            <a:grpSpLocks/>
          </p:cNvGrpSpPr>
          <p:nvPr/>
        </p:nvGrpSpPr>
        <p:grpSpPr bwMode="auto">
          <a:xfrm>
            <a:off x="3773488" y="5956300"/>
            <a:ext cx="930275" cy="842963"/>
            <a:chOff x="2377" y="3713"/>
            <a:chExt cx="586" cy="531"/>
          </a:xfrm>
        </p:grpSpPr>
        <p:sp>
          <p:nvSpPr>
            <p:cNvPr id="295061" name="Rectangle 149"/>
            <p:cNvSpPr>
              <a:spLocks noChangeArrowheads="1"/>
            </p:cNvSpPr>
            <p:nvPr/>
          </p:nvSpPr>
          <p:spPr bwMode="auto">
            <a:xfrm>
              <a:off x="2496" y="4032"/>
              <a:ext cx="45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>
                  <a:solidFill>
                    <a:srgbClr val="CBCBFE"/>
                  </a:solidFill>
                  <a:latin typeface="Georgia" charset="0"/>
                  <a:cs typeface="+mn-cs"/>
                </a:rPr>
                <a:t>Time</a:t>
              </a:r>
            </a:p>
          </p:txBody>
        </p:sp>
        <p:sp>
          <p:nvSpPr>
            <p:cNvPr id="295062" name="Line 150"/>
            <p:cNvSpPr>
              <a:spLocks noChangeShapeType="1"/>
            </p:cNvSpPr>
            <p:nvPr/>
          </p:nvSpPr>
          <p:spPr bwMode="auto">
            <a:xfrm rot="-2422600">
              <a:off x="2377" y="3713"/>
              <a:ext cx="586" cy="502"/>
            </a:xfrm>
            <a:prstGeom prst="line">
              <a:avLst/>
            </a:prstGeom>
            <a:noFill/>
            <a:ln w="57150">
              <a:solidFill>
                <a:srgbClr val="CCCCFF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95086" name="Rectangle 174"/>
          <p:cNvSpPr>
            <a:spLocks noChangeArrowheads="1"/>
          </p:cNvSpPr>
          <p:nvPr/>
        </p:nvSpPr>
        <p:spPr bwMode="auto">
          <a:xfrm>
            <a:off x="3832225" y="1905000"/>
            <a:ext cx="157321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b="1">
                <a:solidFill>
                  <a:srgbClr val="CBCBFE"/>
                </a:solidFill>
                <a:latin typeface="Georgia" charset="0"/>
                <a:cs typeface="+mn-cs"/>
              </a:rPr>
              <a:t>Fluorescence</a:t>
            </a:r>
          </a:p>
          <a:p>
            <a:pPr algn="r">
              <a:defRPr/>
            </a:pPr>
            <a:r>
              <a:rPr lang="en-US" b="1">
                <a:solidFill>
                  <a:srgbClr val="CBCBFE"/>
                </a:solidFill>
                <a:latin typeface="Georgia" charset="0"/>
                <a:cs typeface="+mn-cs"/>
              </a:rPr>
              <a:t>- Lifetime</a:t>
            </a:r>
          </a:p>
        </p:txBody>
      </p:sp>
      <p:sp>
        <p:nvSpPr>
          <p:cNvPr id="295087" name="Rectangle 175"/>
          <p:cNvSpPr>
            <a:spLocks noChangeArrowheads="1"/>
          </p:cNvSpPr>
          <p:nvPr/>
        </p:nvSpPr>
        <p:spPr bwMode="auto">
          <a:xfrm>
            <a:off x="6096000" y="1524000"/>
            <a:ext cx="2263775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800" b="1">
                <a:solidFill>
                  <a:srgbClr val="FFFF00"/>
                </a:solidFill>
                <a:latin typeface="Georgia" charset="0"/>
                <a:cs typeface="+mn-cs"/>
              </a:rPr>
              <a:t>Hexadimensional</a:t>
            </a:r>
          </a:p>
          <a:p>
            <a:pPr algn="ctr">
              <a:defRPr/>
            </a:pPr>
            <a:r>
              <a:rPr lang="en-US" sz="1800" b="1">
                <a:solidFill>
                  <a:srgbClr val="FFFF00"/>
                </a:solidFill>
                <a:latin typeface="Georgia" charset="0"/>
                <a:cs typeface="+mn-cs"/>
              </a:rPr>
              <a:t> (space- time)</a:t>
            </a:r>
          </a:p>
          <a:p>
            <a:pPr algn="ctr">
              <a:defRPr/>
            </a:pPr>
            <a:r>
              <a:rPr lang="en-US" sz="1800" b="1">
                <a:solidFill>
                  <a:srgbClr val="FFFF00"/>
                </a:solidFill>
                <a:latin typeface="Georgia" charset="0"/>
                <a:cs typeface="+mn-cs"/>
              </a:rPr>
              <a:t>Microscopy</a:t>
            </a:r>
            <a:endParaRPr lang="en-US" sz="2800" b="1">
              <a:solidFill>
                <a:srgbClr val="FFFF00"/>
              </a:solidFill>
              <a:latin typeface="Georgia" charset="0"/>
              <a:cs typeface="+mn-cs"/>
            </a:endParaRPr>
          </a:p>
        </p:txBody>
      </p:sp>
      <p:grpSp>
        <p:nvGrpSpPr>
          <p:cNvPr id="295112" name="Group 200"/>
          <p:cNvGrpSpPr>
            <a:grpSpLocks/>
          </p:cNvGrpSpPr>
          <p:nvPr/>
        </p:nvGrpSpPr>
        <p:grpSpPr bwMode="auto">
          <a:xfrm>
            <a:off x="7467600" y="457200"/>
            <a:ext cx="1104900" cy="1028700"/>
            <a:chOff x="4512" y="260"/>
            <a:chExt cx="696" cy="648"/>
          </a:xfrm>
        </p:grpSpPr>
        <p:pic>
          <p:nvPicPr>
            <p:cNvPr id="101404" name="Picture 190" descr="Hooke_167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4" y="260"/>
              <a:ext cx="530" cy="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5111" name="Rectangle 199"/>
            <p:cNvSpPr>
              <a:spLocks noChangeArrowheads="1"/>
            </p:cNvSpPr>
            <p:nvPr/>
          </p:nvSpPr>
          <p:spPr bwMode="auto">
            <a:xfrm>
              <a:off x="4512" y="735"/>
              <a:ext cx="69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b="1" i="1">
                  <a:solidFill>
                    <a:schemeClr val="bg1"/>
                  </a:solidFill>
                  <a:latin typeface="Georgia" charset="0"/>
                  <a:cs typeface="+mn-cs"/>
                </a:rPr>
                <a:t>Hooke 1670</a:t>
              </a:r>
              <a:endParaRPr lang="en-US" sz="1400" b="1" i="1">
                <a:solidFill>
                  <a:srgbClr val="FFFF00"/>
                </a:solidFill>
                <a:latin typeface="Georgia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6167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AutoShape 2"/>
          <p:cNvSpPr>
            <a:spLocks noChangeArrowheads="1"/>
          </p:cNvSpPr>
          <p:nvPr/>
        </p:nvSpPr>
        <p:spPr bwMode="auto">
          <a:xfrm rot="10587163" flipH="1">
            <a:off x="5029200" y="4645025"/>
            <a:ext cx="2135188" cy="1222375"/>
          </a:xfrm>
          <a:prstGeom prst="lightningBolt">
            <a:avLst/>
          </a:prstGeom>
          <a:gradFill rotWithShape="0">
            <a:gsLst>
              <a:gs pos="0">
                <a:srgbClr val="1FFF00">
                  <a:alpha val="73000"/>
                </a:srgbClr>
              </a:gs>
              <a:gs pos="100000">
                <a:srgbClr val="1FFF00">
                  <a:gamma/>
                  <a:tint val="0"/>
                  <a:invGamma/>
                </a:srgb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4547" name="Line 3"/>
          <p:cNvSpPr>
            <a:spLocks noChangeShapeType="1"/>
          </p:cNvSpPr>
          <p:nvPr/>
        </p:nvSpPr>
        <p:spPr bwMode="auto">
          <a:xfrm>
            <a:off x="4419600" y="2476500"/>
            <a:ext cx="2743200" cy="0"/>
          </a:xfrm>
          <a:prstGeom prst="line">
            <a:avLst/>
          </a:prstGeom>
          <a:noFill/>
          <a:ln w="12700">
            <a:solidFill>
              <a:schemeClr val="accent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4548" name="AutoShape 4"/>
          <p:cNvSpPr>
            <a:spLocks noChangeArrowheads="1"/>
          </p:cNvSpPr>
          <p:nvPr/>
        </p:nvSpPr>
        <p:spPr bwMode="auto">
          <a:xfrm rot="1563115">
            <a:off x="5181600" y="2057400"/>
            <a:ext cx="762000" cy="838200"/>
          </a:xfrm>
          <a:prstGeom prst="irregularSeal2">
            <a:avLst/>
          </a:prstGeom>
          <a:gradFill rotWithShape="0">
            <a:gsLst>
              <a:gs pos="0">
                <a:srgbClr val="FF0F62"/>
              </a:gs>
              <a:gs pos="100000">
                <a:srgbClr val="FF0F62">
                  <a:gamma/>
                  <a:tint val="18431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3645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1524000"/>
            <a:ext cx="1866900" cy="93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64550" name="Line 6"/>
          <p:cNvSpPr>
            <a:spLocks noChangeShapeType="1"/>
          </p:cNvSpPr>
          <p:nvPr/>
        </p:nvSpPr>
        <p:spPr bwMode="auto">
          <a:xfrm rot="10763513" flipH="1">
            <a:off x="5561013" y="2513013"/>
            <a:ext cx="4762" cy="3125787"/>
          </a:xfrm>
          <a:prstGeom prst="line">
            <a:avLst/>
          </a:prstGeom>
          <a:noFill/>
          <a:ln w="12700">
            <a:solidFill>
              <a:srgbClr val="F6FF18"/>
            </a:solidFill>
            <a:prstDash val="sysDot"/>
            <a:round/>
            <a:headEnd type="triangle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4551" name="Line 7"/>
          <p:cNvSpPr>
            <a:spLocks noChangeShapeType="1"/>
          </p:cNvSpPr>
          <p:nvPr/>
        </p:nvSpPr>
        <p:spPr bwMode="auto">
          <a:xfrm>
            <a:off x="3390900" y="1600200"/>
            <a:ext cx="0" cy="4191000"/>
          </a:xfrm>
          <a:prstGeom prst="line">
            <a:avLst/>
          </a:prstGeom>
          <a:noFill/>
          <a:ln w="12700">
            <a:solidFill>
              <a:srgbClr val="F6FF18"/>
            </a:solidFill>
            <a:prstDash val="sysDot"/>
            <a:round/>
            <a:headEnd type="triangle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4552" name="Oval 8"/>
          <p:cNvSpPr>
            <a:spLocks noChangeArrowheads="1"/>
          </p:cNvSpPr>
          <p:nvPr/>
        </p:nvSpPr>
        <p:spPr bwMode="auto">
          <a:xfrm>
            <a:off x="3276600" y="5638800"/>
            <a:ext cx="228600" cy="228600"/>
          </a:xfrm>
          <a:prstGeom prst="ellipse">
            <a:avLst/>
          </a:prstGeom>
          <a:gradFill rotWithShape="0">
            <a:gsLst>
              <a:gs pos="0">
                <a:srgbClr val="00FE00">
                  <a:gamma/>
                  <a:shade val="0"/>
                  <a:invGamma/>
                </a:srgbClr>
              </a:gs>
              <a:gs pos="100000">
                <a:srgbClr val="00FE00"/>
              </a:gs>
            </a:gsLst>
            <a:lin ang="189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42344" name="Group 9"/>
          <p:cNvGrpSpPr>
            <a:grpSpLocks/>
          </p:cNvGrpSpPr>
          <p:nvPr/>
        </p:nvGrpSpPr>
        <p:grpSpPr bwMode="auto">
          <a:xfrm>
            <a:off x="1295400" y="1219200"/>
            <a:ext cx="6019800" cy="4838700"/>
            <a:chOff x="816" y="768"/>
            <a:chExt cx="3792" cy="3048"/>
          </a:xfrm>
        </p:grpSpPr>
        <p:sp>
          <p:nvSpPr>
            <p:cNvPr id="364554" name="Line 10"/>
            <p:cNvSpPr>
              <a:spLocks noChangeShapeType="1"/>
            </p:cNvSpPr>
            <p:nvPr/>
          </p:nvSpPr>
          <p:spPr bwMode="auto">
            <a:xfrm>
              <a:off x="1008" y="3624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64555" name="Line 11"/>
            <p:cNvSpPr>
              <a:spLocks noChangeShapeType="1"/>
            </p:cNvSpPr>
            <p:nvPr/>
          </p:nvSpPr>
          <p:spPr bwMode="auto">
            <a:xfrm>
              <a:off x="1200" y="3456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64556" name="Line 12"/>
            <p:cNvSpPr>
              <a:spLocks noChangeShapeType="1"/>
            </p:cNvSpPr>
            <p:nvPr/>
          </p:nvSpPr>
          <p:spPr bwMode="auto">
            <a:xfrm>
              <a:off x="816" y="3816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64557" name="Line 13"/>
            <p:cNvSpPr>
              <a:spLocks noChangeShapeType="1"/>
            </p:cNvSpPr>
            <p:nvPr/>
          </p:nvSpPr>
          <p:spPr bwMode="auto">
            <a:xfrm>
              <a:off x="1008" y="936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64558" name="Line 14"/>
            <p:cNvSpPr>
              <a:spLocks noChangeShapeType="1"/>
            </p:cNvSpPr>
            <p:nvPr/>
          </p:nvSpPr>
          <p:spPr bwMode="auto">
            <a:xfrm>
              <a:off x="1200" y="768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64559" name="Line 15"/>
            <p:cNvSpPr>
              <a:spLocks noChangeShapeType="1"/>
            </p:cNvSpPr>
            <p:nvPr/>
          </p:nvSpPr>
          <p:spPr bwMode="auto">
            <a:xfrm>
              <a:off x="816" y="1128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364560" name="Oval 16"/>
          <p:cNvSpPr>
            <a:spLocks noChangeArrowheads="1"/>
          </p:cNvSpPr>
          <p:nvPr/>
        </p:nvSpPr>
        <p:spPr bwMode="auto">
          <a:xfrm>
            <a:off x="5448300" y="2362200"/>
            <a:ext cx="228600" cy="228600"/>
          </a:xfrm>
          <a:prstGeom prst="ellipse">
            <a:avLst/>
          </a:prstGeom>
          <a:gradFill rotWithShape="0">
            <a:gsLst>
              <a:gs pos="0">
                <a:srgbClr val="BF4000">
                  <a:gamma/>
                  <a:shade val="0"/>
                  <a:invGamma/>
                </a:srgbClr>
              </a:gs>
              <a:gs pos="100000">
                <a:srgbClr val="BF40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4561" name="Oval 17"/>
          <p:cNvSpPr>
            <a:spLocks noChangeArrowheads="1"/>
          </p:cNvSpPr>
          <p:nvPr/>
        </p:nvSpPr>
        <p:spPr bwMode="auto">
          <a:xfrm>
            <a:off x="5448300" y="5638800"/>
            <a:ext cx="228600" cy="228600"/>
          </a:xfrm>
          <a:prstGeom prst="ellipse">
            <a:avLst/>
          </a:prstGeom>
          <a:gradFill rotWithShape="0">
            <a:gsLst>
              <a:gs pos="0">
                <a:srgbClr val="00FF00">
                  <a:gamma/>
                  <a:shade val="0"/>
                  <a:invGamma/>
                </a:srgbClr>
              </a:gs>
              <a:gs pos="100000">
                <a:srgbClr val="00FF00"/>
              </a:gs>
            </a:gsLst>
            <a:lin ang="189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4562" name="Oval 18"/>
          <p:cNvSpPr>
            <a:spLocks noChangeArrowheads="1"/>
          </p:cNvSpPr>
          <p:nvPr/>
        </p:nvSpPr>
        <p:spPr bwMode="auto">
          <a:xfrm>
            <a:off x="3276600" y="2362200"/>
            <a:ext cx="228600" cy="228600"/>
          </a:xfrm>
          <a:prstGeom prst="ellipse">
            <a:avLst/>
          </a:prstGeom>
          <a:gradFill rotWithShape="0">
            <a:gsLst>
              <a:gs pos="0">
                <a:srgbClr val="C04000">
                  <a:gamma/>
                  <a:shade val="0"/>
                  <a:invGamma/>
                </a:srgbClr>
              </a:gs>
              <a:gs pos="100000">
                <a:srgbClr val="C040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4563" name="Oval 19"/>
          <p:cNvSpPr>
            <a:spLocks noChangeArrowheads="1"/>
          </p:cNvSpPr>
          <p:nvPr/>
        </p:nvSpPr>
        <p:spPr bwMode="auto">
          <a:xfrm>
            <a:off x="3276600" y="3505200"/>
            <a:ext cx="228600" cy="228600"/>
          </a:xfrm>
          <a:prstGeom prst="ellipse">
            <a:avLst/>
          </a:prstGeom>
          <a:gradFill rotWithShape="0">
            <a:gsLst>
              <a:gs pos="0">
                <a:srgbClr val="807800">
                  <a:gamma/>
                  <a:shade val="0"/>
                  <a:invGamma/>
                </a:srgbClr>
              </a:gs>
              <a:gs pos="100000">
                <a:srgbClr val="8078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4564" name="Oval 20"/>
          <p:cNvSpPr>
            <a:spLocks noChangeArrowheads="1"/>
          </p:cNvSpPr>
          <p:nvPr/>
        </p:nvSpPr>
        <p:spPr bwMode="auto">
          <a:xfrm>
            <a:off x="3276600" y="4876800"/>
            <a:ext cx="228600" cy="228600"/>
          </a:xfrm>
          <a:prstGeom prst="ellipse">
            <a:avLst/>
          </a:prstGeom>
          <a:gradFill rotWithShape="0">
            <a:gsLst>
              <a:gs pos="0">
                <a:srgbClr val="40BD00">
                  <a:gamma/>
                  <a:shade val="0"/>
                  <a:invGamma/>
                </a:srgbClr>
              </a:gs>
              <a:gs pos="100000">
                <a:srgbClr val="40BD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4565" name="Oval 21"/>
          <p:cNvSpPr>
            <a:spLocks noChangeArrowheads="1"/>
          </p:cNvSpPr>
          <p:nvPr/>
        </p:nvSpPr>
        <p:spPr bwMode="auto">
          <a:xfrm>
            <a:off x="5448300" y="3276600"/>
            <a:ext cx="228600" cy="228600"/>
          </a:xfrm>
          <a:prstGeom prst="ellipse">
            <a:avLst/>
          </a:prstGeom>
          <a:gradFill rotWithShape="0">
            <a:gsLst>
              <a:gs pos="0">
                <a:srgbClr val="9F6400">
                  <a:gamma/>
                  <a:shade val="0"/>
                  <a:invGamma/>
                </a:srgbClr>
              </a:gs>
              <a:gs pos="100000">
                <a:srgbClr val="9F64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4566" name="Oval 22"/>
          <p:cNvSpPr>
            <a:spLocks noChangeArrowheads="1"/>
          </p:cNvSpPr>
          <p:nvPr/>
        </p:nvSpPr>
        <p:spPr bwMode="auto">
          <a:xfrm>
            <a:off x="5448300" y="4267200"/>
            <a:ext cx="228600" cy="228600"/>
          </a:xfrm>
          <a:prstGeom prst="ellipse">
            <a:avLst/>
          </a:prstGeom>
          <a:gradFill rotWithShape="0">
            <a:gsLst>
              <a:gs pos="0">
                <a:srgbClr val="49B400">
                  <a:gamma/>
                  <a:shade val="0"/>
                  <a:invGamma/>
                </a:srgbClr>
              </a:gs>
              <a:gs pos="100000">
                <a:srgbClr val="49B4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4567" name="Oval 23"/>
          <p:cNvSpPr>
            <a:spLocks noChangeArrowheads="1"/>
          </p:cNvSpPr>
          <p:nvPr/>
        </p:nvSpPr>
        <p:spPr bwMode="auto">
          <a:xfrm>
            <a:off x="3276600" y="1371600"/>
            <a:ext cx="228600" cy="228600"/>
          </a:xfrm>
          <a:prstGeom prst="ellipse">
            <a:avLst/>
          </a:prstGeom>
          <a:gradFill rotWithShape="0">
            <a:gsLst>
              <a:gs pos="0">
                <a:srgbClr val="FF0000">
                  <a:gamma/>
                  <a:shade val="0"/>
                  <a:invGamma/>
                </a:srgbClr>
              </a:gs>
              <a:gs pos="100000">
                <a:srgbClr val="FF00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4568" name="AutoShape 24"/>
          <p:cNvSpPr>
            <a:spLocks noChangeArrowheads="1"/>
          </p:cNvSpPr>
          <p:nvPr/>
        </p:nvSpPr>
        <p:spPr bwMode="auto">
          <a:xfrm>
            <a:off x="1600200" y="4114800"/>
            <a:ext cx="1676400" cy="1600200"/>
          </a:xfrm>
          <a:prstGeom prst="lightningBolt">
            <a:avLst/>
          </a:prstGeom>
          <a:gradFill rotWithShape="0">
            <a:gsLst>
              <a:gs pos="0">
                <a:srgbClr val="2879FF">
                  <a:alpha val="73000"/>
                </a:srgbClr>
              </a:gs>
              <a:gs pos="100000">
                <a:srgbClr val="2879FF">
                  <a:gamma/>
                  <a:tint val="0"/>
                  <a:invGamma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4569" name="Rectangle 25"/>
          <p:cNvSpPr>
            <a:spLocks noChangeArrowheads="1"/>
          </p:cNvSpPr>
          <p:nvPr/>
        </p:nvSpPr>
        <p:spPr bwMode="auto">
          <a:xfrm>
            <a:off x="762000" y="3886200"/>
            <a:ext cx="10668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defTabSz="1316038">
              <a:defRPr/>
            </a:pPr>
            <a:r>
              <a:rPr lang="en-US" b="1" i="1">
                <a:solidFill>
                  <a:schemeClr val="bg1"/>
                </a:solidFill>
                <a:latin typeface="Georgia" charset="0"/>
                <a:cs typeface="+mn-cs"/>
              </a:rPr>
              <a:t>400 nm</a:t>
            </a:r>
            <a:endParaRPr lang="en-US" sz="1400" b="1" i="1">
              <a:solidFill>
                <a:schemeClr val="bg1"/>
              </a:solidFill>
              <a:latin typeface="Georgia" charset="0"/>
              <a:cs typeface="+mn-cs"/>
            </a:endParaRPr>
          </a:p>
        </p:txBody>
      </p:sp>
      <p:sp>
        <p:nvSpPr>
          <p:cNvPr id="364570" name="Rectangle 26"/>
          <p:cNvSpPr>
            <a:spLocks noChangeArrowheads="1"/>
          </p:cNvSpPr>
          <p:nvPr/>
        </p:nvSpPr>
        <p:spPr bwMode="auto">
          <a:xfrm>
            <a:off x="3206750" y="152400"/>
            <a:ext cx="27289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i="1">
                <a:solidFill>
                  <a:srgbClr val="FFFF00"/>
                </a:solidFill>
                <a:latin typeface="Georgia" charset="0"/>
                <a:cs typeface="+mn-cs"/>
              </a:rPr>
              <a:t>Fluorescence</a:t>
            </a:r>
          </a:p>
        </p:txBody>
      </p:sp>
      <p:sp>
        <p:nvSpPr>
          <p:cNvPr id="364571" name="Rectangle 27"/>
          <p:cNvSpPr>
            <a:spLocks noChangeArrowheads="1"/>
          </p:cNvSpPr>
          <p:nvPr/>
        </p:nvSpPr>
        <p:spPr bwMode="auto">
          <a:xfrm>
            <a:off x="152400" y="1371600"/>
            <a:ext cx="877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i="1">
                <a:solidFill>
                  <a:schemeClr val="hlink"/>
                </a:solidFill>
                <a:latin typeface="Georgia" charset="0"/>
                <a:cs typeface="+mn-cs"/>
              </a:rPr>
              <a:t>Jablonski </a:t>
            </a:r>
          </a:p>
          <a:p>
            <a:pPr>
              <a:defRPr/>
            </a:pPr>
            <a:r>
              <a:rPr lang="en-US" sz="1200" i="1">
                <a:solidFill>
                  <a:schemeClr val="hlink"/>
                </a:solidFill>
                <a:latin typeface="Georgia" charset="0"/>
                <a:cs typeface="+mn-cs"/>
              </a:rPr>
              <a:t>diagram</a:t>
            </a:r>
            <a:endParaRPr lang="en-US" sz="2400">
              <a:solidFill>
                <a:schemeClr val="hlink"/>
              </a:solidFill>
              <a:cs typeface="+mn-cs"/>
            </a:endParaRPr>
          </a:p>
        </p:txBody>
      </p:sp>
      <p:pic>
        <p:nvPicPr>
          <p:cNvPr id="142357" name="Picture 28" descr="LOGCRCELB-bis"/>
          <p:cNvPicPr>
            <a:picLocks noChangeAspect="1" noChangeArrowheads="1"/>
          </p:cNvPicPr>
          <p:nvPr/>
        </p:nvPicPr>
        <p:blipFill>
          <a:blip r:embed="rId4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9325" y="6249988"/>
            <a:ext cx="574675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8822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4573" name="Rectangle 29"/>
          <p:cNvSpPr>
            <a:spLocks noChangeArrowheads="1"/>
          </p:cNvSpPr>
          <p:nvPr/>
        </p:nvSpPr>
        <p:spPr bwMode="auto">
          <a:xfrm>
            <a:off x="6705600" y="5029200"/>
            <a:ext cx="10668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defTabSz="1316038">
              <a:defRPr/>
            </a:pPr>
            <a:r>
              <a:rPr lang="en-US" b="1" i="1">
                <a:solidFill>
                  <a:schemeClr val="bg1"/>
                </a:solidFill>
                <a:latin typeface="Georgia" charset="0"/>
                <a:cs typeface="+mn-cs"/>
              </a:rPr>
              <a:t>450 nm</a:t>
            </a:r>
            <a:endParaRPr lang="en-US" sz="1400" b="1" i="1">
              <a:solidFill>
                <a:schemeClr val="bg1"/>
              </a:solidFill>
              <a:latin typeface="Georgia" charset="0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"/>
                                        <p:tgtEl>
                                          <p:spTgt spid="364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4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"/>
                                        <p:tgtEl>
                                          <p:spTgt spid="364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64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"/>
                                        <p:tgtEl>
                                          <p:spTgt spid="364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1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"/>
                                        <p:tgtEl>
                                          <p:spTgt spid="3645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64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364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2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"/>
                                        <p:tgtEl>
                                          <p:spTgt spid="3645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64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"/>
                                        <p:tgtEl>
                                          <p:spTgt spid="364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"/>
                                        <p:tgtEl>
                                          <p:spTgt spid="3645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64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364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"/>
                                        <p:tgtEl>
                                          <p:spTgt spid="364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4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100"/>
                                        <p:tgtEl>
                                          <p:spTgt spid="364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75"/>
                                        <p:tgtEl>
                                          <p:spTgt spid="364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64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75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"/>
                                        <p:tgtEl>
                                          <p:spTgt spid="364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675"/>
                            </p:stCondLst>
                            <p:childTnLst>
                              <p:par>
                                <p:cTn id="5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" fill="hold"/>
                                        <p:tgtEl>
                                          <p:spTgt spid="364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fill="hold"/>
                                        <p:tgtEl>
                                          <p:spTgt spid="364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775"/>
                            </p:stCondLst>
                            <p:childTnLst>
                              <p:par>
                                <p:cTn id="64" presetID="1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5" dur="100"/>
                                        <p:tgtEl>
                                          <p:spTgt spid="364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64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875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"/>
                                        <p:tgtEl>
                                          <p:spTgt spid="364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975"/>
                            </p:stCondLst>
                            <p:childTnLst>
                              <p:par>
                                <p:cTn id="7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"/>
                                        <p:tgtEl>
                                          <p:spTgt spid="3645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64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075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"/>
                                        <p:tgtEl>
                                          <p:spTgt spid="364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175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"/>
                                        <p:tgtEl>
                                          <p:spTgt spid="3645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64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2275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"/>
                                        <p:tgtEl>
                                          <p:spTgt spid="364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375"/>
                            </p:stCondLst>
                            <p:childTnLst>
                              <p:par>
                                <p:cTn id="8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100"/>
                                        <p:tgtEl>
                                          <p:spTgt spid="364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475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100"/>
                                        <p:tgtEl>
                                          <p:spTgt spid="364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4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4546" grpId="0" animBg="1"/>
      <p:bldP spid="364548" grpId="0" animBg="1"/>
      <p:bldP spid="364552" grpId="0" animBg="1"/>
      <p:bldP spid="364560" grpId="0" animBg="1"/>
      <p:bldP spid="364560" grpId="1" animBg="1"/>
      <p:bldP spid="364561" grpId="0" animBg="1"/>
      <p:bldP spid="364562" grpId="0" animBg="1"/>
      <p:bldP spid="364562" grpId="1" animBg="1"/>
      <p:bldP spid="364563" grpId="0" animBg="1"/>
      <p:bldP spid="364563" grpId="1" animBg="1"/>
      <p:bldP spid="364564" grpId="0" animBg="1"/>
      <p:bldP spid="364564" grpId="1" animBg="1"/>
      <p:bldP spid="364565" grpId="0" animBg="1"/>
      <p:bldP spid="364565" grpId="1" animBg="1"/>
      <p:bldP spid="364566" grpId="0" animBg="1"/>
      <p:bldP spid="364566" grpId="1" animBg="1"/>
      <p:bldP spid="364567" grpId="0" animBg="1"/>
      <p:bldP spid="364567" grpId="1" animBg="1"/>
      <p:bldP spid="364568" grpId="0" animBg="1"/>
      <p:bldP spid="364569" grpId="0" autoUpdateAnimBg="0"/>
      <p:bldP spid="364573" grpId="0" autoUpdateAnimBg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4" name="AutoShape 2"/>
          <p:cNvSpPr>
            <a:spLocks noChangeArrowheads="1"/>
          </p:cNvSpPr>
          <p:nvPr/>
        </p:nvSpPr>
        <p:spPr bwMode="auto">
          <a:xfrm rot="10587163" flipH="1">
            <a:off x="5029200" y="4645025"/>
            <a:ext cx="2135188" cy="1222375"/>
          </a:xfrm>
          <a:prstGeom prst="lightningBolt">
            <a:avLst/>
          </a:prstGeom>
          <a:gradFill rotWithShape="0">
            <a:gsLst>
              <a:gs pos="0">
                <a:srgbClr val="1FFF00">
                  <a:alpha val="73000"/>
                </a:srgbClr>
              </a:gs>
              <a:gs pos="100000">
                <a:srgbClr val="1FFF00">
                  <a:gamma/>
                  <a:tint val="0"/>
                  <a:invGamma/>
                </a:srgb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6595" name="Line 3"/>
          <p:cNvSpPr>
            <a:spLocks noChangeShapeType="1"/>
          </p:cNvSpPr>
          <p:nvPr/>
        </p:nvSpPr>
        <p:spPr bwMode="auto">
          <a:xfrm>
            <a:off x="4419600" y="2476500"/>
            <a:ext cx="2743200" cy="0"/>
          </a:xfrm>
          <a:prstGeom prst="line">
            <a:avLst/>
          </a:prstGeom>
          <a:noFill/>
          <a:ln w="12700">
            <a:solidFill>
              <a:schemeClr val="accent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6596" name="AutoShape 4"/>
          <p:cNvSpPr>
            <a:spLocks noChangeArrowheads="1"/>
          </p:cNvSpPr>
          <p:nvPr/>
        </p:nvSpPr>
        <p:spPr bwMode="auto">
          <a:xfrm rot="1563115">
            <a:off x="5181600" y="2057400"/>
            <a:ext cx="762000" cy="838200"/>
          </a:xfrm>
          <a:prstGeom prst="irregularSeal2">
            <a:avLst/>
          </a:prstGeom>
          <a:gradFill rotWithShape="0">
            <a:gsLst>
              <a:gs pos="0">
                <a:srgbClr val="FF0F62"/>
              </a:gs>
              <a:gs pos="100000">
                <a:srgbClr val="FF0F62">
                  <a:gamma/>
                  <a:tint val="18431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3665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1524000"/>
            <a:ext cx="1866900" cy="93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66598" name="Line 6"/>
          <p:cNvSpPr>
            <a:spLocks noChangeShapeType="1"/>
          </p:cNvSpPr>
          <p:nvPr/>
        </p:nvSpPr>
        <p:spPr bwMode="auto">
          <a:xfrm rot="10763513" flipH="1">
            <a:off x="5561013" y="2513013"/>
            <a:ext cx="4762" cy="3125787"/>
          </a:xfrm>
          <a:prstGeom prst="line">
            <a:avLst/>
          </a:prstGeom>
          <a:noFill/>
          <a:ln w="12700">
            <a:solidFill>
              <a:srgbClr val="F6FF18"/>
            </a:solidFill>
            <a:prstDash val="sysDot"/>
            <a:round/>
            <a:headEnd type="triangle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6599" name="Line 7"/>
          <p:cNvSpPr>
            <a:spLocks noChangeShapeType="1"/>
          </p:cNvSpPr>
          <p:nvPr/>
        </p:nvSpPr>
        <p:spPr bwMode="auto">
          <a:xfrm>
            <a:off x="3390900" y="1600200"/>
            <a:ext cx="0" cy="4191000"/>
          </a:xfrm>
          <a:prstGeom prst="line">
            <a:avLst/>
          </a:prstGeom>
          <a:noFill/>
          <a:ln w="12700">
            <a:solidFill>
              <a:srgbClr val="F6FF18"/>
            </a:solidFill>
            <a:prstDash val="sysDot"/>
            <a:round/>
            <a:headEnd type="triangle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6600" name="Oval 8"/>
          <p:cNvSpPr>
            <a:spLocks noChangeArrowheads="1"/>
          </p:cNvSpPr>
          <p:nvPr/>
        </p:nvSpPr>
        <p:spPr bwMode="auto">
          <a:xfrm>
            <a:off x="3276600" y="5638800"/>
            <a:ext cx="228600" cy="228600"/>
          </a:xfrm>
          <a:prstGeom prst="ellipse">
            <a:avLst/>
          </a:prstGeom>
          <a:gradFill rotWithShape="0">
            <a:gsLst>
              <a:gs pos="0">
                <a:srgbClr val="00FE00">
                  <a:gamma/>
                  <a:shade val="0"/>
                  <a:invGamma/>
                </a:srgbClr>
              </a:gs>
              <a:gs pos="100000">
                <a:srgbClr val="00FE00"/>
              </a:gs>
            </a:gsLst>
            <a:lin ang="189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44392" name="Group 9"/>
          <p:cNvGrpSpPr>
            <a:grpSpLocks/>
          </p:cNvGrpSpPr>
          <p:nvPr/>
        </p:nvGrpSpPr>
        <p:grpSpPr bwMode="auto">
          <a:xfrm>
            <a:off x="1295400" y="1219200"/>
            <a:ext cx="6019800" cy="4838700"/>
            <a:chOff x="816" y="768"/>
            <a:chExt cx="3792" cy="3048"/>
          </a:xfrm>
        </p:grpSpPr>
        <p:sp>
          <p:nvSpPr>
            <p:cNvPr id="366602" name="Line 10"/>
            <p:cNvSpPr>
              <a:spLocks noChangeShapeType="1"/>
            </p:cNvSpPr>
            <p:nvPr/>
          </p:nvSpPr>
          <p:spPr bwMode="auto">
            <a:xfrm>
              <a:off x="1008" y="3624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66603" name="Line 11"/>
            <p:cNvSpPr>
              <a:spLocks noChangeShapeType="1"/>
            </p:cNvSpPr>
            <p:nvPr/>
          </p:nvSpPr>
          <p:spPr bwMode="auto">
            <a:xfrm>
              <a:off x="1200" y="3456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66604" name="Line 12"/>
            <p:cNvSpPr>
              <a:spLocks noChangeShapeType="1"/>
            </p:cNvSpPr>
            <p:nvPr/>
          </p:nvSpPr>
          <p:spPr bwMode="auto">
            <a:xfrm>
              <a:off x="816" y="3816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66605" name="Line 13"/>
            <p:cNvSpPr>
              <a:spLocks noChangeShapeType="1"/>
            </p:cNvSpPr>
            <p:nvPr/>
          </p:nvSpPr>
          <p:spPr bwMode="auto">
            <a:xfrm>
              <a:off x="1008" y="936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66606" name="Line 14"/>
            <p:cNvSpPr>
              <a:spLocks noChangeShapeType="1"/>
            </p:cNvSpPr>
            <p:nvPr/>
          </p:nvSpPr>
          <p:spPr bwMode="auto">
            <a:xfrm>
              <a:off x="1200" y="768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66607" name="Line 15"/>
            <p:cNvSpPr>
              <a:spLocks noChangeShapeType="1"/>
            </p:cNvSpPr>
            <p:nvPr/>
          </p:nvSpPr>
          <p:spPr bwMode="auto">
            <a:xfrm>
              <a:off x="816" y="1128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366608" name="Oval 16"/>
          <p:cNvSpPr>
            <a:spLocks noChangeArrowheads="1"/>
          </p:cNvSpPr>
          <p:nvPr/>
        </p:nvSpPr>
        <p:spPr bwMode="auto">
          <a:xfrm>
            <a:off x="5448300" y="2362200"/>
            <a:ext cx="228600" cy="228600"/>
          </a:xfrm>
          <a:prstGeom prst="ellipse">
            <a:avLst/>
          </a:prstGeom>
          <a:gradFill rotWithShape="0">
            <a:gsLst>
              <a:gs pos="0">
                <a:srgbClr val="BF4000">
                  <a:gamma/>
                  <a:shade val="0"/>
                  <a:invGamma/>
                </a:srgbClr>
              </a:gs>
              <a:gs pos="100000">
                <a:srgbClr val="BF40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6609" name="Oval 17"/>
          <p:cNvSpPr>
            <a:spLocks noChangeArrowheads="1"/>
          </p:cNvSpPr>
          <p:nvPr/>
        </p:nvSpPr>
        <p:spPr bwMode="auto">
          <a:xfrm>
            <a:off x="5448300" y="5638800"/>
            <a:ext cx="228600" cy="228600"/>
          </a:xfrm>
          <a:prstGeom prst="ellipse">
            <a:avLst/>
          </a:prstGeom>
          <a:gradFill rotWithShape="0">
            <a:gsLst>
              <a:gs pos="0">
                <a:srgbClr val="00FF00">
                  <a:gamma/>
                  <a:shade val="0"/>
                  <a:invGamma/>
                </a:srgbClr>
              </a:gs>
              <a:gs pos="100000">
                <a:srgbClr val="00FF00"/>
              </a:gs>
            </a:gsLst>
            <a:lin ang="189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6610" name="Oval 18"/>
          <p:cNvSpPr>
            <a:spLocks noChangeArrowheads="1"/>
          </p:cNvSpPr>
          <p:nvPr/>
        </p:nvSpPr>
        <p:spPr bwMode="auto">
          <a:xfrm>
            <a:off x="3276600" y="2362200"/>
            <a:ext cx="228600" cy="228600"/>
          </a:xfrm>
          <a:prstGeom prst="ellipse">
            <a:avLst/>
          </a:prstGeom>
          <a:gradFill rotWithShape="0">
            <a:gsLst>
              <a:gs pos="0">
                <a:srgbClr val="C04000">
                  <a:gamma/>
                  <a:shade val="0"/>
                  <a:invGamma/>
                </a:srgbClr>
              </a:gs>
              <a:gs pos="100000">
                <a:srgbClr val="C040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6611" name="Oval 19"/>
          <p:cNvSpPr>
            <a:spLocks noChangeArrowheads="1"/>
          </p:cNvSpPr>
          <p:nvPr/>
        </p:nvSpPr>
        <p:spPr bwMode="auto">
          <a:xfrm>
            <a:off x="3276600" y="3505200"/>
            <a:ext cx="228600" cy="228600"/>
          </a:xfrm>
          <a:prstGeom prst="ellipse">
            <a:avLst/>
          </a:prstGeom>
          <a:gradFill rotWithShape="0">
            <a:gsLst>
              <a:gs pos="0">
                <a:srgbClr val="807800">
                  <a:gamma/>
                  <a:shade val="0"/>
                  <a:invGamma/>
                </a:srgbClr>
              </a:gs>
              <a:gs pos="100000">
                <a:srgbClr val="8078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6612" name="Oval 20"/>
          <p:cNvSpPr>
            <a:spLocks noChangeArrowheads="1"/>
          </p:cNvSpPr>
          <p:nvPr/>
        </p:nvSpPr>
        <p:spPr bwMode="auto">
          <a:xfrm>
            <a:off x="3276600" y="4876800"/>
            <a:ext cx="228600" cy="228600"/>
          </a:xfrm>
          <a:prstGeom prst="ellipse">
            <a:avLst/>
          </a:prstGeom>
          <a:gradFill rotWithShape="0">
            <a:gsLst>
              <a:gs pos="0">
                <a:srgbClr val="40BD00">
                  <a:gamma/>
                  <a:shade val="0"/>
                  <a:invGamma/>
                </a:srgbClr>
              </a:gs>
              <a:gs pos="100000">
                <a:srgbClr val="40BD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6613" name="Oval 21"/>
          <p:cNvSpPr>
            <a:spLocks noChangeArrowheads="1"/>
          </p:cNvSpPr>
          <p:nvPr/>
        </p:nvSpPr>
        <p:spPr bwMode="auto">
          <a:xfrm>
            <a:off x="5448300" y="3276600"/>
            <a:ext cx="228600" cy="228600"/>
          </a:xfrm>
          <a:prstGeom prst="ellipse">
            <a:avLst/>
          </a:prstGeom>
          <a:gradFill rotWithShape="0">
            <a:gsLst>
              <a:gs pos="0">
                <a:srgbClr val="9F6400">
                  <a:gamma/>
                  <a:shade val="0"/>
                  <a:invGamma/>
                </a:srgbClr>
              </a:gs>
              <a:gs pos="100000">
                <a:srgbClr val="9F64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6614" name="Oval 22"/>
          <p:cNvSpPr>
            <a:spLocks noChangeArrowheads="1"/>
          </p:cNvSpPr>
          <p:nvPr/>
        </p:nvSpPr>
        <p:spPr bwMode="auto">
          <a:xfrm>
            <a:off x="5448300" y="4267200"/>
            <a:ext cx="228600" cy="228600"/>
          </a:xfrm>
          <a:prstGeom prst="ellipse">
            <a:avLst/>
          </a:prstGeom>
          <a:gradFill rotWithShape="0">
            <a:gsLst>
              <a:gs pos="0">
                <a:srgbClr val="49B400">
                  <a:gamma/>
                  <a:shade val="0"/>
                  <a:invGamma/>
                </a:srgbClr>
              </a:gs>
              <a:gs pos="100000">
                <a:srgbClr val="49B4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6615" name="Oval 23"/>
          <p:cNvSpPr>
            <a:spLocks noChangeArrowheads="1"/>
          </p:cNvSpPr>
          <p:nvPr/>
        </p:nvSpPr>
        <p:spPr bwMode="auto">
          <a:xfrm>
            <a:off x="3276600" y="1371600"/>
            <a:ext cx="228600" cy="228600"/>
          </a:xfrm>
          <a:prstGeom prst="ellipse">
            <a:avLst/>
          </a:prstGeom>
          <a:gradFill rotWithShape="0">
            <a:gsLst>
              <a:gs pos="0">
                <a:srgbClr val="FF0000">
                  <a:gamma/>
                  <a:shade val="0"/>
                  <a:invGamma/>
                </a:srgbClr>
              </a:gs>
              <a:gs pos="100000">
                <a:srgbClr val="FF00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6616" name="AutoShape 24"/>
          <p:cNvSpPr>
            <a:spLocks noChangeArrowheads="1"/>
          </p:cNvSpPr>
          <p:nvPr/>
        </p:nvSpPr>
        <p:spPr bwMode="auto">
          <a:xfrm>
            <a:off x="1600200" y="4114800"/>
            <a:ext cx="1676400" cy="1600200"/>
          </a:xfrm>
          <a:prstGeom prst="lightningBolt">
            <a:avLst/>
          </a:prstGeom>
          <a:gradFill rotWithShape="0">
            <a:gsLst>
              <a:gs pos="0">
                <a:srgbClr val="2879FF">
                  <a:alpha val="73000"/>
                </a:srgbClr>
              </a:gs>
              <a:gs pos="100000">
                <a:srgbClr val="2879FF">
                  <a:gamma/>
                  <a:tint val="0"/>
                  <a:invGamma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6617" name="Rectangle 25"/>
          <p:cNvSpPr>
            <a:spLocks noChangeArrowheads="1"/>
          </p:cNvSpPr>
          <p:nvPr/>
        </p:nvSpPr>
        <p:spPr bwMode="auto">
          <a:xfrm>
            <a:off x="762000" y="3886200"/>
            <a:ext cx="10668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defTabSz="1316038">
              <a:defRPr/>
            </a:pPr>
            <a:r>
              <a:rPr lang="en-US" b="1" i="1">
                <a:solidFill>
                  <a:schemeClr val="bg1"/>
                </a:solidFill>
                <a:latin typeface="Georgia" charset="0"/>
                <a:cs typeface="+mn-cs"/>
              </a:rPr>
              <a:t>400 nm</a:t>
            </a:r>
            <a:endParaRPr lang="en-US" sz="1400" b="1" i="1">
              <a:solidFill>
                <a:schemeClr val="bg1"/>
              </a:solidFill>
              <a:latin typeface="Georgia" charset="0"/>
              <a:cs typeface="+mn-cs"/>
            </a:endParaRPr>
          </a:p>
        </p:txBody>
      </p:sp>
      <p:sp>
        <p:nvSpPr>
          <p:cNvPr id="366618" name="Rectangle 26"/>
          <p:cNvSpPr>
            <a:spLocks noChangeArrowheads="1"/>
          </p:cNvSpPr>
          <p:nvPr/>
        </p:nvSpPr>
        <p:spPr bwMode="auto">
          <a:xfrm>
            <a:off x="2643188" y="152400"/>
            <a:ext cx="38576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i="1">
                <a:solidFill>
                  <a:srgbClr val="FFFF00"/>
                </a:solidFill>
                <a:latin typeface="Georgia" charset="0"/>
                <a:cs typeface="+mn-cs"/>
              </a:rPr>
              <a:t>Fluorescence (true)</a:t>
            </a:r>
          </a:p>
        </p:txBody>
      </p:sp>
      <p:sp>
        <p:nvSpPr>
          <p:cNvPr id="366619" name="Rectangle 27"/>
          <p:cNvSpPr>
            <a:spLocks noChangeArrowheads="1"/>
          </p:cNvSpPr>
          <p:nvPr/>
        </p:nvSpPr>
        <p:spPr bwMode="auto">
          <a:xfrm>
            <a:off x="152400" y="1371600"/>
            <a:ext cx="877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i="1">
                <a:solidFill>
                  <a:schemeClr val="hlink"/>
                </a:solidFill>
                <a:latin typeface="Georgia" charset="0"/>
                <a:cs typeface="+mn-cs"/>
              </a:rPr>
              <a:t>Jablonski </a:t>
            </a:r>
          </a:p>
          <a:p>
            <a:pPr>
              <a:defRPr/>
            </a:pPr>
            <a:r>
              <a:rPr lang="en-US" sz="1200" i="1">
                <a:solidFill>
                  <a:schemeClr val="hlink"/>
                </a:solidFill>
                <a:latin typeface="Georgia" charset="0"/>
                <a:cs typeface="+mn-cs"/>
              </a:rPr>
              <a:t>diagram</a:t>
            </a:r>
            <a:endParaRPr lang="en-US" sz="2400">
              <a:solidFill>
                <a:schemeClr val="hlink"/>
              </a:solidFill>
              <a:cs typeface="+mn-cs"/>
            </a:endParaRPr>
          </a:p>
        </p:txBody>
      </p:sp>
      <p:pic>
        <p:nvPicPr>
          <p:cNvPr id="144405" name="Picture 28" descr="LOGCRCELB-bis"/>
          <p:cNvPicPr>
            <a:picLocks noChangeAspect="1" noChangeArrowheads="1"/>
          </p:cNvPicPr>
          <p:nvPr/>
        </p:nvPicPr>
        <p:blipFill>
          <a:blip r:embed="rId4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9325" y="6249988"/>
            <a:ext cx="574675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8822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6621" name="Rectangle 29"/>
          <p:cNvSpPr>
            <a:spLocks noChangeArrowheads="1"/>
          </p:cNvSpPr>
          <p:nvPr/>
        </p:nvSpPr>
        <p:spPr bwMode="auto">
          <a:xfrm>
            <a:off x="6705600" y="5029200"/>
            <a:ext cx="10668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defTabSz="1316038">
              <a:defRPr/>
            </a:pPr>
            <a:r>
              <a:rPr lang="en-US" b="1" i="1">
                <a:solidFill>
                  <a:schemeClr val="bg1"/>
                </a:solidFill>
                <a:latin typeface="Georgia" charset="0"/>
                <a:cs typeface="+mn-cs"/>
              </a:rPr>
              <a:t>450 nm</a:t>
            </a:r>
            <a:endParaRPr lang="en-US" sz="1400" b="1" i="1">
              <a:solidFill>
                <a:schemeClr val="bg1"/>
              </a:solidFill>
              <a:latin typeface="Georgia" charset="0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"/>
                                        <p:tgtEl>
                                          <p:spTgt spid="366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6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"/>
                                        <p:tgtEl>
                                          <p:spTgt spid="366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66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"/>
                                        <p:tgtEl>
                                          <p:spTgt spid="366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1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"/>
                                        <p:tgtEl>
                                          <p:spTgt spid="3666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66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366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2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"/>
                                        <p:tgtEl>
                                          <p:spTgt spid="3666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66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"/>
                                        <p:tgtEl>
                                          <p:spTgt spid="36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"/>
                                        <p:tgtEl>
                                          <p:spTgt spid="3666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6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366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"/>
                                        <p:tgtEl>
                                          <p:spTgt spid="366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4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100"/>
                                        <p:tgtEl>
                                          <p:spTgt spid="366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75"/>
                                        <p:tgtEl>
                                          <p:spTgt spid="366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66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75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"/>
                                        <p:tgtEl>
                                          <p:spTgt spid="366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675"/>
                            </p:stCondLst>
                            <p:childTnLst>
                              <p:par>
                                <p:cTn id="59" presetID="8" presetClass="emph" presetSubtype="0" repeatCount="1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100" fill="hold"/>
                                        <p:tgtEl>
                                          <p:spTgt spid="3666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3175"/>
                            </p:stCondLst>
                            <p:childTnLst>
                              <p:par>
                                <p:cTn id="6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" fill="hold"/>
                                        <p:tgtEl>
                                          <p:spTgt spid="3665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fill="hold"/>
                                        <p:tgtEl>
                                          <p:spTgt spid="3665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3275"/>
                            </p:stCondLst>
                            <p:childTnLst>
                              <p:par>
                                <p:cTn id="67" presetID="1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100"/>
                                        <p:tgtEl>
                                          <p:spTgt spid="366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66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3375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"/>
                                        <p:tgtEl>
                                          <p:spTgt spid="366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3475"/>
                            </p:stCondLst>
                            <p:childTnLst>
                              <p:par>
                                <p:cTn id="7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"/>
                                        <p:tgtEl>
                                          <p:spTgt spid="3666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66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3575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"/>
                                        <p:tgtEl>
                                          <p:spTgt spid="366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3675"/>
                            </p:stCondLst>
                            <p:childTnLst>
                              <p:par>
                                <p:cTn id="8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"/>
                                        <p:tgtEl>
                                          <p:spTgt spid="3666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66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3775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"/>
                                        <p:tgtEl>
                                          <p:spTgt spid="366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3875"/>
                            </p:stCondLst>
                            <p:childTnLst>
                              <p:par>
                                <p:cTn id="9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100"/>
                                        <p:tgtEl>
                                          <p:spTgt spid="366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3975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100"/>
                                        <p:tgtEl>
                                          <p:spTgt spid="366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6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6594" grpId="0" animBg="1"/>
      <p:bldP spid="366596" grpId="0" animBg="1"/>
      <p:bldP spid="366600" grpId="0" animBg="1"/>
      <p:bldP spid="366608" grpId="0" animBg="1"/>
      <p:bldP spid="366608" grpId="1" animBg="1"/>
      <p:bldP spid="366608" grpId="2" animBg="1"/>
      <p:bldP spid="366609" grpId="0" animBg="1"/>
      <p:bldP spid="366610" grpId="0" animBg="1"/>
      <p:bldP spid="366610" grpId="1" animBg="1"/>
      <p:bldP spid="366611" grpId="0" animBg="1"/>
      <p:bldP spid="366611" grpId="1" animBg="1"/>
      <p:bldP spid="366612" grpId="0" animBg="1"/>
      <p:bldP spid="366612" grpId="1" animBg="1"/>
      <p:bldP spid="366613" grpId="0" animBg="1"/>
      <p:bldP spid="366613" grpId="1" animBg="1"/>
      <p:bldP spid="366614" grpId="0" animBg="1"/>
      <p:bldP spid="366614" grpId="1" animBg="1"/>
      <p:bldP spid="366615" grpId="0" animBg="1"/>
      <p:bldP spid="366615" grpId="1" animBg="1"/>
      <p:bldP spid="366616" grpId="0" animBg="1"/>
      <p:bldP spid="366617" grpId="0" autoUpdateAnimBg="0"/>
      <p:bldP spid="366621" grpId="0" autoUpdateAnimBg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289" name="Group 2"/>
          <p:cNvGrpSpPr>
            <a:grpSpLocks/>
          </p:cNvGrpSpPr>
          <p:nvPr/>
        </p:nvGrpSpPr>
        <p:grpSpPr bwMode="auto">
          <a:xfrm>
            <a:off x="1066800" y="3392488"/>
            <a:ext cx="685800" cy="798512"/>
            <a:chOff x="1151" y="3661"/>
            <a:chExt cx="432" cy="503"/>
          </a:xfrm>
        </p:grpSpPr>
        <p:sp>
          <p:nvSpPr>
            <p:cNvPr id="362499" name="Freeform 3"/>
            <p:cNvSpPr>
              <a:spLocks/>
            </p:cNvSpPr>
            <p:nvPr/>
          </p:nvSpPr>
          <p:spPr bwMode="auto">
            <a:xfrm>
              <a:off x="1152" y="3664"/>
              <a:ext cx="431" cy="500"/>
            </a:xfrm>
            <a:custGeom>
              <a:avLst/>
              <a:gdLst>
                <a:gd name="T0" fmla="*/ 155 w 431"/>
                <a:gd name="T1" fmla="*/ 0 h 500"/>
                <a:gd name="T2" fmla="*/ 147 w 431"/>
                <a:gd name="T3" fmla="*/ 139 h 500"/>
                <a:gd name="T4" fmla="*/ 157 w 431"/>
                <a:gd name="T5" fmla="*/ 179 h 500"/>
                <a:gd name="T6" fmla="*/ 179 w 431"/>
                <a:gd name="T7" fmla="*/ 197 h 500"/>
                <a:gd name="T8" fmla="*/ 195 w 431"/>
                <a:gd name="T9" fmla="*/ 216 h 500"/>
                <a:gd name="T10" fmla="*/ 203 w 431"/>
                <a:gd name="T11" fmla="*/ 248 h 500"/>
                <a:gd name="T12" fmla="*/ 203 w 431"/>
                <a:gd name="T13" fmla="*/ 357 h 500"/>
                <a:gd name="T14" fmla="*/ 203 w 431"/>
                <a:gd name="T15" fmla="*/ 461 h 500"/>
                <a:gd name="T16" fmla="*/ 171 w 431"/>
                <a:gd name="T17" fmla="*/ 491 h 500"/>
                <a:gd name="T18" fmla="*/ 152 w 431"/>
                <a:gd name="T19" fmla="*/ 496 h 500"/>
                <a:gd name="T20" fmla="*/ 24 w 431"/>
                <a:gd name="T21" fmla="*/ 461 h 500"/>
                <a:gd name="T22" fmla="*/ 11 w 431"/>
                <a:gd name="T23" fmla="*/ 411 h 500"/>
                <a:gd name="T24" fmla="*/ 21 w 431"/>
                <a:gd name="T25" fmla="*/ 317 h 500"/>
                <a:gd name="T26" fmla="*/ 43 w 431"/>
                <a:gd name="T27" fmla="*/ 285 h 500"/>
                <a:gd name="T28" fmla="*/ 104 w 431"/>
                <a:gd name="T29" fmla="*/ 232 h 500"/>
                <a:gd name="T30" fmla="*/ 112 w 431"/>
                <a:gd name="T31" fmla="*/ 227 h 500"/>
                <a:gd name="T32" fmla="*/ 117 w 431"/>
                <a:gd name="T33" fmla="*/ 221 h 500"/>
                <a:gd name="T34" fmla="*/ 149 w 431"/>
                <a:gd name="T35" fmla="*/ 211 h 500"/>
                <a:gd name="T36" fmla="*/ 179 w 431"/>
                <a:gd name="T37" fmla="*/ 197 h 500"/>
                <a:gd name="T38" fmla="*/ 200 w 431"/>
                <a:gd name="T39" fmla="*/ 192 h 500"/>
                <a:gd name="T40" fmla="*/ 317 w 431"/>
                <a:gd name="T41" fmla="*/ 195 h 500"/>
                <a:gd name="T42" fmla="*/ 344 w 431"/>
                <a:gd name="T43" fmla="*/ 213 h 500"/>
                <a:gd name="T44" fmla="*/ 387 w 431"/>
                <a:gd name="T45" fmla="*/ 259 h 500"/>
                <a:gd name="T46" fmla="*/ 395 w 431"/>
                <a:gd name="T47" fmla="*/ 272 h 500"/>
                <a:gd name="T48" fmla="*/ 400 w 431"/>
                <a:gd name="T49" fmla="*/ 288 h 500"/>
                <a:gd name="T50" fmla="*/ 429 w 431"/>
                <a:gd name="T51" fmla="*/ 360 h 500"/>
                <a:gd name="T52" fmla="*/ 424 w 431"/>
                <a:gd name="T53" fmla="*/ 413 h 500"/>
                <a:gd name="T54" fmla="*/ 339 w 431"/>
                <a:gd name="T55" fmla="*/ 443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31" h="500">
                  <a:moveTo>
                    <a:pt x="155" y="0"/>
                  </a:moveTo>
                  <a:cubicBezTo>
                    <a:pt x="138" y="44"/>
                    <a:pt x="147" y="91"/>
                    <a:pt x="147" y="139"/>
                  </a:cubicBezTo>
                  <a:cubicBezTo>
                    <a:pt x="148" y="157"/>
                    <a:pt x="146" y="165"/>
                    <a:pt x="157" y="179"/>
                  </a:cubicBezTo>
                  <a:cubicBezTo>
                    <a:pt x="161" y="191"/>
                    <a:pt x="169" y="189"/>
                    <a:pt x="179" y="197"/>
                  </a:cubicBezTo>
                  <a:cubicBezTo>
                    <a:pt x="185" y="202"/>
                    <a:pt x="188" y="210"/>
                    <a:pt x="195" y="216"/>
                  </a:cubicBezTo>
                  <a:cubicBezTo>
                    <a:pt x="196" y="226"/>
                    <a:pt x="203" y="248"/>
                    <a:pt x="203" y="248"/>
                  </a:cubicBezTo>
                  <a:cubicBezTo>
                    <a:pt x="207" y="285"/>
                    <a:pt x="207" y="319"/>
                    <a:pt x="203" y="357"/>
                  </a:cubicBezTo>
                  <a:cubicBezTo>
                    <a:pt x="204" y="384"/>
                    <a:pt x="207" y="435"/>
                    <a:pt x="203" y="461"/>
                  </a:cubicBezTo>
                  <a:cubicBezTo>
                    <a:pt x="201" y="470"/>
                    <a:pt x="178" y="487"/>
                    <a:pt x="171" y="491"/>
                  </a:cubicBezTo>
                  <a:cubicBezTo>
                    <a:pt x="165" y="493"/>
                    <a:pt x="152" y="496"/>
                    <a:pt x="152" y="496"/>
                  </a:cubicBezTo>
                  <a:cubicBezTo>
                    <a:pt x="88" y="493"/>
                    <a:pt x="63" y="500"/>
                    <a:pt x="24" y="461"/>
                  </a:cubicBezTo>
                  <a:cubicBezTo>
                    <a:pt x="17" y="444"/>
                    <a:pt x="13" y="428"/>
                    <a:pt x="11" y="411"/>
                  </a:cubicBezTo>
                  <a:cubicBezTo>
                    <a:pt x="8" y="383"/>
                    <a:pt x="0" y="341"/>
                    <a:pt x="21" y="317"/>
                  </a:cubicBezTo>
                  <a:cubicBezTo>
                    <a:pt x="25" y="305"/>
                    <a:pt x="35" y="295"/>
                    <a:pt x="43" y="285"/>
                  </a:cubicBezTo>
                  <a:cubicBezTo>
                    <a:pt x="51" y="251"/>
                    <a:pt x="76" y="245"/>
                    <a:pt x="104" y="232"/>
                  </a:cubicBezTo>
                  <a:cubicBezTo>
                    <a:pt x="106" y="230"/>
                    <a:pt x="109" y="229"/>
                    <a:pt x="112" y="227"/>
                  </a:cubicBezTo>
                  <a:cubicBezTo>
                    <a:pt x="113" y="225"/>
                    <a:pt x="114" y="222"/>
                    <a:pt x="117" y="221"/>
                  </a:cubicBezTo>
                  <a:cubicBezTo>
                    <a:pt x="125" y="215"/>
                    <a:pt x="138" y="213"/>
                    <a:pt x="149" y="211"/>
                  </a:cubicBezTo>
                  <a:cubicBezTo>
                    <a:pt x="156" y="203"/>
                    <a:pt x="168" y="199"/>
                    <a:pt x="179" y="197"/>
                  </a:cubicBezTo>
                  <a:cubicBezTo>
                    <a:pt x="186" y="195"/>
                    <a:pt x="200" y="192"/>
                    <a:pt x="200" y="192"/>
                  </a:cubicBezTo>
                  <a:cubicBezTo>
                    <a:pt x="239" y="193"/>
                    <a:pt x="278" y="192"/>
                    <a:pt x="317" y="195"/>
                  </a:cubicBezTo>
                  <a:cubicBezTo>
                    <a:pt x="325" y="195"/>
                    <a:pt x="334" y="210"/>
                    <a:pt x="344" y="213"/>
                  </a:cubicBezTo>
                  <a:cubicBezTo>
                    <a:pt x="357" y="229"/>
                    <a:pt x="373" y="241"/>
                    <a:pt x="387" y="259"/>
                  </a:cubicBezTo>
                  <a:cubicBezTo>
                    <a:pt x="392" y="280"/>
                    <a:pt x="384" y="254"/>
                    <a:pt x="395" y="272"/>
                  </a:cubicBezTo>
                  <a:cubicBezTo>
                    <a:pt x="397" y="276"/>
                    <a:pt x="397" y="283"/>
                    <a:pt x="400" y="288"/>
                  </a:cubicBezTo>
                  <a:cubicBezTo>
                    <a:pt x="411" y="311"/>
                    <a:pt x="422" y="334"/>
                    <a:pt x="429" y="360"/>
                  </a:cubicBezTo>
                  <a:cubicBezTo>
                    <a:pt x="428" y="364"/>
                    <a:pt x="431" y="399"/>
                    <a:pt x="424" y="413"/>
                  </a:cubicBezTo>
                  <a:cubicBezTo>
                    <a:pt x="410" y="436"/>
                    <a:pt x="362" y="443"/>
                    <a:pt x="339" y="443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62500" name="Freeform 4"/>
            <p:cNvSpPr>
              <a:spLocks/>
            </p:cNvSpPr>
            <p:nvPr/>
          </p:nvSpPr>
          <p:spPr bwMode="auto">
            <a:xfrm>
              <a:off x="1151" y="3661"/>
              <a:ext cx="431" cy="500"/>
            </a:xfrm>
            <a:custGeom>
              <a:avLst/>
              <a:gdLst>
                <a:gd name="T0" fmla="*/ 155 w 431"/>
                <a:gd name="T1" fmla="*/ 0 h 500"/>
                <a:gd name="T2" fmla="*/ 147 w 431"/>
                <a:gd name="T3" fmla="*/ 139 h 500"/>
                <a:gd name="T4" fmla="*/ 157 w 431"/>
                <a:gd name="T5" fmla="*/ 179 h 500"/>
                <a:gd name="T6" fmla="*/ 179 w 431"/>
                <a:gd name="T7" fmla="*/ 197 h 500"/>
                <a:gd name="T8" fmla="*/ 195 w 431"/>
                <a:gd name="T9" fmla="*/ 216 h 500"/>
                <a:gd name="T10" fmla="*/ 203 w 431"/>
                <a:gd name="T11" fmla="*/ 248 h 500"/>
                <a:gd name="T12" fmla="*/ 203 w 431"/>
                <a:gd name="T13" fmla="*/ 357 h 500"/>
                <a:gd name="T14" fmla="*/ 203 w 431"/>
                <a:gd name="T15" fmla="*/ 461 h 500"/>
                <a:gd name="T16" fmla="*/ 171 w 431"/>
                <a:gd name="T17" fmla="*/ 491 h 500"/>
                <a:gd name="T18" fmla="*/ 152 w 431"/>
                <a:gd name="T19" fmla="*/ 496 h 500"/>
                <a:gd name="T20" fmla="*/ 24 w 431"/>
                <a:gd name="T21" fmla="*/ 461 h 500"/>
                <a:gd name="T22" fmla="*/ 11 w 431"/>
                <a:gd name="T23" fmla="*/ 411 h 500"/>
                <a:gd name="T24" fmla="*/ 21 w 431"/>
                <a:gd name="T25" fmla="*/ 317 h 500"/>
                <a:gd name="T26" fmla="*/ 43 w 431"/>
                <a:gd name="T27" fmla="*/ 285 h 500"/>
                <a:gd name="T28" fmla="*/ 104 w 431"/>
                <a:gd name="T29" fmla="*/ 232 h 500"/>
                <a:gd name="T30" fmla="*/ 112 w 431"/>
                <a:gd name="T31" fmla="*/ 227 h 500"/>
                <a:gd name="T32" fmla="*/ 117 w 431"/>
                <a:gd name="T33" fmla="*/ 221 h 500"/>
                <a:gd name="T34" fmla="*/ 149 w 431"/>
                <a:gd name="T35" fmla="*/ 211 h 500"/>
                <a:gd name="T36" fmla="*/ 179 w 431"/>
                <a:gd name="T37" fmla="*/ 197 h 500"/>
                <a:gd name="T38" fmla="*/ 200 w 431"/>
                <a:gd name="T39" fmla="*/ 192 h 500"/>
                <a:gd name="T40" fmla="*/ 317 w 431"/>
                <a:gd name="T41" fmla="*/ 195 h 500"/>
                <a:gd name="T42" fmla="*/ 344 w 431"/>
                <a:gd name="T43" fmla="*/ 213 h 500"/>
                <a:gd name="T44" fmla="*/ 387 w 431"/>
                <a:gd name="T45" fmla="*/ 259 h 500"/>
                <a:gd name="T46" fmla="*/ 395 w 431"/>
                <a:gd name="T47" fmla="*/ 272 h 500"/>
                <a:gd name="T48" fmla="*/ 400 w 431"/>
                <a:gd name="T49" fmla="*/ 288 h 500"/>
                <a:gd name="T50" fmla="*/ 429 w 431"/>
                <a:gd name="T51" fmla="*/ 360 h 500"/>
                <a:gd name="T52" fmla="*/ 424 w 431"/>
                <a:gd name="T53" fmla="*/ 413 h 500"/>
                <a:gd name="T54" fmla="*/ 339 w 431"/>
                <a:gd name="T55" fmla="*/ 443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31" h="500">
                  <a:moveTo>
                    <a:pt x="155" y="0"/>
                  </a:moveTo>
                  <a:cubicBezTo>
                    <a:pt x="138" y="44"/>
                    <a:pt x="147" y="91"/>
                    <a:pt x="147" y="139"/>
                  </a:cubicBezTo>
                  <a:cubicBezTo>
                    <a:pt x="148" y="157"/>
                    <a:pt x="146" y="165"/>
                    <a:pt x="157" y="179"/>
                  </a:cubicBezTo>
                  <a:cubicBezTo>
                    <a:pt x="161" y="191"/>
                    <a:pt x="169" y="189"/>
                    <a:pt x="179" y="197"/>
                  </a:cubicBezTo>
                  <a:cubicBezTo>
                    <a:pt x="185" y="202"/>
                    <a:pt x="188" y="210"/>
                    <a:pt x="195" y="216"/>
                  </a:cubicBezTo>
                  <a:cubicBezTo>
                    <a:pt x="196" y="226"/>
                    <a:pt x="203" y="248"/>
                    <a:pt x="203" y="248"/>
                  </a:cubicBezTo>
                  <a:cubicBezTo>
                    <a:pt x="207" y="285"/>
                    <a:pt x="207" y="319"/>
                    <a:pt x="203" y="357"/>
                  </a:cubicBezTo>
                  <a:cubicBezTo>
                    <a:pt x="204" y="384"/>
                    <a:pt x="207" y="435"/>
                    <a:pt x="203" y="461"/>
                  </a:cubicBezTo>
                  <a:cubicBezTo>
                    <a:pt x="201" y="470"/>
                    <a:pt x="178" y="487"/>
                    <a:pt x="171" y="491"/>
                  </a:cubicBezTo>
                  <a:cubicBezTo>
                    <a:pt x="165" y="493"/>
                    <a:pt x="152" y="496"/>
                    <a:pt x="152" y="496"/>
                  </a:cubicBezTo>
                  <a:cubicBezTo>
                    <a:pt x="88" y="493"/>
                    <a:pt x="63" y="500"/>
                    <a:pt x="24" y="461"/>
                  </a:cubicBezTo>
                  <a:cubicBezTo>
                    <a:pt x="17" y="444"/>
                    <a:pt x="13" y="428"/>
                    <a:pt x="11" y="411"/>
                  </a:cubicBezTo>
                  <a:cubicBezTo>
                    <a:pt x="8" y="383"/>
                    <a:pt x="0" y="341"/>
                    <a:pt x="21" y="317"/>
                  </a:cubicBezTo>
                  <a:cubicBezTo>
                    <a:pt x="25" y="305"/>
                    <a:pt x="35" y="295"/>
                    <a:pt x="43" y="285"/>
                  </a:cubicBezTo>
                  <a:cubicBezTo>
                    <a:pt x="51" y="251"/>
                    <a:pt x="76" y="245"/>
                    <a:pt x="104" y="232"/>
                  </a:cubicBezTo>
                  <a:cubicBezTo>
                    <a:pt x="106" y="230"/>
                    <a:pt x="109" y="229"/>
                    <a:pt x="112" y="227"/>
                  </a:cubicBezTo>
                  <a:cubicBezTo>
                    <a:pt x="113" y="225"/>
                    <a:pt x="114" y="222"/>
                    <a:pt x="117" y="221"/>
                  </a:cubicBezTo>
                  <a:cubicBezTo>
                    <a:pt x="125" y="215"/>
                    <a:pt x="138" y="213"/>
                    <a:pt x="149" y="211"/>
                  </a:cubicBezTo>
                  <a:cubicBezTo>
                    <a:pt x="156" y="203"/>
                    <a:pt x="168" y="199"/>
                    <a:pt x="179" y="197"/>
                  </a:cubicBezTo>
                  <a:cubicBezTo>
                    <a:pt x="186" y="195"/>
                    <a:pt x="200" y="192"/>
                    <a:pt x="200" y="192"/>
                  </a:cubicBezTo>
                  <a:cubicBezTo>
                    <a:pt x="239" y="193"/>
                    <a:pt x="278" y="192"/>
                    <a:pt x="317" y="195"/>
                  </a:cubicBezTo>
                  <a:cubicBezTo>
                    <a:pt x="325" y="195"/>
                    <a:pt x="334" y="210"/>
                    <a:pt x="344" y="213"/>
                  </a:cubicBezTo>
                  <a:cubicBezTo>
                    <a:pt x="357" y="229"/>
                    <a:pt x="373" y="241"/>
                    <a:pt x="387" y="259"/>
                  </a:cubicBezTo>
                  <a:cubicBezTo>
                    <a:pt x="392" y="280"/>
                    <a:pt x="384" y="254"/>
                    <a:pt x="395" y="272"/>
                  </a:cubicBezTo>
                  <a:cubicBezTo>
                    <a:pt x="397" y="276"/>
                    <a:pt x="397" y="283"/>
                    <a:pt x="400" y="288"/>
                  </a:cubicBezTo>
                  <a:cubicBezTo>
                    <a:pt x="411" y="311"/>
                    <a:pt x="422" y="334"/>
                    <a:pt x="429" y="360"/>
                  </a:cubicBezTo>
                  <a:cubicBezTo>
                    <a:pt x="428" y="364"/>
                    <a:pt x="431" y="399"/>
                    <a:pt x="424" y="413"/>
                  </a:cubicBezTo>
                  <a:cubicBezTo>
                    <a:pt x="410" y="436"/>
                    <a:pt x="362" y="443"/>
                    <a:pt x="339" y="443"/>
                  </a:cubicBezTo>
                </a:path>
              </a:pathLst>
            </a:custGeom>
            <a:noFill/>
            <a:ln w="57150" cap="rnd">
              <a:solidFill>
                <a:schemeClr val="bg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362501" name="Group 5"/>
          <p:cNvGrpSpPr>
            <a:grpSpLocks/>
          </p:cNvGrpSpPr>
          <p:nvPr/>
        </p:nvGrpSpPr>
        <p:grpSpPr bwMode="auto">
          <a:xfrm>
            <a:off x="762000" y="1358900"/>
            <a:ext cx="1028700" cy="2051050"/>
            <a:chOff x="480" y="2367"/>
            <a:chExt cx="648" cy="1292"/>
          </a:xfrm>
        </p:grpSpPr>
        <p:sp>
          <p:nvSpPr>
            <p:cNvPr id="362502" name="Oval 6"/>
            <p:cNvSpPr>
              <a:spLocks noChangeArrowheads="1"/>
            </p:cNvSpPr>
            <p:nvPr/>
          </p:nvSpPr>
          <p:spPr bwMode="auto">
            <a:xfrm flipV="1">
              <a:off x="480" y="2367"/>
              <a:ext cx="648" cy="1292"/>
            </a:xfrm>
            <a:prstGeom prst="ellipse">
              <a:avLst/>
            </a:prstGeom>
            <a:solidFill>
              <a:srgbClr val="00E4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62503" name="Rectangle 7"/>
            <p:cNvSpPr>
              <a:spLocks noChangeArrowheads="1"/>
            </p:cNvSpPr>
            <p:nvPr/>
          </p:nvSpPr>
          <p:spPr bwMode="auto">
            <a:xfrm>
              <a:off x="646" y="2928"/>
              <a:ext cx="29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b="1" i="1">
                  <a:latin typeface="Georgia" charset="0"/>
                  <a:cs typeface="+mn-cs"/>
                </a:rPr>
                <a:t>FL1</a:t>
              </a:r>
            </a:p>
          </p:txBody>
        </p:sp>
      </p:grpSp>
      <p:sp>
        <p:nvSpPr>
          <p:cNvPr id="362504" name="Rectangle 8"/>
          <p:cNvSpPr>
            <a:spLocks noChangeArrowheads="1"/>
          </p:cNvSpPr>
          <p:nvPr/>
        </p:nvSpPr>
        <p:spPr bwMode="auto">
          <a:xfrm>
            <a:off x="1025525" y="2249488"/>
            <a:ext cx="2857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1">
                <a:latin typeface="Georgia" charset="0"/>
                <a:cs typeface="+mn-cs"/>
              </a:rPr>
              <a:t>F</a:t>
            </a:r>
          </a:p>
        </p:txBody>
      </p:sp>
      <p:sp>
        <p:nvSpPr>
          <p:cNvPr id="362505" name="Line 9"/>
          <p:cNvSpPr>
            <a:spLocks noChangeShapeType="1"/>
          </p:cNvSpPr>
          <p:nvPr/>
        </p:nvSpPr>
        <p:spPr bwMode="auto">
          <a:xfrm flipH="1">
            <a:off x="0" y="2490788"/>
            <a:ext cx="1143000" cy="5334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362506" name="Group 10"/>
          <p:cNvGrpSpPr>
            <a:grpSpLocks/>
          </p:cNvGrpSpPr>
          <p:nvPr/>
        </p:nvGrpSpPr>
        <p:grpSpPr bwMode="auto">
          <a:xfrm>
            <a:off x="7010400" y="1295400"/>
            <a:ext cx="1600200" cy="4800600"/>
            <a:chOff x="4416" y="960"/>
            <a:chExt cx="1008" cy="3024"/>
          </a:xfrm>
        </p:grpSpPr>
        <p:grpSp>
          <p:nvGrpSpPr>
            <p:cNvPr id="140330" name="Group 11"/>
            <p:cNvGrpSpPr>
              <a:grpSpLocks/>
            </p:cNvGrpSpPr>
            <p:nvPr/>
          </p:nvGrpSpPr>
          <p:grpSpPr bwMode="auto">
            <a:xfrm>
              <a:off x="4416" y="960"/>
              <a:ext cx="1008" cy="720"/>
              <a:chOff x="3456" y="960"/>
              <a:chExt cx="1008" cy="720"/>
            </a:xfrm>
          </p:grpSpPr>
          <p:sp>
            <p:nvSpPr>
              <p:cNvPr id="362508" name="Rectangle 12"/>
              <p:cNvSpPr>
                <a:spLocks noChangeArrowheads="1"/>
              </p:cNvSpPr>
              <p:nvPr/>
            </p:nvSpPr>
            <p:spPr bwMode="auto">
              <a:xfrm>
                <a:off x="3456" y="960"/>
                <a:ext cx="1008" cy="72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62509" name="Oval 13"/>
              <p:cNvSpPr>
                <a:spLocks noChangeArrowheads="1"/>
              </p:cNvSpPr>
              <p:nvPr/>
            </p:nvSpPr>
            <p:spPr bwMode="auto">
              <a:xfrm>
                <a:off x="3792" y="1152"/>
                <a:ext cx="336" cy="336"/>
              </a:xfrm>
              <a:prstGeom prst="ellipse">
                <a:avLst/>
              </a:prstGeom>
              <a:solidFill>
                <a:srgbClr val="00E4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362510" name="Rectangle 14"/>
            <p:cNvSpPr>
              <a:spLocks noChangeArrowheads="1"/>
            </p:cNvSpPr>
            <p:nvPr/>
          </p:nvSpPr>
          <p:spPr bwMode="auto">
            <a:xfrm>
              <a:off x="4416" y="1728"/>
              <a:ext cx="1008" cy="7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62511" name="Oval 15"/>
            <p:cNvSpPr>
              <a:spLocks noChangeArrowheads="1"/>
            </p:cNvSpPr>
            <p:nvPr/>
          </p:nvSpPr>
          <p:spPr bwMode="auto">
            <a:xfrm>
              <a:off x="4752" y="1920"/>
              <a:ext cx="336" cy="336"/>
            </a:xfrm>
            <a:prstGeom prst="ellipse">
              <a:avLst/>
            </a:prstGeom>
            <a:solidFill>
              <a:srgbClr val="00E4FF">
                <a:alpha val="53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62512" name="Rectangle 16"/>
            <p:cNvSpPr>
              <a:spLocks noChangeArrowheads="1"/>
            </p:cNvSpPr>
            <p:nvPr/>
          </p:nvSpPr>
          <p:spPr bwMode="auto">
            <a:xfrm>
              <a:off x="4416" y="2496"/>
              <a:ext cx="1008" cy="7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62513" name="Oval 17"/>
            <p:cNvSpPr>
              <a:spLocks noChangeArrowheads="1"/>
            </p:cNvSpPr>
            <p:nvPr/>
          </p:nvSpPr>
          <p:spPr bwMode="auto">
            <a:xfrm>
              <a:off x="4752" y="2688"/>
              <a:ext cx="336" cy="336"/>
            </a:xfrm>
            <a:prstGeom prst="ellipse">
              <a:avLst/>
            </a:prstGeom>
            <a:solidFill>
              <a:srgbClr val="00E4FF">
                <a:alpha val="16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62514" name="Rectangle 18"/>
            <p:cNvSpPr>
              <a:spLocks noChangeArrowheads="1"/>
            </p:cNvSpPr>
            <p:nvPr/>
          </p:nvSpPr>
          <p:spPr bwMode="auto">
            <a:xfrm>
              <a:off x="4416" y="3264"/>
              <a:ext cx="1008" cy="7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62515" name="Oval 19"/>
            <p:cNvSpPr>
              <a:spLocks noChangeArrowheads="1"/>
            </p:cNvSpPr>
            <p:nvPr/>
          </p:nvSpPr>
          <p:spPr bwMode="auto">
            <a:xfrm>
              <a:off x="4752" y="3456"/>
              <a:ext cx="336" cy="336"/>
            </a:xfrm>
            <a:prstGeom prst="ellipse">
              <a:avLst/>
            </a:prstGeom>
            <a:solidFill>
              <a:srgbClr val="00E4FF">
                <a:alpha val="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362516" name="Group 20"/>
          <p:cNvGrpSpPr>
            <a:grpSpLocks/>
          </p:cNvGrpSpPr>
          <p:nvPr/>
        </p:nvGrpSpPr>
        <p:grpSpPr bwMode="auto">
          <a:xfrm>
            <a:off x="2514600" y="3503613"/>
            <a:ext cx="1143000" cy="3138487"/>
            <a:chOff x="1584" y="2207"/>
            <a:chExt cx="720" cy="1977"/>
          </a:xfrm>
        </p:grpSpPr>
        <p:grpSp>
          <p:nvGrpSpPr>
            <p:cNvPr id="140321" name="Group 21"/>
            <p:cNvGrpSpPr>
              <a:grpSpLocks/>
            </p:cNvGrpSpPr>
            <p:nvPr/>
          </p:nvGrpSpPr>
          <p:grpSpPr bwMode="auto">
            <a:xfrm>
              <a:off x="1728" y="2207"/>
              <a:ext cx="576" cy="1189"/>
              <a:chOff x="1968" y="2174"/>
              <a:chExt cx="576" cy="1189"/>
            </a:xfrm>
          </p:grpSpPr>
          <p:sp>
            <p:nvSpPr>
              <p:cNvPr id="362518" name="Oval 22"/>
              <p:cNvSpPr>
                <a:spLocks noChangeArrowheads="1"/>
              </p:cNvSpPr>
              <p:nvPr/>
            </p:nvSpPr>
            <p:spPr bwMode="auto">
              <a:xfrm flipV="1">
                <a:off x="1968" y="2174"/>
                <a:ext cx="576" cy="1189"/>
              </a:xfrm>
              <a:prstGeom prst="ellipse">
                <a:avLst/>
              </a:prstGeom>
              <a:solidFill>
                <a:srgbClr val="00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62519" name="Rectangle 23"/>
              <p:cNvSpPr>
                <a:spLocks noChangeArrowheads="1"/>
              </p:cNvSpPr>
              <p:nvPr/>
            </p:nvSpPr>
            <p:spPr bwMode="auto">
              <a:xfrm>
                <a:off x="2097" y="2682"/>
                <a:ext cx="306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200" b="1" i="1">
                    <a:latin typeface="Georgia" charset="0"/>
                    <a:cs typeface="+mn-cs"/>
                  </a:rPr>
                  <a:t>FL2</a:t>
                </a:r>
              </a:p>
            </p:txBody>
          </p:sp>
        </p:grpSp>
        <p:grpSp>
          <p:nvGrpSpPr>
            <p:cNvPr id="140322" name="Group 24"/>
            <p:cNvGrpSpPr>
              <a:grpSpLocks/>
            </p:cNvGrpSpPr>
            <p:nvPr/>
          </p:nvGrpSpPr>
          <p:grpSpPr bwMode="auto">
            <a:xfrm>
              <a:off x="1830" y="3367"/>
              <a:ext cx="372" cy="760"/>
              <a:chOff x="1734" y="3416"/>
              <a:chExt cx="372" cy="760"/>
            </a:xfrm>
          </p:grpSpPr>
          <p:sp>
            <p:nvSpPr>
              <p:cNvPr id="362521" name="Freeform 25"/>
              <p:cNvSpPr>
                <a:spLocks/>
              </p:cNvSpPr>
              <p:nvPr/>
            </p:nvSpPr>
            <p:spPr bwMode="auto">
              <a:xfrm>
                <a:off x="1735" y="3416"/>
                <a:ext cx="371" cy="760"/>
              </a:xfrm>
              <a:custGeom>
                <a:avLst/>
                <a:gdLst>
                  <a:gd name="T0" fmla="*/ 104 w 371"/>
                  <a:gd name="T1" fmla="*/ 760 h 760"/>
                  <a:gd name="T2" fmla="*/ 18 w 371"/>
                  <a:gd name="T3" fmla="*/ 733 h 760"/>
                  <a:gd name="T4" fmla="*/ 8 w 371"/>
                  <a:gd name="T5" fmla="*/ 709 h 760"/>
                  <a:gd name="T6" fmla="*/ 0 w 371"/>
                  <a:gd name="T7" fmla="*/ 666 h 760"/>
                  <a:gd name="T8" fmla="*/ 48 w 371"/>
                  <a:gd name="T9" fmla="*/ 437 h 760"/>
                  <a:gd name="T10" fmla="*/ 80 w 371"/>
                  <a:gd name="T11" fmla="*/ 400 h 760"/>
                  <a:gd name="T12" fmla="*/ 106 w 371"/>
                  <a:gd name="T13" fmla="*/ 384 h 760"/>
                  <a:gd name="T14" fmla="*/ 141 w 371"/>
                  <a:gd name="T15" fmla="*/ 360 h 760"/>
                  <a:gd name="T16" fmla="*/ 154 w 371"/>
                  <a:gd name="T17" fmla="*/ 352 h 760"/>
                  <a:gd name="T18" fmla="*/ 170 w 371"/>
                  <a:gd name="T19" fmla="*/ 346 h 760"/>
                  <a:gd name="T20" fmla="*/ 194 w 371"/>
                  <a:gd name="T21" fmla="*/ 336 h 760"/>
                  <a:gd name="T22" fmla="*/ 296 w 371"/>
                  <a:gd name="T23" fmla="*/ 349 h 760"/>
                  <a:gd name="T24" fmla="*/ 328 w 371"/>
                  <a:gd name="T25" fmla="*/ 362 h 760"/>
                  <a:gd name="T26" fmla="*/ 352 w 371"/>
                  <a:gd name="T27" fmla="*/ 381 h 760"/>
                  <a:gd name="T28" fmla="*/ 365 w 371"/>
                  <a:gd name="T29" fmla="*/ 421 h 760"/>
                  <a:gd name="T30" fmla="*/ 349 w 371"/>
                  <a:gd name="T31" fmla="*/ 528 h 760"/>
                  <a:gd name="T32" fmla="*/ 304 w 371"/>
                  <a:gd name="T33" fmla="*/ 557 h 760"/>
                  <a:gd name="T34" fmla="*/ 194 w 371"/>
                  <a:gd name="T35" fmla="*/ 530 h 760"/>
                  <a:gd name="T36" fmla="*/ 170 w 371"/>
                  <a:gd name="T37" fmla="*/ 506 h 760"/>
                  <a:gd name="T38" fmla="*/ 149 w 371"/>
                  <a:gd name="T39" fmla="*/ 485 h 760"/>
                  <a:gd name="T40" fmla="*/ 152 w 371"/>
                  <a:gd name="T41" fmla="*/ 221 h 760"/>
                  <a:gd name="T42" fmla="*/ 160 w 371"/>
                  <a:gd name="T43" fmla="*/ 178 h 760"/>
                  <a:gd name="T44" fmla="*/ 184 w 371"/>
                  <a:gd name="T45" fmla="*/ 32 h 760"/>
                  <a:gd name="T46" fmla="*/ 186 w 371"/>
                  <a:gd name="T47" fmla="*/ 0 h 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71" h="760">
                    <a:moveTo>
                      <a:pt x="104" y="760"/>
                    </a:moveTo>
                    <a:cubicBezTo>
                      <a:pt x="76" y="755"/>
                      <a:pt x="42" y="748"/>
                      <a:pt x="18" y="733"/>
                    </a:cubicBezTo>
                    <a:cubicBezTo>
                      <a:pt x="15" y="723"/>
                      <a:pt x="10" y="718"/>
                      <a:pt x="8" y="709"/>
                    </a:cubicBezTo>
                    <a:cubicBezTo>
                      <a:pt x="5" y="690"/>
                      <a:pt x="3" y="681"/>
                      <a:pt x="0" y="666"/>
                    </a:cubicBezTo>
                    <a:cubicBezTo>
                      <a:pt x="1" y="607"/>
                      <a:pt x="7" y="491"/>
                      <a:pt x="48" y="437"/>
                    </a:cubicBezTo>
                    <a:cubicBezTo>
                      <a:pt x="51" y="422"/>
                      <a:pt x="63" y="404"/>
                      <a:pt x="80" y="400"/>
                    </a:cubicBezTo>
                    <a:cubicBezTo>
                      <a:pt x="85" y="392"/>
                      <a:pt x="96" y="386"/>
                      <a:pt x="106" y="384"/>
                    </a:cubicBezTo>
                    <a:cubicBezTo>
                      <a:pt x="114" y="375"/>
                      <a:pt x="129" y="362"/>
                      <a:pt x="141" y="360"/>
                    </a:cubicBezTo>
                    <a:cubicBezTo>
                      <a:pt x="148" y="350"/>
                      <a:pt x="142" y="355"/>
                      <a:pt x="154" y="352"/>
                    </a:cubicBezTo>
                    <a:cubicBezTo>
                      <a:pt x="159" y="350"/>
                      <a:pt x="170" y="346"/>
                      <a:pt x="170" y="346"/>
                    </a:cubicBezTo>
                    <a:cubicBezTo>
                      <a:pt x="177" y="339"/>
                      <a:pt x="183" y="338"/>
                      <a:pt x="194" y="336"/>
                    </a:cubicBezTo>
                    <a:cubicBezTo>
                      <a:pt x="226" y="337"/>
                      <a:pt x="264" y="337"/>
                      <a:pt x="296" y="349"/>
                    </a:cubicBezTo>
                    <a:cubicBezTo>
                      <a:pt x="307" y="353"/>
                      <a:pt x="316" y="359"/>
                      <a:pt x="328" y="362"/>
                    </a:cubicBezTo>
                    <a:cubicBezTo>
                      <a:pt x="334" y="369"/>
                      <a:pt x="343" y="374"/>
                      <a:pt x="352" y="381"/>
                    </a:cubicBezTo>
                    <a:cubicBezTo>
                      <a:pt x="355" y="394"/>
                      <a:pt x="360" y="408"/>
                      <a:pt x="365" y="421"/>
                    </a:cubicBezTo>
                    <a:cubicBezTo>
                      <a:pt x="363" y="448"/>
                      <a:pt x="371" y="500"/>
                      <a:pt x="349" y="528"/>
                    </a:cubicBezTo>
                    <a:cubicBezTo>
                      <a:pt x="342" y="546"/>
                      <a:pt x="320" y="550"/>
                      <a:pt x="304" y="557"/>
                    </a:cubicBezTo>
                    <a:cubicBezTo>
                      <a:pt x="263" y="553"/>
                      <a:pt x="231" y="544"/>
                      <a:pt x="194" y="530"/>
                    </a:cubicBezTo>
                    <a:cubicBezTo>
                      <a:pt x="185" y="515"/>
                      <a:pt x="184" y="511"/>
                      <a:pt x="170" y="506"/>
                    </a:cubicBezTo>
                    <a:cubicBezTo>
                      <a:pt x="164" y="496"/>
                      <a:pt x="156" y="492"/>
                      <a:pt x="149" y="485"/>
                    </a:cubicBezTo>
                    <a:cubicBezTo>
                      <a:pt x="136" y="397"/>
                      <a:pt x="132" y="307"/>
                      <a:pt x="152" y="221"/>
                    </a:cubicBezTo>
                    <a:cubicBezTo>
                      <a:pt x="153" y="205"/>
                      <a:pt x="157" y="193"/>
                      <a:pt x="160" y="178"/>
                    </a:cubicBezTo>
                    <a:cubicBezTo>
                      <a:pt x="163" y="126"/>
                      <a:pt x="169" y="80"/>
                      <a:pt x="184" y="32"/>
                    </a:cubicBezTo>
                    <a:cubicBezTo>
                      <a:pt x="184" y="21"/>
                      <a:pt x="186" y="0"/>
                      <a:pt x="186" y="0"/>
                    </a:cubicBezTo>
                  </a:path>
                </a:pathLst>
              </a:cu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62522" name="Freeform 26"/>
              <p:cNvSpPr>
                <a:spLocks/>
              </p:cNvSpPr>
              <p:nvPr/>
            </p:nvSpPr>
            <p:spPr bwMode="auto">
              <a:xfrm>
                <a:off x="1734" y="3416"/>
                <a:ext cx="371" cy="760"/>
              </a:xfrm>
              <a:custGeom>
                <a:avLst/>
                <a:gdLst>
                  <a:gd name="T0" fmla="*/ 104 w 371"/>
                  <a:gd name="T1" fmla="*/ 760 h 760"/>
                  <a:gd name="T2" fmla="*/ 18 w 371"/>
                  <a:gd name="T3" fmla="*/ 733 h 760"/>
                  <a:gd name="T4" fmla="*/ 8 w 371"/>
                  <a:gd name="T5" fmla="*/ 709 h 760"/>
                  <a:gd name="T6" fmla="*/ 0 w 371"/>
                  <a:gd name="T7" fmla="*/ 666 h 760"/>
                  <a:gd name="T8" fmla="*/ 48 w 371"/>
                  <a:gd name="T9" fmla="*/ 437 h 760"/>
                  <a:gd name="T10" fmla="*/ 80 w 371"/>
                  <a:gd name="T11" fmla="*/ 400 h 760"/>
                  <a:gd name="T12" fmla="*/ 106 w 371"/>
                  <a:gd name="T13" fmla="*/ 384 h 760"/>
                  <a:gd name="T14" fmla="*/ 141 w 371"/>
                  <a:gd name="T15" fmla="*/ 360 h 760"/>
                  <a:gd name="T16" fmla="*/ 154 w 371"/>
                  <a:gd name="T17" fmla="*/ 352 h 760"/>
                  <a:gd name="T18" fmla="*/ 170 w 371"/>
                  <a:gd name="T19" fmla="*/ 346 h 760"/>
                  <a:gd name="T20" fmla="*/ 194 w 371"/>
                  <a:gd name="T21" fmla="*/ 336 h 760"/>
                  <a:gd name="T22" fmla="*/ 296 w 371"/>
                  <a:gd name="T23" fmla="*/ 349 h 760"/>
                  <a:gd name="T24" fmla="*/ 328 w 371"/>
                  <a:gd name="T25" fmla="*/ 362 h 760"/>
                  <a:gd name="T26" fmla="*/ 352 w 371"/>
                  <a:gd name="T27" fmla="*/ 381 h 760"/>
                  <a:gd name="T28" fmla="*/ 365 w 371"/>
                  <a:gd name="T29" fmla="*/ 421 h 760"/>
                  <a:gd name="T30" fmla="*/ 349 w 371"/>
                  <a:gd name="T31" fmla="*/ 528 h 760"/>
                  <a:gd name="T32" fmla="*/ 304 w 371"/>
                  <a:gd name="T33" fmla="*/ 557 h 760"/>
                  <a:gd name="T34" fmla="*/ 194 w 371"/>
                  <a:gd name="T35" fmla="*/ 530 h 760"/>
                  <a:gd name="T36" fmla="*/ 170 w 371"/>
                  <a:gd name="T37" fmla="*/ 506 h 760"/>
                  <a:gd name="T38" fmla="*/ 149 w 371"/>
                  <a:gd name="T39" fmla="*/ 485 h 760"/>
                  <a:gd name="T40" fmla="*/ 152 w 371"/>
                  <a:gd name="T41" fmla="*/ 221 h 760"/>
                  <a:gd name="T42" fmla="*/ 160 w 371"/>
                  <a:gd name="T43" fmla="*/ 178 h 760"/>
                  <a:gd name="T44" fmla="*/ 184 w 371"/>
                  <a:gd name="T45" fmla="*/ 32 h 760"/>
                  <a:gd name="T46" fmla="*/ 186 w 371"/>
                  <a:gd name="T47" fmla="*/ 0 h 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71" h="760">
                    <a:moveTo>
                      <a:pt x="104" y="760"/>
                    </a:moveTo>
                    <a:cubicBezTo>
                      <a:pt x="76" y="755"/>
                      <a:pt x="42" y="748"/>
                      <a:pt x="18" y="733"/>
                    </a:cubicBezTo>
                    <a:cubicBezTo>
                      <a:pt x="15" y="723"/>
                      <a:pt x="10" y="718"/>
                      <a:pt x="8" y="709"/>
                    </a:cubicBezTo>
                    <a:cubicBezTo>
                      <a:pt x="5" y="690"/>
                      <a:pt x="3" y="681"/>
                      <a:pt x="0" y="666"/>
                    </a:cubicBezTo>
                    <a:cubicBezTo>
                      <a:pt x="1" y="607"/>
                      <a:pt x="7" y="491"/>
                      <a:pt x="48" y="437"/>
                    </a:cubicBezTo>
                    <a:cubicBezTo>
                      <a:pt x="51" y="422"/>
                      <a:pt x="63" y="404"/>
                      <a:pt x="80" y="400"/>
                    </a:cubicBezTo>
                    <a:cubicBezTo>
                      <a:pt x="85" y="392"/>
                      <a:pt x="96" y="386"/>
                      <a:pt x="106" y="384"/>
                    </a:cubicBezTo>
                    <a:cubicBezTo>
                      <a:pt x="114" y="375"/>
                      <a:pt x="129" y="362"/>
                      <a:pt x="141" y="360"/>
                    </a:cubicBezTo>
                    <a:cubicBezTo>
                      <a:pt x="148" y="350"/>
                      <a:pt x="142" y="355"/>
                      <a:pt x="154" y="352"/>
                    </a:cubicBezTo>
                    <a:cubicBezTo>
                      <a:pt x="159" y="350"/>
                      <a:pt x="170" y="346"/>
                      <a:pt x="170" y="346"/>
                    </a:cubicBezTo>
                    <a:cubicBezTo>
                      <a:pt x="177" y="339"/>
                      <a:pt x="183" y="338"/>
                      <a:pt x="194" y="336"/>
                    </a:cubicBezTo>
                    <a:cubicBezTo>
                      <a:pt x="226" y="337"/>
                      <a:pt x="264" y="337"/>
                      <a:pt x="296" y="349"/>
                    </a:cubicBezTo>
                    <a:cubicBezTo>
                      <a:pt x="307" y="353"/>
                      <a:pt x="316" y="359"/>
                      <a:pt x="328" y="362"/>
                    </a:cubicBezTo>
                    <a:cubicBezTo>
                      <a:pt x="334" y="369"/>
                      <a:pt x="343" y="374"/>
                      <a:pt x="352" y="381"/>
                    </a:cubicBezTo>
                    <a:cubicBezTo>
                      <a:pt x="355" y="394"/>
                      <a:pt x="360" y="408"/>
                      <a:pt x="365" y="421"/>
                    </a:cubicBezTo>
                    <a:cubicBezTo>
                      <a:pt x="363" y="448"/>
                      <a:pt x="371" y="500"/>
                      <a:pt x="349" y="528"/>
                    </a:cubicBezTo>
                    <a:cubicBezTo>
                      <a:pt x="342" y="546"/>
                      <a:pt x="320" y="550"/>
                      <a:pt x="304" y="557"/>
                    </a:cubicBezTo>
                    <a:cubicBezTo>
                      <a:pt x="263" y="553"/>
                      <a:pt x="231" y="544"/>
                      <a:pt x="194" y="530"/>
                    </a:cubicBezTo>
                    <a:cubicBezTo>
                      <a:pt x="185" y="515"/>
                      <a:pt x="184" y="511"/>
                      <a:pt x="170" y="506"/>
                    </a:cubicBezTo>
                    <a:cubicBezTo>
                      <a:pt x="164" y="496"/>
                      <a:pt x="156" y="492"/>
                      <a:pt x="149" y="485"/>
                    </a:cubicBezTo>
                    <a:cubicBezTo>
                      <a:pt x="136" y="397"/>
                      <a:pt x="132" y="307"/>
                      <a:pt x="152" y="221"/>
                    </a:cubicBezTo>
                    <a:cubicBezTo>
                      <a:pt x="153" y="205"/>
                      <a:pt x="157" y="193"/>
                      <a:pt x="160" y="178"/>
                    </a:cubicBezTo>
                    <a:cubicBezTo>
                      <a:pt x="163" y="126"/>
                      <a:pt x="169" y="80"/>
                      <a:pt x="184" y="32"/>
                    </a:cubicBezTo>
                    <a:cubicBezTo>
                      <a:pt x="184" y="21"/>
                      <a:pt x="186" y="0"/>
                      <a:pt x="186" y="0"/>
                    </a:cubicBezTo>
                  </a:path>
                </a:pathLst>
              </a:custGeom>
              <a:noFill/>
              <a:ln w="57150" cap="flat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40323" name="Group 27"/>
            <p:cNvGrpSpPr>
              <a:grpSpLocks/>
            </p:cNvGrpSpPr>
            <p:nvPr/>
          </p:nvGrpSpPr>
          <p:grpSpPr bwMode="auto">
            <a:xfrm>
              <a:off x="1584" y="3681"/>
              <a:ext cx="432" cy="503"/>
              <a:chOff x="1151" y="3661"/>
              <a:chExt cx="432" cy="503"/>
            </a:xfrm>
          </p:grpSpPr>
          <p:sp>
            <p:nvSpPr>
              <p:cNvPr id="362524" name="Freeform 28"/>
              <p:cNvSpPr>
                <a:spLocks/>
              </p:cNvSpPr>
              <p:nvPr/>
            </p:nvSpPr>
            <p:spPr bwMode="auto">
              <a:xfrm>
                <a:off x="1152" y="3664"/>
                <a:ext cx="431" cy="500"/>
              </a:xfrm>
              <a:custGeom>
                <a:avLst/>
                <a:gdLst>
                  <a:gd name="T0" fmla="*/ 155 w 431"/>
                  <a:gd name="T1" fmla="*/ 0 h 500"/>
                  <a:gd name="T2" fmla="*/ 147 w 431"/>
                  <a:gd name="T3" fmla="*/ 139 h 500"/>
                  <a:gd name="T4" fmla="*/ 157 w 431"/>
                  <a:gd name="T5" fmla="*/ 179 h 500"/>
                  <a:gd name="T6" fmla="*/ 179 w 431"/>
                  <a:gd name="T7" fmla="*/ 197 h 500"/>
                  <a:gd name="T8" fmla="*/ 195 w 431"/>
                  <a:gd name="T9" fmla="*/ 216 h 500"/>
                  <a:gd name="T10" fmla="*/ 203 w 431"/>
                  <a:gd name="T11" fmla="*/ 248 h 500"/>
                  <a:gd name="T12" fmla="*/ 203 w 431"/>
                  <a:gd name="T13" fmla="*/ 357 h 500"/>
                  <a:gd name="T14" fmla="*/ 203 w 431"/>
                  <a:gd name="T15" fmla="*/ 461 h 500"/>
                  <a:gd name="T16" fmla="*/ 171 w 431"/>
                  <a:gd name="T17" fmla="*/ 491 h 500"/>
                  <a:gd name="T18" fmla="*/ 152 w 431"/>
                  <a:gd name="T19" fmla="*/ 496 h 500"/>
                  <a:gd name="T20" fmla="*/ 24 w 431"/>
                  <a:gd name="T21" fmla="*/ 461 h 500"/>
                  <a:gd name="T22" fmla="*/ 11 w 431"/>
                  <a:gd name="T23" fmla="*/ 411 h 500"/>
                  <a:gd name="T24" fmla="*/ 21 w 431"/>
                  <a:gd name="T25" fmla="*/ 317 h 500"/>
                  <a:gd name="T26" fmla="*/ 43 w 431"/>
                  <a:gd name="T27" fmla="*/ 285 h 500"/>
                  <a:gd name="T28" fmla="*/ 104 w 431"/>
                  <a:gd name="T29" fmla="*/ 232 h 500"/>
                  <a:gd name="T30" fmla="*/ 112 w 431"/>
                  <a:gd name="T31" fmla="*/ 227 h 500"/>
                  <a:gd name="T32" fmla="*/ 117 w 431"/>
                  <a:gd name="T33" fmla="*/ 221 h 500"/>
                  <a:gd name="T34" fmla="*/ 149 w 431"/>
                  <a:gd name="T35" fmla="*/ 211 h 500"/>
                  <a:gd name="T36" fmla="*/ 179 w 431"/>
                  <a:gd name="T37" fmla="*/ 197 h 500"/>
                  <a:gd name="T38" fmla="*/ 200 w 431"/>
                  <a:gd name="T39" fmla="*/ 192 h 500"/>
                  <a:gd name="T40" fmla="*/ 317 w 431"/>
                  <a:gd name="T41" fmla="*/ 195 h 500"/>
                  <a:gd name="T42" fmla="*/ 344 w 431"/>
                  <a:gd name="T43" fmla="*/ 213 h 500"/>
                  <a:gd name="T44" fmla="*/ 387 w 431"/>
                  <a:gd name="T45" fmla="*/ 259 h 500"/>
                  <a:gd name="T46" fmla="*/ 395 w 431"/>
                  <a:gd name="T47" fmla="*/ 272 h 500"/>
                  <a:gd name="T48" fmla="*/ 400 w 431"/>
                  <a:gd name="T49" fmla="*/ 288 h 500"/>
                  <a:gd name="T50" fmla="*/ 429 w 431"/>
                  <a:gd name="T51" fmla="*/ 360 h 500"/>
                  <a:gd name="T52" fmla="*/ 424 w 431"/>
                  <a:gd name="T53" fmla="*/ 413 h 500"/>
                  <a:gd name="T54" fmla="*/ 339 w 431"/>
                  <a:gd name="T55" fmla="*/ 443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31" h="500">
                    <a:moveTo>
                      <a:pt x="155" y="0"/>
                    </a:moveTo>
                    <a:cubicBezTo>
                      <a:pt x="138" y="44"/>
                      <a:pt x="147" y="91"/>
                      <a:pt x="147" y="139"/>
                    </a:cubicBezTo>
                    <a:cubicBezTo>
                      <a:pt x="148" y="157"/>
                      <a:pt x="146" y="165"/>
                      <a:pt x="157" y="179"/>
                    </a:cubicBezTo>
                    <a:cubicBezTo>
                      <a:pt x="161" y="191"/>
                      <a:pt x="169" y="189"/>
                      <a:pt x="179" y="197"/>
                    </a:cubicBezTo>
                    <a:cubicBezTo>
                      <a:pt x="185" y="202"/>
                      <a:pt x="188" y="210"/>
                      <a:pt x="195" y="216"/>
                    </a:cubicBezTo>
                    <a:cubicBezTo>
                      <a:pt x="196" y="226"/>
                      <a:pt x="203" y="248"/>
                      <a:pt x="203" y="248"/>
                    </a:cubicBezTo>
                    <a:cubicBezTo>
                      <a:pt x="207" y="285"/>
                      <a:pt x="207" y="319"/>
                      <a:pt x="203" y="357"/>
                    </a:cubicBezTo>
                    <a:cubicBezTo>
                      <a:pt x="204" y="384"/>
                      <a:pt x="207" y="435"/>
                      <a:pt x="203" y="461"/>
                    </a:cubicBezTo>
                    <a:cubicBezTo>
                      <a:pt x="201" y="470"/>
                      <a:pt x="178" y="487"/>
                      <a:pt x="171" y="491"/>
                    </a:cubicBezTo>
                    <a:cubicBezTo>
                      <a:pt x="165" y="493"/>
                      <a:pt x="152" y="496"/>
                      <a:pt x="152" y="496"/>
                    </a:cubicBezTo>
                    <a:cubicBezTo>
                      <a:pt x="88" y="493"/>
                      <a:pt x="63" y="500"/>
                      <a:pt x="24" y="461"/>
                    </a:cubicBezTo>
                    <a:cubicBezTo>
                      <a:pt x="17" y="444"/>
                      <a:pt x="13" y="428"/>
                      <a:pt x="11" y="411"/>
                    </a:cubicBezTo>
                    <a:cubicBezTo>
                      <a:pt x="8" y="383"/>
                      <a:pt x="0" y="341"/>
                      <a:pt x="21" y="317"/>
                    </a:cubicBezTo>
                    <a:cubicBezTo>
                      <a:pt x="25" y="305"/>
                      <a:pt x="35" y="295"/>
                      <a:pt x="43" y="285"/>
                    </a:cubicBezTo>
                    <a:cubicBezTo>
                      <a:pt x="51" y="251"/>
                      <a:pt x="76" y="245"/>
                      <a:pt x="104" y="232"/>
                    </a:cubicBezTo>
                    <a:cubicBezTo>
                      <a:pt x="106" y="230"/>
                      <a:pt x="109" y="229"/>
                      <a:pt x="112" y="227"/>
                    </a:cubicBezTo>
                    <a:cubicBezTo>
                      <a:pt x="113" y="225"/>
                      <a:pt x="114" y="222"/>
                      <a:pt x="117" y="221"/>
                    </a:cubicBezTo>
                    <a:cubicBezTo>
                      <a:pt x="125" y="215"/>
                      <a:pt x="138" y="213"/>
                      <a:pt x="149" y="211"/>
                    </a:cubicBezTo>
                    <a:cubicBezTo>
                      <a:pt x="156" y="203"/>
                      <a:pt x="168" y="199"/>
                      <a:pt x="179" y="197"/>
                    </a:cubicBezTo>
                    <a:cubicBezTo>
                      <a:pt x="186" y="195"/>
                      <a:pt x="200" y="192"/>
                      <a:pt x="200" y="192"/>
                    </a:cubicBezTo>
                    <a:cubicBezTo>
                      <a:pt x="239" y="193"/>
                      <a:pt x="278" y="192"/>
                      <a:pt x="317" y="195"/>
                    </a:cubicBezTo>
                    <a:cubicBezTo>
                      <a:pt x="325" y="195"/>
                      <a:pt x="334" y="210"/>
                      <a:pt x="344" y="213"/>
                    </a:cubicBezTo>
                    <a:cubicBezTo>
                      <a:pt x="357" y="229"/>
                      <a:pt x="373" y="241"/>
                      <a:pt x="387" y="259"/>
                    </a:cubicBezTo>
                    <a:cubicBezTo>
                      <a:pt x="392" y="280"/>
                      <a:pt x="384" y="254"/>
                      <a:pt x="395" y="272"/>
                    </a:cubicBezTo>
                    <a:cubicBezTo>
                      <a:pt x="397" y="276"/>
                      <a:pt x="397" y="283"/>
                      <a:pt x="400" y="288"/>
                    </a:cubicBezTo>
                    <a:cubicBezTo>
                      <a:pt x="411" y="311"/>
                      <a:pt x="422" y="334"/>
                      <a:pt x="429" y="360"/>
                    </a:cubicBezTo>
                    <a:cubicBezTo>
                      <a:pt x="428" y="364"/>
                      <a:pt x="431" y="399"/>
                      <a:pt x="424" y="413"/>
                    </a:cubicBezTo>
                    <a:cubicBezTo>
                      <a:pt x="410" y="436"/>
                      <a:pt x="362" y="443"/>
                      <a:pt x="339" y="443"/>
                    </a:cubicBezTo>
                  </a:path>
                </a:pathLst>
              </a:cu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62525" name="Freeform 29"/>
              <p:cNvSpPr>
                <a:spLocks/>
              </p:cNvSpPr>
              <p:nvPr/>
            </p:nvSpPr>
            <p:spPr bwMode="auto">
              <a:xfrm>
                <a:off x="1151" y="3661"/>
                <a:ext cx="431" cy="500"/>
              </a:xfrm>
              <a:custGeom>
                <a:avLst/>
                <a:gdLst>
                  <a:gd name="T0" fmla="*/ 155 w 431"/>
                  <a:gd name="T1" fmla="*/ 0 h 500"/>
                  <a:gd name="T2" fmla="*/ 147 w 431"/>
                  <a:gd name="T3" fmla="*/ 139 h 500"/>
                  <a:gd name="T4" fmla="*/ 157 w 431"/>
                  <a:gd name="T5" fmla="*/ 179 h 500"/>
                  <a:gd name="T6" fmla="*/ 179 w 431"/>
                  <a:gd name="T7" fmla="*/ 197 h 500"/>
                  <a:gd name="T8" fmla="*/ 195 w 431"/>
                  <a:gd name="T9" fmla="*/ 216 h 500"/>
                  <a:gd name="T10" fmla="*/ 203 w 431"/>
                  <a:gd name="T11" fmla="*/ 248 h 500"/>
                  <a:gd name="T12" fmla="*/ 203 w 431"/>
                  <a:gd name="T13" fmla="*/ 357 h 500"/>
                  <a:gd name="T14" fmla="*/ 203 w 431"/>
                  <a:gd name="T15" fmla="*/ 461 h 500"/>
                  <a:gd name="T16" fmla="*/ 171 w 431"/>
                  <a:gd name="T17" fmla="*/ 491 h 500"/>
                  <a:gd name="T18" fmla="*/ 152 w 431"/>
                  <a:gd name="T19" fmla="*/ 496 h 500"/>
                  <a:gd name="T20" fmla="*/ 24 w 431"/>
                  <a:gd name="T21" fmla="*/ 461 h 500"/>
                  <a:gd name="T22" fmla="*/ 11 w 431"/>
                  <a:gd name="T23" fmla="*/ 411 h 500"/>
                  <a:gd name="T24" fmla="*/ 21 w 431"/>
                  <a:gd name="T25" fmla="*/ 317 h 500"/>
                  <a:gd name="T26" fmla="*/ 43 w 431"/>
                  <a:gd name="T27" fmla="*/ 285 h 500"/>
                  <a:gd name="T28" fmla="*/ 104 w 431"/>
                  <a:gd name="T29" fmla="*/ 232 h 500"/>
                  <a:gd name="T30" fmla="*/ 112 w 431"/>
                  <a:gd name="T31" fmla="*/ 227 h 500"/>
                  <a:gd name="T32" fmla="*/ 117 w 431"/>
                  <a:gd name="T33" fmla="*/ 221 h 500"/>
                  <a:gd name="T34" fmla="*/ 149 w 431"/>
                  <a:gd name="T35" fmla="*/ 211 h 500"/>
                  <a:gd name="T36" fmla="*/ 179 w 431"/>
                  <a:gd name="T37" fmla="*/ 197 h 500"/>
                  <a:gd name="T38" fmla="*/ 200 w 431"/>
                  <a:gd name="T39" fmla="*/ 192 h 500"/>
                  <a:gd name="T40" fmla="*/ 317 w 431"/>
                  <a:gd name="T41" fmla="*/ 195 h 500"/>
                  <a:gd name="T42" fmla="*/ 344 w 431"/>
                  <a:gd name="T43" fmla="*/ 213 h 500"/>
                  <a:gd name="T44" fmla="*/ 387 w 431"/>
                  <a:gd name="T45" fmla="*/ 259 h 500"/>
                  <a:gd name="T46" fmla="*/ 395 w 431"/>
                  <a:gd name="T47" fmla="*/ 272 h 500"/>
                  <a:gd name="T48" fmla="*/ 400 w 431"/>
                  <a:gd name="T49" fmla="*/ 288 h 500"/>
                  <a:gd name="T50" fmla="*/ 429 w 431"/>
                  <a:gd name="T51" fmla="*/ 360 h 500"/>
                  <a:gd name="T52" fmla="*/ 424 w 431"/>
                  <a:gd name="T53" fmla="*/ 413 h 500"/>
                  <a:gd name="T54" fmla="*/ 339 w 431"/>
                  <a:gd name="T55" fmla="*/ 443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31" h="500">
                    <a:moveTo>
                      <a:pt x="155" y="0"/>
                    </a:moveTo>
                    <a:cubicBezTo>
                      <a:pt x="138" y="44"/>
                      <a:pt x="147" y="91"/>
                      <a:pt x="147" y="139"/>
                    </a:cubicBezTo>
                    <a:cubicBezTo>
                      <a:pt x="148" y="157"/>
                      <a:pt x="146" y="165"/>
                      <a:pt x="157" y="179"/>
                    </a:cubicBezTo>
                    <a:cubicBezTo>
                      <a:pt x="161" y="191"/>
                      <a:pt x="169" y="189"/>
                      <a:pt x="179" y="197"/>
                    </a:cubicBezTo>
                    <a:cubicBezTo>
                      <a:pt x="185" y="202"/>
                      <a:pt x="188" y="210"/>
                      <a:pt x="195" y="216"/>
                    </a:cubicBezTo>
                    <a:cubicBezTo>
                      <a:pt x="196" y="226"/>
                      <a:pt x="203" y="248"/>
                      <a:pt x="203" y="248"/>
                    </a:cubicBezTo>
                    <a:cubicBezTo>
                      <a:pt x="207" y="285"/>
                      <a:pt x="207" y="319"/>
                      <a:pt x="203" y="357"/>
                    </a:cubicBezTo>
                    <a:cubicBezTo>
                      <a:pt x="204" y="384"/>
                      <a:pt x="207" y="435"/>
                      <a:pt x="203" y="461"/>
                    </a:cubicBezTo>
                    <a:cubicBezTo>
                      <a:pt x="201" y="470"/>
                      <a:pt x="178" y="487"/>
                      <a:pt x="171" y="491"/>
                    </a:cubicBezTo>
                    <a:cubicBezTo>
                      <a:pt x="165" y="493"/>
                      <a:pt x="152" y="496"/>
                      <a:pt x="152" y="496"/>
                    </a:cubicBezTo>
                    <a:cubicBezTo>
                      <a:pt x="88" y="493"/>
                      <a:pt x="63" y="500"/>
                      <a:pt x="24" y="461"/>
                    </a:cubicBezTo>
                    <a:cubicBezTo>
                      <a:pt x="17" y="444"/>
                      <a:pt x="13" y="428"/>
                      <a:pt x="11" y="411"/>
                    </a:cubicBezTo>
                    <a:cubicBezTo>
                      <a:pt x="8" y="383"/>
                      <a:pt x="0" y="341"/>
                      <a:pt x="21" y="317"/>
                    </a:cubicBezTo>
                    <a:cubicBezTo>
                      <a:pt x="25" y="305"/>
                      <a:pt x="35" y="295"/>
                      <a:pt x="43" y="285"/>
                    </a:cubicBezTo>
                    <a:cubicBezTo>
                      <a:pt x="51" y="251"/>
                      <a:pt x="76" y="245"/>
                      <a:pt x="104" y="232"/>
                    </a:cubicBezTo>
                    <a:cubicBezTo>
                      <a:pt x="106" y="230"/>
                      <a:pt x="109" y="229"/>
                      <a:pt x="112" y="227"/>
                    </a:cubicBezTo>
                    <a:cubicBezTo>
                      <a:pt x="113" y="225"/>
                      <a:pt x="114" y="222"/>
                      <a:pt x="117" y="221"/>
                    </a:cubicBezTo>
                    <a:cubicBezTo>
                      <a:pt x="125" y="215"/>
                      <a:pt x="138" y="213"/>
                      <a:pt x="149" y="211"/>
                    </a:cubicBezTo>
                    <a:cubicBezTo>
                      <a:pt x="156" y="203"/>
                      <a:pt x="168" y="199"/>
                      <a:pt x="179" y="197"/>
                    </a:cubicBezTo>
                    <a:cubicBezTo>
                      <a:pt x="186" y="195"/>
                      <a:pt x="200" y="192"/>
                      <a:pt x="200" y="192"/>
                    </a:cubicBezTo>
                    <a:cubicBezTo>
                      <a:pt x="239" y="193"/>
                      <a:pt x="278" y="192"/>
                      <a:pt x="317" y="195"/>
                    </a:cubicBezTo>
                    <a:cubicBezTo>
                      <a:pt x="325" y="195"/>
                      <a:pt x="334" y="210"/>
                      <a:pt x="344" y="213"/>
                    </a:cubicBezTo>
                    <a:cubicBezTo>
                      <a:pt x="357" y="229"/>
                      <a:pt x="373" y="241"/>
                      <a:pt x="387" y="259"/>
                    </a:cubicBezTo>
                    <a:cubicBezTo>
                      <a:pt x="392" y="280"/>
                      <a:pt x="384" y="254"/>
                      <a:pt x="395" y="272"/>
                    </a:cubicBezTo>
                    <a:cubicBezTo>
                      <a:pt x="397" y="276"/>
                      <a:pt x="397" y="283"/>
                      <a:pt x="400" y="288"/>
                    </a:cubicBezTo>
                    <a:cubicBezTo>
                      <a:pt x="411" y="311"/>
                      <a:pt x="422" y="334"/>
                      <a:pt x="429" y="360"/>
                    </a:cubicBezTo>
                    <a:cubicBezTo>
                      <a:pt x="428" y="364"/>
                      <a:pt x="431" y="399"/>
                      <a:pt x="424" y="413"/>
                    </a:cubicBezTo>
                    <a:cubicBezTo>
                      <a:pt x="410" y="436"/>
                      <a:pt x="362" y="443"/>
                      <a:pt x="339" y="443"/>
                    </a:cubicBezTo>
                  </a:path>
                </a:pathLst>
              </a:custGeom>
              <a:noFill/>
              <a:ln w="57150" cap="rnd">
                <a:solidFill>
                  <a:schemeClr val="bg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362526" name="Group 30"/>
          <p:cNvGrpSpPr>
            <a:grpSpLocks/>
          </p:cNvGrpSpPr>
          <p:nvPr/>
        </p:nvGrpSpPr>
        <p:grpSpPr bwMode="auto">
          <a:xfrm>
            <a:off x="2209800" y="3810000"/>
            <a:ext cx="1028700" cy="2051050"/>
            <a:chOff x="480" y="2367"/>
            <a:chExt cx="648" cy="1292"/>
          </a:xfrm>
        </p:grpSpPr>
        <p:sp>
          <p:nvSpPr>
            <p:cNvPr id="362527" name="Oval 31"/>
            <p:cNvSpPr>
              <a:spLocks noChangeArrowheads="1"/>
            </p:cNvSpPr>
            <p:nvPr/>
          </p:nvSpPr>
          <p:spPr bwMode="auto">
            <a:xfrm flipV="1">
              <a:off x="480" y="2367"/>
              <a:ext cx="648" cy="1292"/>
            </a:xfrm>
            <a:prstGeom prst="ellipse">
              <a:avLst/>
            </a:prstGeom>
            <a:solidFill>
              <a:srgbClr val="00E4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62528" name="Rectangle 32"/>
            <p:cNvSpPr>
              <a:spLocks noChangeArrowheads="1"/>
            </p:cNvSpPr>
            <p:nvPr/>
          </p:nvSpPr>
          <p:spPr bwMode="auto">
            <a:xfrm>
              <a:off x="646" y="2928"/>
              <a:ext cx="29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b="1" i="1">
                  <a:latin typeface="Georgia" charset="0"/>
                  <a:cs typeface="+mn-cs"/>
                </a:rPr>
                <a:t>FL1</a:t>
              </a:r>
            </a:p>
          </p:txBody>
        </p:sp>
      </p:grpSp>
      <p:sp>
        <p:nvSpPr>
          <p:cNvPr id="362529" name="Rectangle 33"/>
          <p:cNvSpPr>
            <a:spLocks noChangeArrowheads="1"/>
          </p:cNvSpPr>
          <p:nvPr/>
        </p:nvSpPr>
        <p:spPr bwMode="auto">
          <a:xfrm>
            <a:off x="2473325" y="4700588"/>
            <a:ext cx="184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1200" b="1" i="1">
              <a:latin typeface="Georgia" charset="0"/>
              <a:cs typeface="+mn-cs"/>
            </a:endParaRPr>
          </a:p>
        </p:txBody>
      </p:sp>
      <p:sp>
        <p:nvSpPr>
          <p:cNvPr id="362530" name="Line 34"/>
          <p:cNvSpPr>
            <a:spLocks noChangeShapeType="1"/>
          </p:cNvSpPr>
          <p:nvPr/>
        </p:nvSpPr>
        <p:spPr bwMode="auto">
          <a:xfrm flipH="1">
            <a:off x="1447800" y="5005388"/>
            <a:ext cx="1143000" cy="5334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362531" name="Group 35"/>
          <p:cNvGrpSpPr>
            <a:grpSpLocks/>
          </p:cNvGrpSpPr>
          <p:nvPr/>
        </p:nvGrpSpPr>
        <p:grpSpPr bwMode="auto">
          <a:xfrm>
            <a:off x="2876550" y="4548188"/>
            <a:ext cx="1406525" cy="1133475"/>
            <a:chOff x="1812" y="2865"/>
            <a:chExt cx="886" cy="714"/>
          </a:xfrm>
        </p:grpSpPr>
        <p:sp>
          <p:nvSpPr>
            <p:cNvPr id="362532" name="AutoShape 36"/>
            <p:cNvSpPr>
              <a:spLocks noChangeArrowheads="1"/>
            </p:cNvSpPr>
            <p:nvPr/>
          </p:nvSpPr>
          <p:spPr bwMode="auto">
            <a:xfrm rot="19381300" flipV="1">
              <a:off x="1812" y="2865"/>
              <a:ext cx="600" cy="384"/>
            </a:xfrm>
            <a:custGeom>
              <a:avLst/>
              <a:gdLst>
                <a:gd name="T0" fmla="*/ 9250 w 21600"/>
                <a:gd name="T1" fmla="*/ 0 h 21600"/>
                <a:gd name="T2" fmla="*/ 3055 w 21600"/>
                <a:gd name="T3" fmla="*/ 21600 h 21600"/>
                <a:gd name="T4" fmla="*/ 9725 w 21600"/>
                <a:gd name="T5" fmla="*/ 8310 h 21600"/>
                <a:gd name="T6" fmla="*/ 15662 w 21600"/>
                <a:gd name="T7" fmla="*/ 14285 h 21600"/>
                <a:gd name="T8" fmla="*/ 21600 w 21600"/>
                <a:gd name="T9" fmla="*/ 8310 h 21600"/>
                <a:gd name="T10" fmla="*/ 17694720 60000 65536"/>
                <a:gd name="T11" fmla="*/ 5898240 60000 65536"/>
                <a:gd name="T12" fmla="*/ 5898240 60000 65536"/>
                <a:gd name="T13" fmla="*/ 5898240 60000 65536"/>
                <a:gd name="T14" fmla="*/ 0 60000 65536"/>
                <a:gd name="T15" fmla="*/ 0 w 21600"/>
                <a:gd name="T16" fmla="*/ 8310 h 21600"/>
                <a:gd name="T17" fmla="*/ 6110 w 21600"/>
                <a:gd name="T18" fmla="*/ 21600 h 216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600" h="21600">
                  <a:moveTo>
                    <a:pt x="15662" y="14285"/>
                  </a:moveTo>
                  <a:lnTo>
                    <a:pt x="21600" y="8310"/>
                  </a:lnTo>
                  <a:lnTo>
                    <a:pt x="18630" y="8310"/>
                  </a:lnTo>
                  <a:cubicBezTo>
                    <a:pt x="18630" y="3721"/>
                    <a:pt x="14430" y="0"/>
                    <a:pt x="9250" y="0"/>
                  </a:cubicBezTo>
                  <a:cubicBezTo>
                    <a:pt x="4141" y="0"/>
                    <a:pt x="0" y="3799"/>
                    <a:pt x="0" y="8485"/>
                  </a:cubicBezTo>
                  <a:lnTo>
                    <a:pt x="0" y="21600"/>
                  </a:lnTo>
                  <a:lnTo>
                    <a:pt x="6110" y="21600"/>
                  </a:lnTo>
                  <a:lnTo>
                    <a:pt x="6110" y="8310"/>
                  </a:lnTo>
                  <a:cubicBezTo>
                    <a:pt x="6110" y="6947"/>
                    <a:pt x="7362" y="5842"/>
                    <a:pt x="8907" y="5842"/>
                  </a:cubicBezTo>
                  <a:lnTo>
                    <a:pt x="9725" y="5842"/>
                  </a:lnTo>
                  <a:cubicBezTo>
                    <a:pt x="11269" y="5842"/>
                    <a:pt x="12520" y="6947"/>
                    <a:pt x="12520" y="8310"/>
                  </a:cubicBezTo>
                  <a:lnTo>
                    <a:pt x="9725" y="8310"/>
                  </a:lnTo>
                  <a:close/>
                </a:path>
              </a:pathLst>
            </a:custGeom>
            <a:gradFill rotWithShape="0">
              <a:gsLst>
                <a:gs pos="0">
                  <a:srgbClr val="00FFFF">
                    <a:gamma/>
                    <a:shade val="0"/>
                    <a:invGamma/>
                    <a:alpha val="0"/>
                  </a:srgbClr>
                </a:gs>
                <a:gs pos="50000">
                  <a:srgbClr val="00FFFF"/>
                </a:gs>
                <a:gs pos="100000">
                  <a:srgbClr val="00FFFF">
                    <a:gamma/>
                    <a:shade val="0"/>
                    <a:invGamma/>
                    <a:alpha val="0"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62533" name="Text Box 37"/>
            <p:cNvSpPr txBox="1">
              <a:spLocks noChangeArrowheads="1"/>
            </p:cNvSpPr>
            <p:nvPr/>
          </p:nvSpPr>
          <p:spPr bwMode="auto">
            <a:xfrm rot="-2425377">
              <a:off x="2005" y="3175"/>
              <a:ext cx="693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800" b="1" i="1">
                  <a:solidFill>
                    <a:schemeClr val="bg1"/>
                  </a:solidFill>
                  <a:latin typeface="Georgia" charset="0"/>
                  <a:cs typeface="+mn-cs"/>
                </a:rPr>
                <a:t>FRET</a:t>
              </a:r>
            </a:p>
            <a:p>
              <a:pPr algn="ctr">
                <a:defRPr/>
              </a:pPr>
              <a:r>
                <a:rPr lang="en-US" sz="1800" b="1" i="1">
                  <a:solidFill>
                    <a:schemeClr val="bg1"/>
                  </a:solidFill>
                  <a:latin typeface="Georgia" charset="0"/>
                  <a:cs typeface="+mn-cs"/>
                </a:rPr>
                <a:t>1-10 nm</a:t>
              </a:r>
              <a:endParaRPr lang="en-US" sz="2400">
                <a:latin typeface="Helvetica" charset="0"/>
                <a:cs typeface="+mn-cs"/>
              </a:endParaRPr>
            </a:p>
          </p:txBody>
        </p:sp>
      </p:grpSp>
      <p:grpSp>
        <p:nvGrpSpPr>
          <p:cNvPr id="362534" name="Group 38"/>
          <p:cNvGrpSpPr>
            <a:grpSpLocks/>
          </p:cNvGrpSpPr>
          <p:nvPr/>
        </p:nvGrpSpPr>
        <p:grpSpPr bwMode="auto">
          <a:xfrm>
            <a:off x="4876800" y="914400"/>
            <a:ext cx="2209800" cy="5181600"/>
            <a:chOff x="3072" y="720"/>
            <a:chExt cx="1392" cy="3264"/>
          </a:xfrm>
        </p:grpSpPr>
        <p:grpSp>
          <p:nvGrpSpPr>
            <p:cNvPr id="140304" name="Group 39"/>
            <p:cNvGrpSpPr>
              <a:grpSpLocks/>
            </p:cNvGrpSpPr>
            <p:nvPr/>
          </p:nvGrpSpPr>
          <p:grpSpPr bwMode="auto">
            <a:xfrm>
              <a:off x="3072" y="960"/>
              <a:ext cx="1008" cy="720"/>
              <a:chOff x="3456" y="960"/>
              <a:chExt cx="1008" cy="720"/>
            </a:xfrm>
          </p:grpSpPr>
          <p:sp>
            <p:nvSpPr>
              <p:cNvPr id="362536" name="Rectangle 40"/>
              <p:cNvSpPr>
                <a:spLocks noChangeArrowheads="1"/>
              </p:cNvSpPr>
              <p:nvPr/>
            </p:nvSpPr>
            <p:spPr bwMode="auto">
              <a:xfrm>
                <a:off x="3456" y="960"/>
                <a:ext cx="1008" cy="72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62537" name="Oval 41"/>
              <p:cNvSpPr>
                <a:spLocks noChangeArrowheads="1"/>
              </p:cNvSpPr>
              <p:nvPr/>
            </p:nvSpPr>
            <p:spPr bwMode="auto">
              <a:xfrm>
                <a:off x="3792" y="1152"/>
                <a:ext cx="336" cy="336"/>
              </a:xfrm>
              <a:prstGeom prst="ellipse">
                <a:avLst/>
              </a:prstGeom>
              <a:solidFill>
                <a:srgbClr val="00E4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362538" name="Rectangle 42"/>
            <p:cNvSpPr>
              <a:spLocks noChangeArrowheads="1"/>
            </p:cNvSpPr>
            <p:nvPr/>
          </p:nvSpPr>
          <p:spPr bwMode="auto">
            <a:xfrm>
              <a:off x="3840" y="720"/>
              <a:ext cx="62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i="1">
                  <a:solidFill>
                    <a:srgbClr val="FFFF00"/>
                  </a:solidFill>
                  <a:cs typeface="+mn-cs"/>
                </a:rPr>
                <a:t>Time (ns)</a:t>
              </a:r>
              <a:endParaRPr lang="fr-FR" b="1" i="1">
                <a:solidFill>
                  <a:srgbClr val="FFFF00"/>
                </a:solidFill>
                <a:latin typeface="Georgia" charset="0"/>
                <a:cs typeface="+mn-cs"/>
              </a:endParaRPr>
            </a:p>
          </p:txBody>
        </p:sp>
        <p:grpSp>
          <p:nvGrpSpPr>
            <p:cNvPr id="140306" name="Group 43"/>
            <p:cNvGrpSpPr>
              <a:grpSpLocks/>
            </p:cNvGrpSpPr>
            <p:nvPr/>
          </p:nvGrpSpPr>
          <p:grpSpPr bwMode="auto">
            <a:xfrm>
              <a:off x="3072" y="1728"/>
              <a:ext cx="1008" cy="720"/>
              <a:chOff x="3072" y="1728"/>
              <a:chExt cx="1008" cy="720"/>
            </a:xfrm>
          </p:grpSpPr>
          <p:sp>
            <p:nvSpPr>
              <p:cNvPr id="362540" name="Rectangle 44"/>
              <p:cNvSpPr>
                <a:spLocks noChangeArrowheads="1"/>
              </p:cNvSpPr>
              <p:nvPr/>
            </p:nvSpPr>
            <p:spPr bwMode="auto">
              <a:xfrm>
                <a:off x="3072" y="1728"/>
                <a:ext cx="1008" cy="72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62541" name="Oval 45"/>
              <p:cNvSpPr>
                <a:spLocks noChangeArrowheads="1"/>
              </p:cNvSpPr>
              <p:nvPr/>
            </p:nvSpPr>
            <p:spPr bwMode="auto">
              <a:xfrm>
                <a:off x="3408" y="1920"/>
                <a:ext cx="336" cy="336"/>
              </a:xfrm>
              <a:prstGeom prst="ellipse">
                <a:avLst/>
              </a:prstGeom>
              <a:solidFill>
                <a:srgbClr val="00E4FF">
                  <a:alpha val="85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40307" name="Group 46"/>
            <p:cNvGrpSpPr>
              <a:grpSpLocks/>
            </p:cNvGrpSpPr>
            <p:nvPr/>
          </p:nvGrpSpPr>
          <p:grpSpPr bwMode="auto">
            <a:xfrm>
              <a:off x="3072" y="2496"/>
              <a:ext cx="1008" cy="720"/>
              <a:chOff x="3072" y="2496"/>
              <a:chExt cx="1008" cy="720"/>
            </a:xfrm>
          </p:grpSpPr>
          <p:sp>
            <p:nvSpPr>
              <p:cNvPr id="362543" name="Rectangle 47"/>
              <p:cNvSpPr>
                <a:spLocks noChangeArrowheads="1"/>
              </p:cNvSpPr>
              <p:nvPr/>
            </p:nvSpPr>
            <p:spPr bwMode="auto">
              <a:xfrm>
                <a:off x="3072" y="2496"/>
                <a:ext cx="1008" cy="72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62544" name="Oval 48"/>
              <p:cNvSpPr>
                <a:spLocks noChangeArrowheads="1"/>
              </p:cNvSpPr>
              <p:nvPr/>
            </p:nvSpPr>
            <p:spPr bwMode="auto">
              <a:xfrm>
                <a:off x="3408" y="2688"/>
                <a:ext cx="336" cy="336"/>
              </a:xfrm>
              <a:prstGeom prst="ellipse">
                <a:avLst/>
              </a:prstGeom>
              <a:solidFill>
                <a:srgbClr val="00E4FF">
                  <a:alpha val="61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362545" name="Rectangle 49"/>
            <p:cNvSpPr>
              <a:spLocks noChangeArrowheads="1"/>
            </p:cNvSpPr>
            <p:nvPr/>
          </p:nvSpPr>
          <p:spPr bwMode="auto">
            <a:xfrm>
              <a:off x="3072" y="3264"/>
              <a:ext cx="1008" cy="7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62546" name="Oval 50"/>
            <p:cNvSpPr>
              <a:spLocks noChangeArrowheads="1"/>
            </p:cNvSpPr>
            <p:nvPr/>
          </p:nvSpPr>
          <p:spPr bwMode="auto">
            <a:xfrm>
              <a:off x="3408" y="3456"/>
              <a:ext cx="336" cy="336"/>
            </a:xfrm>
            <a:prstGeom prst="ellipse">
              <a:avLst/>
            </a:prstGeom>
            <a:solidFill>
              <a:srgbClr val="00E4FF">
                <a:alpha val="37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62547" name="Line 51"/>
            <p:cNvSpPr>
              <a:spLocks noChangeShapeType="1"/>
            </p:cNvSpPr>
            <p:nvPr/>
          </p:nvSpPr>
          <p:spPr bwMode="auto">
            <a:xfrm>
              <a:off x="4224" y="960"/>
              <a:ext cx="0" cy="302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362548" name="Rectangle 52"/>
          <p:cNvSpPr>
            <a:spLocks noChangeArrowheads="1"/>
          </p:cNvSpPr>
          <p:nvPr/>
        </p:nvSpPr>
        <p:spPr bwMode="auto">
          <a:xfrm>
            <a:off x="838200" y="76200"/>
            <a:ext cx="73850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i="1">
                <a:solidFill>
                  <a:srgbClr val="FFFF00"/>
                </a:solidFill>
                <a:latin typeface="Georgia" charset="0"/>
                <a:cs typeface="+mn-cs"/>
              </a:rPr>
              <a:t>Fluorescence-Lifetime Imaging (FLIM)</a:t>
            </a:r>
          </a:p>
        </p:txBody>
      </p:sp>
      <p:sp>
        <p:nvSpPr>
          <p:cNvPr id="362549" name="Rectangle 53"/>
          <p:cNvSpPr>
            <a:spLocks noChangeArrowheads="1"/>
          </p:cNvSpPr>
          <p:nvPr/>
        </p:nvSpPr>
        <p:spPr bwMode="auto">
          <a:xfrm>
            <a:off x="5334000" y="6172200"/>
            <a:ext cx="5794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>
                <a:solidFill>
                  <a:srgbClr val="FFFF00"/>
                </a:solidFill>
                <a:cs typeface="+mn-cs"/>
              </a:rPr>
              <a:t>Free</a:t>
            </a:r>
            <a:endParaRPr lang="fr-FR" b="1" i="1">
              <a:solidFill>
                <a:srgbClr val="FFFF00"/>
              </a:solidFill>
              <a:cs typeface="+mn-cs"/>
            </a:endParaRPr>
          </a:p>
        </p:txBody>
      </p:sp>
      <p:sp>
        <p:nvSpPr>
          <p:cNvPr id="362550" name="Rectangle 54"/>
          <p:cNvSpPr>
            <a:spLocks noChangeArrowheads="1"/>
          </p:cNvSpPr>
          <p:nvPr/>
        </p:nvSpPr>
        <p:spPr bwMode="auto">
          <a:xfrm>
            <a:off x="7467600" y="6172200"/>
            <a:ext cx="8842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>
                <a:solidFill>
                  <a:srgbClr val="FFFF00"/>
                </a:solidFill>
                <a:cs typeface="+mn-cs"/>
              </a:rPr>
              <a:t>Coupled</a:t>
            </a:r>
            <a:endParaRPr lang="fr-FR" b="1" i="1">
              <a:solidFill>
                <a:srgbClr val="FFFF00"/>
              </a:solidFill>
              <a:cs typeface="+mn-cs"/>
            </a:endParaRPr>
          </a:p>
        </p:txBody>
      </p:sp>
      <p:pic>
        <p:nvPicPr>
          <p:cNvPr id="140303" name="Picture 55" descr="LOGCRCELB-bis"/>
          <p:cNvPicPr>
            <a:picLocks noChangeAspect="1" noChangeArrowheads="1"/>
          </p:cNvPicPr>
          <p:nvPr/>
        </p:nvPicPr>
        <p:blipFill>
          <a:blip r:embed="rId3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9325" y="6249988"/>
            <a:ext cx="574675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8822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625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625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3625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3625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625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625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3625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3625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2549" grpId="0"/>
      <p:bldP spid="362550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2"/>
          <p:cNvSpPr>
            <a:spLocks noChangeArrowheads="1"/>
          </p:cNvSpPr>
          <p:nvPr/>
        </p:nvSpPr>
        <p:spPr bwMode="auto">
          <a:xfrm>
            <a:off x="838200" y="76200"/>
            <a:ext cx="73850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i="1">
                <a:solidFill>
                  <a:srgbClr val="FFFF00"/>
                </a:solidFill>
                <a:latin typeface="Georgia" charset="0"/>
                <a:cs typeface="+mn-cs"/>
              </a:rPr>
              <a:t>Fluorescence-Lifetime Imaging (FLIM)</a:t>
            </a:r>
          </a:p>
        </p:txBody>
      </p:sp>
      <p:grpSp>
        <p:nvGrpSpPr>
          <p:cNvPr id="146434" name="Group 3"/>
          <p:cNvGrpSpPr>
            <a:grpSpLocks/>
          </p:cNvGrpSpPr>
          <p:nvPr/>
        </p:nvGrpSpPr>
        <p:grpSpPr bwMode="auto">
          <a:xfrm>
            <a:off x="844550" y="1752600"/>
            <a:ext cx="7454900" cy="3022600"/>
            <a:chOff x="532" y="1142"/>
            <a:chExt cx="4696" cy="1904"/>
          </a:xfrm>
        </p:grpSpPr>
        <p:pic>
          <p:nvPicPr>
            <p:cNvPr id="146440" name="Picture 4" descr="FLIM-coloc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" y="1142"/>
              <a:ext cx="2170" cy="19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6441" name="Picture 5" descr="FLIM-pH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2" y="1142"/>
              <a:ext cx="2056" cy="19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68646" name="Rectangle 6"/>
          <p:cNvSpPr>
            <a:spLocks noChangeArrowheads="1"/>
          </p:cNvSpPr>
          <p:nvPr/>
        </p:nvSpPr>
        <p:spPr bwMode="auto">
          <a:xfrm>
            <a:off x="5029200" y="5038725"/>
            <a:ext cx="3621088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just">
              <a:defRPr/>
            </a:pPr>
            <a:r>
              <a:rPr lang="en-US" sz="1400" b="1" i="1">
                <a:solidFill>
                  <a:srgbClr val="FFFF00"/>
                </a:solidFill>
                <a:cs typeface="+mn-cs"/>
              </a:rPr>
              <a:t>Lin HJ et al. Cytometry A. 2003</a:t>
            </a:r>
            <a:endParaRPr lang="en-US" sz="1400" i="1">
              <a:solidFill>
                <a:srgbClr val="FFFF00"/>
              </a:solidFill>
              <a:cs typeface="+mn-cs"/>
            </a:endParaRPr>
          </a:p>
          <a:p>
            <a:pPr algn="just">
              <a:defRPr/>
            </a:pPr>
            <a:r>
              <a:rPr lang="en-US" sz="1400" i="1">
                <a:solidFill>
                  <a:srgbClr val="FFFF00"/>
                </a:solidFill>
                <a:cs typeface="+mn-cs"/>
              </a:rPr>
              <a:t>Fluorescence lifetime-resolved pH imaging of living cells.</a:t>
            </a:r>
            <a:endParaRPr lang="en-US" sz="2400">
              <a:cs typeface="+mn-cs"/>
            </a:endParaRPr>
          </a:p>
        </p:txBody>
      </p:sp>
      <p:sp>
        <p:nvSpPr>
          <p:cNvPr id="368647" name="Rectangle 7"/>
          <p:cNvSpPr>
            <a:spLocks noChangeArrowheads="1"/>
          </p:cNvSpPr>
          <p:nvPr/>
        </p:nvSpPr>
        <p:spPr bwMode="auto">
          <a:xfrm>
            <a:off x="685800" y="5000625"/>
            <a:ext cx="3621088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just">
              <a:defRPr/>
            </a:pPr>
            <a:r>
              <a:rPr lang="en-US" sz="1400" b="1" i="1">
                <a:solidFill>
                  <a:srgbClr val="FFFF00"/>
                </a:solidFill>
                <a:cs typeface="+mn-cs"/>
              </a:rPr>
              <a:t>Alpy F et al. J Cell Sci. 2013 </a:t>
            </a:r>
          </a:p>
          <a:p>
            <a:pPr algn="just">
              <a:defRPr/>
            </a:pPr>
            <a:r>
              <a:rPr lang="en-US" sz="1400" i="1">
                <a:solidFill>
                  <a:srgbClr val="FFFF00"/>
                </a:solidFill>
                <a:cs typeface="+mn-cs"/>
              </a:rPr>
              <a:t>STARD3 or STARD3NL and VAP form a novel molecular tether between late endosomes and the ER.</a:t>
            </a:r>
            <a:endParaRPr lang="en-US" sz="1400" b="1" i="1">
              <a:solidFill>
                <a:srgbClr val="FFFF00"/>
              </a:solidFill>
              <a:cs typeface="+mn-cs"/>
            </a:endParaRPr>
          </a:p>
        </p:txBody>
      </p:sp>
      <p:sp>
        <p:nvSpPr>
          <p:cNvPr id="368648" name="Rectangle 8"/>
          <p:cNvSpPr>
            <a:spLocks noChangeArrowheads="1"/>
          </p:cNvSpPr>
          <p:nvPr/>
        </p:nvSpPr>
        <p:spPr bwMode="auto">
          <a:xfrm>
            <a:off x="1371600" y="1227138"/>
            <a:ext cx="2489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>
                <a:solidFill>
                  <a:srgbClr val="FFFF00"/>
                </a:solidFill>
                <a:latin typeface="Georgia" charset="0"/>
                <a:cs typeface="+mn-cs"/>
              </a:rPr>
              <a:t>Molecular Interactions</a:t>
            </a:r>
            <a:endParaRPr lang="en-US" u="sng">
              <a:solidFill>
                <a:srgbClr val="B02D6F"/>
              </a:solidFill>
              <a:latin typeface="Arial" charset="0"/>
              <a:cs typeface="+mn-cs"/>
            </a:endParaRPr>
          </a:p>
        </p:txBody>
      </p:sp>
      <p:sp>
        <p:nvSpPr>
          <p:cNvPr id="368649" name="Rectangle 9"/>
          <p:cNvSpPr>
            <a:spLocks noChangeArrowheads="1"/>
          </p:cNvSpPr>
          <p:nvPr/>
        </p:nvSpPr>
        <p:spPr bwMode="auto">
          <a:xfrm>
            <a:off x="5791200" y="1225550"/>
            <a:ext cx="18192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>
                <a:solidFill>
                  <a:srgbClr val="FFFF00"/>
                </a:solidFill>
                <a:latin typeface="Georgia" charset="0"/>
                <a:cs typeface="+mn-cs"/>
              </a:rPr>
              <a:t>Intracellular pH</a:t>
            </a:r>
          </a:p>
        </p:txBody>
      </p:sp>
      <p:pic>
        <p:nvPicPr>
          <p:cNvPr id="146439" name="Picture 10" descr="LOGCRCELB-bis"/>
          <p:cNvPicPr>
            <a:picLocks noChangeAspect="1" noChangeArrowheads="1"/>
          </p:cNvPicPr>
          <p:nvPr/>
        </p:nvPicPr>
        <p:blipFill>
          <a:blip r:embed="rId5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9325" y="6249988"/>
            <a:ext cx="574675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8822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481" name="Group 20"/>
          <p:cNvGrpSpPr>
            <a:grpSpLocks/>
          </p:cNvGrpSpPr>
          <p:nvPr/>
        </p:nvGrpSpPr>
        <p:grpSpPr bwMode="auto">
          <a:xfrm flipH="1">
            <a:off x="2667000" y="3200400"/>
            <a:ext cx="1905000" cy="1066800"/>
            <a:chOff x="2880" y="1008"/>
            <a:chExt cx="1200" cy="672"/>
          </a:xfrm>
        </p:grpSpPr>
        <p:sp>
          <p:nvSpPr>
            <p:cNvPr id="313365" name="Rectangle 21" descr="80%"/>
            <p:cNvSpPr>
              <a:spLocks noChangeArrowheads="1"/>
            </p:cNvSpPr>
            <p:nvPr/>
          </p:nvSpPr>
          <p:spPr bwMode="auto">
            <a:xfrm>
              <a:off x="2880" y="1008"/>
              <a:ext cx="1104" cy="672"/>
            </a:xfrm>
            <a:prstGeom prst="rect">
              <a:avLst/>
            </a:prstGeom>
            <a:pattFill prst="pct80">
              <a:fgClr>
                <a:srgbClr val="4DBFFC">
                  <a:alpha val="58000"/>
                </a:srgbClr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3366" name="Oval 22" descr="80%"/>
            <p:cNvSpPr>
              <a:spLocks noChangeArrowheads="1"/>
            </p:cNvSpPr>
            <p:nvPr/>
          </p:nvSpPr>
          <p:spPr bwMode="auto">
            <a:xfrm>
              <a:off x="3840" y="1008"/>
              <a:ext cx="240" cy="672"/>
            </a:xfrm>
            <a:prstGeom prst="ellipse">
              <a:avLst/>
            </a:prstGeom>
            <a:pattFill prst="pct80">
              <a:fgClr>
                <a:srgbClr val="4DBFFC"/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48482" name="Group 2"/>
          <p:cNvGrpSpPr>
            <a:grpSpLocks/>
          </p:cNvGrpSpPr>
          <p:nvPr/>
        </p:nvGrpSpPr>
        <p:grpSpPr bwMode="auto">
          <a:xfrm>
            <a:off x="4572000" y="3200400"/>
            <a:ext cx="1905000" cy="1066800"/>
            <a:chOff x="2880" y="1008"/>
            <a:chExt cx="1200" cy="672"/>
          </a:xfrm>
        </p:grpSpPr>
        <p:sp>
          <p:nvSpPr>
            <p:cNvPr id="313347" name="Rectangle 3" descr="80%"/>
            <p:cNvSpPr>
              <a:spLocks noChangeArrowheads="1"/>
            </p:cNvSpPr>
            <p:nvPr/>
          </p:nvSpPr>
          <p:spPr bwMode="auto">
            <a:xfrm>
              <a:off x="2880" y="1008"/>
              <a:ext cx="1104" cy="672"/>
            </a:xfrm>
            <a:prstGeom prst="rect">
              <a:avLst/>
            </a:prstGeom>
            <a:pattFill prst="pct80">
              <a:fgClr>
                <a:srgbClr val="4DBFFC">
                  <a:alpha val="58000"/>
                </a:srgbClr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3348" name="Oval 4" descr="80%"/>
            <p:cNvSpPr>
              <a:spLocks noChangeArrowheads="1"/>
            </p:cNvSpPr>
            <p:nvPr/>
          </p:nvSpPr>
          <p:spPr bwMode="auto">
            <a:xfrm>
              <a:off x="3840" y="1008"/>
              <a:ext cx="240" cy="672"/>
            </a:xfrm>
            <a:prstGeom prst="ellipse">
              <a:avLst/>
            </a:prstGeom>
            <a:pattFill prst="pct80">
              <a:fgClr>
                <a:srgbClr val="4DBFFC"/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pic>
        <p:nvPicPr>
          <p:cNvPr id="148483" name="Picture 5" descr="convexlens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229100" y="1131888"/>
            <a:ext cx="6858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3350" name="Rectangle 6"/>
          <p:cNvSpPr>
            <a:spLocks noChangeArrowheads="1"/>
          </p:cNvSpPr>
          <p:nvPr/>
        </p:nvSpPr>
        <p:spPr bwMode="auto">
          <a:xfrm>
            <a:off x="2057400" y="4267200"/>
            <a:ext cx="5029200" cy="533400"/>
          </a:xfrm>
          <a:prstGeom prst="rect">
            <a:avLst/>
          </a:prstGeom>
          <a:solidFill>
            <a:srgbClr val="AAD4FC">
              <a:alpha val="63000"/>
            </a:srgb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3351" name="Rectangle 7"/>
          <p:cNvSpPr>
            <a:spLocks noChangeArrowheads="1"/>
          </p:cNvSpPr>
          <p:nvPr/>
        </p:nvSpPr>
        <p:spPr bwMode="auto">
          <a:xfrm>
            <a:off x="533400" y="5410200"/>
            <a:ext cx="8077200" cy="1447800"/>
          </a:xfrm>
          <a:prstGeom prst="rect">
            <a:avLst/>
          </a:prstGeom>
          <a:solidFill>
            <a:srgbClr val="AAD4FC">
              <a:alpha val="63000"/>
            </a:srgb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48486" name="Group 8"/>
          <p:cNvGrpSpPr>
            <a:grpSpLocks/>
          </p:cNvGrpSpPr>
          <p:nvPr/>
        </p:nvGrpSpPr>
        <p:grpSpPr bwMode="auto">
          <a:xfrm>
            <a:off x="2286000" y="4800600"/>
            <a:ext cx="4572000" cy="609600"/>
            <a:chOff x="1440" y="2016"/>
            <a:chExt cx="2880" cy="384"/>
          </a:xfrm>
        </p:grpSpPr>
        <p:sp>
          <p:nvSpPr>
            <p:cNvPr id="313353" name="AutoShape 9" descr="Dashed horizontal"/>
            <p:cNvSpPr>
              <a:spLocks noChangeArrowheads="1"/>
            </p:cNvSpPr>
            <p:nvPr/>
          </p:nvSpPr>
          <p:spPr bwMode="auto">
            <a:xfrm rot="16200000" flipV="1">
              <a:off x="1512" y="1944"/>
              <a:ext cx="384" cy="528"/>
            </a:xfrm>
            <a:prstGeom prst="flowChartDocument">
              <a:avLst/>
            </a:prstGeom>
            <a:pattFill prst="dashHorz">
              <a:fgClr>
                <a:schemeClr val="accent2">
                  <a:alpha val="58000"/>
                </a:schemeClr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3354" name="Rectangle 10" descr="Dashed horizontal"/>
            <p:cNvSpPr>
              <a:spLocks noChangeArrowheads="1"/>
            </p:cNvSpPr>
            <p:nvPr/>
          </p:nvSpPr>
          <p:spPr bwMode="auto">
            <a:xfrm>
              <a:off x="1944" y="2016"/>
              <a:ext cx="1872" cy="384"/>
            </a:xfrm>
            <a:prstGeom prst="rect">
              <a:avLst/>
            </a:prstGeom>
            <a:pattFill prst="dashHorz">
              <a:fgClr>
                <a:schemeClr val="accent2">
                  <a:alpha val="58000"/>
                </a:schemeClr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3355" name="AutoShape 11" descr="Dashed horizontal"/>
            <p:cNvSpPr>
              <a:spLocks noChangeArrowheads="1"/>
            </p:cNvSpPr>
            <p:nvPr/>
          </p:nvSpPr>
          <p:spPr bwMode="auto">
            <a:xfrm rot="16200000" flipH="1">
              <a:off x="3864" y="1944"/>
              <a:ext cx="384" cy="528"/>
            </a:xfrm>
            <a:prstGeom prst="flowChartDocument">
              <a:avLst/>
            </a:prstGeom>
            <a:pattFill prst="dashHorz">
              <a:fgClr>
                <a:schemeClr val="accent2">
                  <a:alpha val="58000"/>
                </a:schemeClr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313367" name="Rectangle 23"/>
          <p:cNvSpPr>
            <a:spLocks noChangeArrowheads="1"/>
          </p:cNvSpPr>
          <p:nvPr/>
        </p:nvSpPr>
        <p:spPr bwMode="auto">
          <a:xfrm>
            <a:off x="533400" y="0"/>
            <a:ext cx="7848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>
                <a:solidFill>
                  <a:srgbClr val="FFFF00"/>
                </a:solidFill>
                <a:latin typeface="Georgia" charset="0"/>
                <a:cs typeface="+mn-cs"/>
              </a:rPr>
              <a:t>Near-field optical microscopy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529" name="Group 17"/>
          <p:cNvGrpSpPr>
            <a:grpSpLocks/>
          </p:cNvGrpSpPr>
          <p:nvPr/>
        </p:nvGrpSpPr>
        <p:grpSpPr bwMode="auto">
          <a:xfrm>
            <a:off x="2667000" y="4400550"/>
            <a:ext cx="3810000" cy="309563"/>
            <a:chOff x="1680" y="2016"/>
            <a:chExt cx="2400" cy="672"/>
          </a:xfrm>
        </p:grpSpPr>
        <p:grpSp>
          <p:nvGrpSpPr>
            <p:cNvPr id="150543" name="Group 2" descr="80%"/>
            <p:cNvGrpSpPr>
              <a:grpSpLocks/>
            </p:cNvGrpSpPr>
            <p:nvPr/>
          </p:nvGrpSpPr>
          <p:grpSpPr bwMode="auto">
            <a:xfrm flipH="1">
              <a:off x="1680" y="2016"/>
              <a:ext cx="1200" cy="672"/>
              <a:chOff x="2880" y="1008"/>
              <a:chExt cx="1200" cy="672"/>
            </a:xfrm>
          </p:grpSpPr>
          <p:sp>
            <p:nvSpPr>
              <p:cNvPr id="315395" name="Rectangle 3" descr="80%"/>
              <p:cNvSpPr>
                <a:spLocks noChangeArrowheads="1"/>
              </p:cNvSpPr>
              <p:nvPr/>
            </p:nvSpPr>
            <p:spPr bwMode="auto">
              <a:xfrm>
                <a:off x="2880" y="1008"/>
                <a:ext cx="1104" cy="672"/>
              </a:xfrm>
              <a:prstGeom prst="rect">
                <a:avLst/>
              </a:prstGeom>
              <a:pattFill prst="pct80">
                <a:fgClr>
                  <a:srgbClr val="4DBFFC">
                    <a:alpha val="58000"/>
                  </a:srgbClr>
                </a:fgClr>
                <a:bgClr>
                  <a:srgbClr val="FFFFFF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5396" name="Oval 4" descr="80%"/>
              <p:cNvSpPr>
                <a:spLocks noChangeArrowheads="1"/>
              </p:cNvSpPr>
              <p:nvPr/>
            </p:nvSpPr>
            <p:spPr bwMode="auto">
              <a:xfrm>
                <a:off x="3840" y="1008"/>
                <a:ext cx="240" cy="672"/>
              </a:xfrm>
              <a:prstGeom prst="ellipse">
                <a:avLst/>
              </a:prstGeom>
              <a:pattFill prst="pct80">
                <a:fgClr>
                  <a:srgbClr val="4DBFFC"/>
                </a:fgClr>
                <a:bgClr>
                  <a:srgbClr val="FFFFFF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50544" name="Group 5" descr="80%"/>
            <p:cNvGrpSpPr>
              <a:grpSpLocks/>
            </p:cNvGrpSpPr>
            <p:nvPr/>
          </p:nvGrpSpPr>
          <p:grpSpPr bwMode="auto">
            <a:xfrm>
              <a:off x="2880" y="2016"/>
              <a:ext cx="1200" cy="672"/>
              <a:chOff x="2880" y="1008"/>
              <a:chExt cx="1200" cy="672"/>
            </a:xfrm>
          </p:grpSpPr>
          <p:sp>
            <p:nvSpPr>
              <p:cNvPr id="315398" name="Rectangle 6" descr="80%"/>
              <p:cNvSpPr>
                <a:spLocks noChangeArrowheads="1"/>
              </p:cNvSpPr>
              <p:nvPr/>
            </p:nvSpPr>
            <p:spPr bwMode="auto">
              <a:xfrm>
                <a:off x="2880" y="1008"/>
                <a:ext cx="1104" cy="672"/>
              </a:xfrm>
              <a:prstGeom prst="rect">
                <a:avLst/>
              </a:prstGeom>
              <a:pattFill prst="pct80">
                <a:fgClr>
                  <a:srgbClr val="4DBFFC">
                    <a:alpha val="58000"/>
                  </a:srgbClr>
                </a:fgClr>
                <a:bgClr>
                  <a:srgbClr val="FFFFFF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5399" name="Oval 7" descr="80%"/>
              <p:cNvSpPr>
                <a:spLocks noChangeArrowheads="1"/>
              </p:cNvSpPr>
              <p:nvPr/>
            </p:nvSpPr>
            <p:spPr bwMode="auto">
              <a:xfrm>
                <a:off x="3840" y="1008"/>
                <a:ext cx="240" cy="672"/>
              </a:xfrm>
              <a:prstGeom prst="ellipse">
                <a:avLst/>
              </a:prstGeom>
              <a:pattFill prst="pct80">
                <a:fgClr>
                  <a:srgbClr val="4DBFFC"/>
                </a:fgClr>
                <a:bgClr>
                  <a:srgbClr val="FFFFFF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pic>
        <p:nvPicPr>
          <p:cNvPr id="150530" name="Picture 8" descr="convexlens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229100" y="2352675"/>
            <a:ext cx="6858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5402" name="Rectangle 10"/>
          <p:cNvSpPr>
            <a:spLocks noChangeArrowheads="1"/>
          </p:cNvSpPr>
          <p:nvPr/>
        </p:nvSpPr>
        <p:spPr bwMode="auto">
          <a:xfrm>
            <a:off x="533400" y="5410200"/>
            <a:ext cx="8077200" cy="1447800"/>
          </a:xfrm>
          <a:prstGeom prst="rect">
            <a:avLst/>
          </a:prstGeom>
          <a:solidFill>
            <a:srgbClr val="AAD4FC">
              <a:alpha val="63000"/>
            </a:srgb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50532" name="Group 11"/>
          <p:cNvGrpSpPr>
            <a:grpSpLocks/>
          </p:cNvGrpSpPr>
          <p:nvPr/>
        </p:nvGrpSpPr>
        <p:grpSpPr bwMode="auto">
          <a:xfrm>
            <a:off x="2286000" y="4800600"/>
            <a:ext cx="4572000" cy="609600"/>
            <a:chOff x="1440" y="2016"/>
            <a:chExt cx="2880" cy="384"/>
          </a:xfrm>
        </p:grpSpPr>
        <p:sp>
          <p:nvSpPr>
            <p:cNvPr id="315404" name="AutoShape 12" descr="Dashed horizontal"/>
            <p:cNvSpPr>
              <a:spLocks noChangeArrowheads="1"/>
            </p:cNvSpPr>
            <p:nvPr/>
          </p:nvSpPr>
          <p:spPr bwMode="auto">
            <a:xfrm rot="16200000" flipV="1">
              <a:off x="1512" y="1944"/>
              <a:ext cx="384" cy="528"/>
            </a:xfrm>
            <a:prstGeom prst="flowChartDocument">
              <a:avLst/>
            </a:prstGeom>
            <a:pattFill prst="dashHorz">
              <a:fgClr>
                <a:schemeClr val="accent2">
                  <a:alpha val="58000"/>
                </a:schemeClr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5405" name="Rectangle 13" descr="Dashed horizontal"/>
            <p:cNvSpPr>
              <a:spLocks noChangeArrowheads="1"/>
            </p:cNvSpPr>
            <p:nvPr/>
          </p:nvSpPr>
          <p:spPr bwMode="auto">
            <a:xfrm>
              <a:off x="1944" y="2016"/>
              <a:ext cx="1872" cy="384"/>
            </a:xfrm>
            <a:prstGeom prst="rect">
              <a:avLst/>
            </a:prstGeom>
            <a:pattFill prst="dashHorz">
              <a:fgClr>
                <a:schemeClr val="accent2">
                  <a:alpha val="58000"/>
                </a:schemeClr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5406" name="AutoShape 14" descr="Dashed horizontal"/>
            <p:cNvSpPr>
              <a:spLocks noChangeArrowheads="1"/>
            </p:cNvSpPr>
            <p:nvPr/>
          </p:nvSpPr>
          <p:spPr bwMode="auto">
            <a:xfrm rot="16200000" flipH="1">
              <a:off x="3864" y="1944"/>
              <a:ext cx="384" cy="528"/>
            </a:xfrm>
            <a:prstGeom prst="flowChartDocument">
              <a:avLst/>
            </a:prstGeom>
            <a:pattFill prst="dashHorz">
              <a:fgClr>
                <a:schemeClr val="accent2">
                  <a:alpha val="58000"/>
                </a:schemeClr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315408" name="Rectangle 16"/>
          <p:cNvSpPr>
            <a:spLocks noChangeArrowheads="1"/>
          </p:cNvSpPr>
          <p:nvPr/>
        </p:nvSpPr>
        <p:spPr bwMode="auto">
          <a:xfrm>
            <a:off x="533400" y="0"/>
            <a:ext cx="7848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>
                <a:solidFill>
                  <a:srgbClr val="FFFF00"/>
                </a:solidFill>
                <a:latin typeface="Georgia" charset="0"/>
                <a:cs typeface="+mn-cs"/>
              </a:rPr>
              <a:t>Near-field optical microscopy</a:t>
            </a:r>
          </a:p>
        </p:txBody>
      </p:sp>
      <p:sp>
        <p:nvSpPr>
          <p:cNvPr id="315411" name="Line 19"/>
          <p:cNvSpPr>
            <a:spLocks noChangeShapeType="1"/>
          </p:cNvSpPr>
          <p:nvPr/>
        </p:nvSpPr>
        <p:spPr bwMode="auto">
          <a:xfrm>
            <a:off x="2971800" y="4800600"/>
            <a:ext cx="3200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5413" name="Freeform 21"/>
          <p:cNvSpPr>
            <a:spLocks/>
          </p:cNvSpPr>
          <p:nvPr/>
        </p:nvSpPr>
        <p:spPr bwMode="auto">
          <a:xfrm>
            <a:off x="2979738" y="4800600"/>
            <a:ext cx="3175000" cy="358775"/>
          </a:xfrm>
          <a:custGeom>
            <a:avLst/>
            <a:gdLst>
              <a:gd name="T0" fmla="*/ 0 w 2000"/>
              <a:gd name="T1" fmla="*/ 5 h 226"/>
              <a:gd name="T2" fmla="*/ 67 w 2000"/>
              <a:gd name="T3" fmla="*/ 24 h 226"/>
              <a:gd name="T4" fmla="*/ 150 w 2000"/>
              <a:gd name="T5" fmla="*/ 37 h 226"/>
              <a:gd name="T6" fmla="*/ 299 w 2000"/>
              <a:gd name="T7" fmla="*/ 61 h 226"/>
              <a:gd name="T8" fmla="*/ 462 w 2000"/>
              <a:gd name="T9" fmla="*/ 93 h 226"/>
              <a:gd name="T10" fmla="*/ 502 w 2000"/>
              <a:gd name="T11" fmla="*/ 107 h 226"/>
              <a:gd name="T12" fmla="*/ 528 w 2000"/>
              <a:gd name="T13" fmla="*/ 112 h 226"/>
              <a:gd name="T14" fmla="*/ 760 w 2000"/>
              <a:gd name="T15" fmla="*/ 165 h 226"/>
              <a:gd name="T16" fmla="*/ 835 w 2000"/>
              <a:gd name="T17" fmla="*/ 176 h 226"/>
              <a:gd name="T18" fmla="*/ 923 w 2000"/>
              <a:gd name="T19" fmla="*/ 187 h 226"/>
              <a:gd name="T20" fmla="*/ 990 w 2000"/>
              <a:gd name="T21" fmla="*/ 197 h 226"/>
              <a:gd name="T22" fmla="*/ 1136 w 2000"/>
              <a:gd name="T23" fmla="*/ 224 h 226"/>
              <a:gd name="T24" fmla="*/ 1371 w 2000"/>
              <a:gd name="T25" fmla="*/ 213 h 226"/>
              <a:gd name="T26" fmla="*/ 1542 w 2000"/>
              <a:gd name="T27" fmla="*/ 181 h 226"/>
              <a:gd name="T28" fmla="*/ 1603 w 2000"/>
              <a:gd name="T29" fmla="*/ 163 h 226"/>
              <a:gd name="T30" fmla="*/ 1670 w 2000"/>
              <a:gd name="T31" fmla="*/ 141 h 226"/>
              <a:gd name="T32" fmla="*/ 1702 w 2000"/>
              <a:gd name="T33" fmla="*/ 128 h 226"/>
              <a:gd name="T34" fmla="*/ 1766 w 2000"/>
              <a:gd name="T35" fmla="*/ 99 h 226"/>
              <a:gd name="T36" fmla="*/ 1883 w 2000"/>
              <a:gd name="T37" fmla="*/ 37 h 226"/>
              <a:gd name="T38" fmla="*/ 1971 w 2000"/>
              <a:gd name="T39" fmla="*/ 11 h 226"/>
              <a:gd name="T40" fmla="*/ 2000 w 2000"/>
              <a:gd name="T41" fmla="*/ 0 h 2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000" h="226">
                <a:moveTo>
                  <a:pt x="0" y="5"/>
                </a:moveTo>
                <a:cubicBezTo>
                  <a:pt x="19" y="24"/>
                  <a:pt x="38" y="21"/>
                  <a:pt x="67" y="24"/>
                </a:cubicBezTo>
                <a:cubicBezTo>
                  <a:pt x="94" y="26"/>
                  <a:pt x="122" y="33"/>
                  <a:pt x="150" y="37"/>
                </a:cubicBezTo>
                <a:cubicBezTo>
                  <a:pt x="200" y="51"/>
                  <a:pt x="245" y="57"/>
                  <a:pt x="299" y="61"/>
                </a:cubicBezTo>
                <a:cubicBezTo>
                  <a:pt x="354" y="67"/>
                  <a:pt x="408" y="78"/>
                  <a:pt x="462" y="93"/>
                </a:cubicBezTo>
                <a:cubicBezTo>
                  <a:pt x="475" y="96"/>
                  <a:pt x="487" y="103"/>
                  <a:pt x="502" y="107"/>
                </a:cubicBezTo>
                <a:cubicBezTo>
                  <a:pt x="510" y="108"/>
                  <a:pt x="528" y="112"/>
                  <a:pt x="528" y="112"/>
                </a:cubicBezTo>
                <a:cubicBezTo>
                  <a:pt x="596" y="142"/>
                  <a:pt x="686" y="161"/>
                  <a:pt x="760" y="165"/>
                </a:cubicBezTo>
                <a:cubicBezTo>
                  <a:pt x="785" y="168"/>
                  <a:pt x="809" y="173"/>
                  <a:pt x="835" y="176"/>
                </a:cubicBezTo>
                <a:cubicBezTo>
                  <a:pt x="863" y="182"/>
                  <a:pt x="894" y="183"/>
                  <a:pt x="923" y="187"/>
                </a:cubicBezTo>
                <a:cubicBezTo>
                  <a:pt x="945" y="192"/>
                  <a:pt x="966" y="195"/>
                  <a:pt x="990" y="197"/>
                </a:cubicBezTo>
                <a:cubicBezTo>
                  <a:pt x="1037" y="210"/>
                  <a:pt x="1088" y="209"/>
                  <a:pt x="1136" y="224"/>
                </a:cubicBezTo>
                <a:cubicBezTo>
                  <a:pt x="1251" y="222"/>
                  <a:pt x="1286" y="226"/>
                  <a:pt x="1371" y="213"/>
                </a:cubicBezTo>
                <a:cubicBezTo>
                  <a:pt x="1423" y="192"/>
                  <a:pt x="1486" y="187"/>
                  <a:pt x="1542" y="181"/>
                </a:cubicBezTo>
                <a:cubicBezTo>
                  <a:pt x="1562" y="174"/>
                  <a:pt x="1581" y="166"/>
                  <a:pt x="1603" y="163"/>
                </a:cubicBezTo>
                <a:cubicBezTo>
                  <a:pt x="1624" y="154"/>
                  <a:pt x="1647" y="145"/>
                  <a:pt x="1670" y="141"/>
                </a:cubicBezTo>
                <a:cubicBezTo>
                  <a:pt x="1680" y="134"/>
                  <a:pt x="1690" y="133"/>
                  <a:pt x="1702" y="128"/>
                </a:cubicBezTo>
                <a:cubicBezTo>
                  <a:pt x="1723" y="118"/>
                  <a:pt x="1742" y="103"/>
                  <a:pt x="1766" y="99"/>
                </a:cubicBezTo>
                <a:cubicBezTo>
                  <a:pt x="1801" y="77"/>
                  <a:pt x="1842" y="48"/>
                  <a:pt x="1883" y="37"/>
                </a:cubicBezTo>
                <a:cubicBezTo>
                  <a:pt x="1906" y="19"/>
                  <a:pt x="1941" y="14"/>
                  <a:pt x="1971" y="11"/>
                </a:cubicBezTo>
                <a:cubicBezTo>
                  <a:pt x="1980" y="8"/>
                  <a:pt x="1990" y="0"/>
                  <a:pt x="2000" y="0"/>
                </a:cubicBezTo>
              </a:path>
            </a:pathLst>
          </a:custGeom>
          <a:noFill/>
          <a:ln w="127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5415" name="Oval 23"/>
          <p:cNvSpPr>
            <a:spLocks noChangeArrowheads="1"/>
          </p:cNvSpPr>
          <p:nvPr/>
        </p:nvSpPr>
        <p:spPr bwMode="auto">
          <a:xfrm>
            <a:off x="4648200" y="4876800"/>
            <a:ext cx="533400" cy="2286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5416" name="Line 24"/>
          <p:cNvSpPr>
            <a:spLocks noChangeShapeType="1"/>
          </p:cNvSpPr>
          <p:nvPr/>
        </p:nvSpPr>
        <p:spPr bwMode="auto">
          <a:xfrm>
            <a:off x="2971800" y="4800600"/>
            <a:ext cx="3200400" cy="0"/>
          </a:xfrm>
          <a:prstGeom prst="line">
            <a:avLst/>
          </a:prstGeom>
          <a:noFill/>
          <a:ln w="38100">
            <a:solidFill>
              <a:srgbClr val="FF0B1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5401" name="Rectangle 9"/>
          <p:cNvSpPr>
            <a:spLocks noChangeArrowheads="1"/>
          </p:cNvSpPr>
          <p:nvPr/>
        </p:nvSpPr>
        <p:spPr bwMode="auto">
          <a:xfrm>
            <a:off x="2057400" y="4700588"/>
            <a:ext cx="5029200" cy="100012"/>
          </a:xfrm>
          <a:prstGeom prst="rect">
            <a:avLst/>
          </a:prstGeom>
          <a:solidFill>
            <a:srgbClr val="AAD4FC">
              <a:alpha val="63000"/>
            </a:srgb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5420" name="Rectangle 28"/>
          <p:cNvSpPr>
            <a:spLocks noChangeArrowheads="1"/>
          </p:cNvSpPr>
          <p:nvPr/>
        </p:nvSpPr>
        <p:spPr bwMode="auto">
          <a:xfrm>
            <a:off x="304800" y="1905000"/>
            <a:ext cx="4848225" cy="108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1800" i="1">
                <a:solidFill>
                  <a:srgbClr val="FFFF00"/>
                </a:solidFill>
                <a:latin typeface="Geneva" charset="0"/>
                <a:cs typeface="+mn-cs"/>
              </a:rPr>
              <a:t>special ($)1.78 refractive index coverslips</a:t>
            </a:r>
          </a:p>
          <a:p>
            <a:pPr>
              <a:lnSpc>
                <a:spcPct val="120000"/>
              </a:lnSpc>
              <a:defRPr/>
            </a:pPr>
            <a:r>
              <a:rPr lang="en-US" sz="1800" i="1">
                <a:solidFill>
                  <a:srgbClr val="FFFF00"/>
                </a:solidFill>
                <a:latin typeface="Geneva" charset="0"/>
                <a:cs typeface="+mn-cs"/>
              </a:rPr>
              <a:t>special ($ $) 1.78 refractive index oil</a:t>
            </a:r>
          </a:p>
          <a:p>
            <a:pPr>
              <a:lnSpc>
                <a:spcPct val="120000"/>
              </a:lnSpc>
              <a:defRPr/>
            </a:pPr>
            <a:r>
              <a:rPr lang="en-US" sz="1800" i="1">
                <a:solidFill>
                  <a:srgbClr val="FFFF00"/>
                </a:solidFill>
                <a:latin typeface="Geneva" charset="0"/>
                <a:cs typeface="+mn-cs"/>
              </a:rPr>
              <a:t>special ($ $ $) objective 100x 1.65NA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49" name="Group 70"/>
          <p:cNvGrpSpPr>
            <a:grpSpLocks/>
          </p:cNvGrpSpPr>
          <p:nvPr/>
        </p:nvGrpSpPr>
        <p:grpSpPr bwMode="auto">
          <a:xfrm>
            <a:off x="0" y="1143000"/>
            <a:ext cx="8839200" cy="4057650"/>
            <a:chOff x="0" y="960"/>
            <a:chExt cx="5568" cy="2556"/>
          </a:xfrm>
        </p:grpSpPr>
        <p:grpSp>
          <p:nvGrpSpPr>
            <p:cNvPr id="27651" name="Group 42"/>
            <p:cNvGrpSpPr>
              <a:grpSpLocks/>
            </p:cNvGrpSpPr>
            <p:nvPr/>
          </p:nvGrpSpPr>
          <p:grpSpPr bwMode="auto">
            <a:xfrm>
              <a:off x="0" y="1110"/>
              <a:ext cx="5568" cy="2256"/>
              <a:chOff x="0" y="1392"/>
              <a:chExt cx="5568" cy="1344"/>
            </a:xfrm>
          </p:grpSpPr>
          <p:grpSp>
            <p:nvGrpSpPr>
              <p:cNvPr id="27653" name="Group 4"/>
              <p:cNvGrpSpPr>
                <a:grpSpLocks/>
              </p:cNvGrpSpPr>
              <p:nvPr/>
            </p:nvGrpSpPr>
            <p:grpSpPr bwMode="auto">
              <a:xfrm>
                <a:off x="0" y="1392"/>
                <a:ext cx="2688" cy="1344"/>
                <a:chOff x="960" y="2256"/>
                <a:chExt cx="3984" cy="960"/>
              </a:xfrm>
            </p:grpSpPr>
            <p:sp>
              <p:nvSpPr>
                <p:cNvPr id="240645" name="Line 5"/>
                <p:cNvSpPr>
                  <a:spLocks noChangeShapeType="1"/>
                </p:cNvSpPr>
                <p:nvPr/>
              </p:nvSpPr>
              <p:spPr bwMode="auto">
                <a:xfrm>
                  <a:off x="960" y="2256"/>
                  <a:ext cx="3984" cy="0"/>
                </a:xfrm>
                <a:prstGeom prst="line">
                  <a:avLst/>
                </a:prstGeom>
                <a:noFill/>
                <a:ln w="3175" cap="rnd">
                  <a:solidFill>
                    <a:srgbClr val="FFFF00">
                      <a:alpha val="60001"/>
                    </a:srgbClr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40646" name="Line 6"/>
                <p:cNvSpPr>
                  <a:spLocks noChangeShapeType="1"/>
                </p:cNvSpPr>
                <p:nvPr/>
              </p:nvSpPr>
              <p:spPr bwMode="auto">
                <a:xfrm>
                  <a:off x="960" y="2352"/>
                  <a:ext cx="3984" cy="0"/>
                </a:xfrm>
                <a:prstGeom prst="line">
                  <a:avLst/>
                </a:prstGeom>
                <a:noFill/>
                <a:ln w="3175" cap="rnd">
                  <a:solidFill>
                    <a:srgbClr val="FFFF00">
                      <a:alpha val="60001"/>
                    </a:srgbClr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40647" name="Line 7"/>
                <p:cNvSpPr>
                  <a:spLocks noChangeShapeType="1"/>
                </p:cNvSpPr>
                <p:nvPr/>
              </p:nvSpPr>
              <p:spPr bwMode="auto">
                <a:xfrm>
                  <a:off x="960" y="2448"/>
                  <a:ext cx="3984" cy="0"/>
                </a:xfrm>
                <a:prstGeom prst="line">
                  <a:avLst/>
                </a:prstGeom>
                <a:noFill/>
                <a:ln w="3175" cap="rnd">
                  <a:solidFill>
                    <a:srgbClr val="FFFF00">
                      <a:alpha val="60001"/>
                    </a:srgbClr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40648" name="Line 8"/>
                <p:cNvSpPr>
                  <a:spLocks noChangeShapeType="1"/>
                </p:cNvSpPr>
                <p:nvPr/>
              </p:nvSpPr>
              <p:spPr bwMode="auto">
                <a:xfrm>
                  <a:off x="960" y="2544"/>
                  <a:ext cx="3984" cy="0"/>
                </a:xfrm>
                <a:prstGeom prst="line">
                  <a:avLst/>
                </a:prstGeom>
                <a:noFill/>
                <a:ln w="3175" cap="rnd">
                  <a:solidFill>
                    <a:srgbClr val="FFFF00">
                      <a:alpha val="60001"/>
                    </a:srgbClr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40649" name="Line 9"/>
                <p:cNvSpPr>
                  <a:spLocks noChangeShapeType="1"/>
                </p:cNvSpPr>
                <p:nvPr/>
              </p:nvSpPr>
              <p:spPr bwMode="auto">
                <a:xfrm>
                  <a:off x="960" y="2640"/>
                  <a:ext cx="3984" cy="0"/>
                </a:xfrm>
                <a:prstGeom prst="line">
                  <a:avLst/>
                </a:prstGeom>
                <a:noFill/>
                <a:ln w="3175" cap="rnd">
                  <a:solidFill>
                    <a:srgbClr val="FFFF00">
                      <a:alpha val="60001"/>
                    </a:srgbClr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40650" name="Line 10"/>
                <p:cNvSpPr>
                  <a:spLocks noChangeShapeType="1"/>
                </p:cNvSpPr>
                <p:nvPr/>
              </p:nvSpPr>
              <p:spPr bwMode="auto">
                <a:xfrm>
                  <a:off x="960" y="2736"/>
                  <a:ext cx="3984" cy="0"/>
                </a:xfrm>
                <a:prstGeom prst="line">
                  <a:avLst/>
                </a:prstGeom>
                <a:noFill/>
                <a:ln w="3175" cap="rnd">
                  <a:solidFill>
                    <a:srgbClr val="FFFF00">
                      <a:alpha val="60001"/>
                    </a:srgbClr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40651" name="Line 11"/>
                <p:cNvSpPr>
                  <a:spLocks noChangeShapeType="1"/>
                </p:cNvSpPr>
                <p:nvPr/>
              </p:nvSpPr>
              <p:spPr bwMode="auto">
                <a:xfrm>
                  <a:off x="960" y="2832"/>
                  <a:ext cx="3984" cy="0"/>
                </a:xfrm>
                <a:prstGeom prst="line">
                  <a:avLst/>
                </a:prstGeom>
                <a:noFill/>
                <a:ln w="3175" cap="rnd">
                  <a:solidFill>
                    <a:srgbClr val="FFFF00">
                      <a:alpha val="60001"/>
                    </a:srgbClr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40652" name="Line 12"/>
                <p:cNvSpPr>
                  <a:spLocks noChangeShapeType="1"/>
                </p:cNvSpPr>
                <p:nvPr/>
              </p:nvSpPr>
              <p:spPr bwMode="auto">
                <a:xfrm>
                  <a:off x="960" y="2928"/>
                  <a:ext cx="3984" cy="0"/>
                </a:xfrm>
                <a:prstGeom prst="line">
                  <a:avLst/>
                </a:prstGeom>
                <a:noFill/>
                <a:ln w="3175" cap="rnd">
                  <a:solidFill>
                    <a:srgbClr val="FFFF00">
                      <a:alpha val="60001"/>
                    </a:srgbClr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40653" name="Line 13"/>
                <p:cNvSpPr>
                  <a:spLocks noChangeShapeType="1"/>
                </p:cNvSpPr>
                <p:nvPr/>
              </p:nvSpPr>
              <p:spPr bwMode="auto">
                <a:xfrm>
                  <a:off x="960" y="3024"/>
                  <a:ext cx="3984" cy="0"/>
                </a:xfrm>
                <a:prstGeom prst="line">
                  <a:avLst/>
                </a:prstGeom>
                <a:noFill/>
                <a:ln w="3175" cap="rnd">
                  <a:solidFill>
                    <a:srgbClr val="FFFF00">
                      <a:alpha val="60001"/>
                    </a:srgbClr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40654" name="Line 14"/>
                <p:cNvSpPr>
                  <a:spLocks noChangeShapeType="1"/>
                </p:cNvSpPr>
                <p:nvPr/>
              </p:nvSpPr>
              <p:spPr bwMode="auto">
                <a:xfrm>
                  <a:off x="960" y="3120"/>
                  <a:ext cx="3984" cy="0"/>
                </a:xfrm>
                <a:prstGeom prst="line">
                  <a:avLst/>
                </a:prstGeom>
                <a:noFill/>
                <a:ln w="3175" cap="rnd">
                  <a:solidFill>
                    <a:srgbClr val="FFFF00">
                      <a:alpha val="60001"/>
                    </a:srgbClr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40655" name="Line 15"/>
                <p:cNvSpPr>
                  <a:spLocks noChangeShapeType="1"/>
                </p:cNvSpPr>
                <p:nvPr/>
              </p:nvSpPr>
              <p:spPr bwMode="auto">
                <a:xfrm>
                  <a:off x="960" y="3216"/>
                  <a:ext cx="3984" cy="0"/>
                </a:xfrm>
                <a:prstGeom prst="line">
                  <a:avLst/>
                </a:prstGeom>
                <a:noFill/>
                <a:ln w="3175" cap="rnd">
                  <a:solidFill>
                    <a:srgbClr val="FFFF00">
                      <a:alpha val="60001"/>
                    </a:srgbClr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grpSp>
            <p:nvGrpSpPr>
              <p:cNvPr id="27654" name="Group 29"/>
              <p:cNvGrpSpPr>
                <a:grpSpLocks/>
              </p:cNvGrpSpPr>
              <p:nvPr/>
            </p:nvGrpSpPr>
            <p:grpSpPr bwMode="auto">
              <a:xfrm>
                <a:off x="2736" y="1392"/>
                <a:ext cx="2832" cy="1344"/>
                <a:chOff x="2928" y="1464"/>
                <a:chExt cx="960" cy="1344"/>
              </a:xfrm>
            </p:grpSpPr>
            <p:sp>
              <p:nvSpPr>
                <p:cNvPr id="240670" name="Line 30"/>
                <p:cNvSpPr>
                  <a:spLocks noChangeShapeType="1"/>
                </p:cNvSpPr>
                <p:nvPr/>
              </p:nvSpPr>
              <p:spPr bwMode="auto">
                <a:xfrm>
                  <a:off x="2928" y="1464"/>
                  <a:ext cx="912" cy="792"/>
                </a:xfrm>
                <a:prstGeom prst="line">
                  <a:avLst/>
                </a:prstGeom>
                <a:noFill/>
                <a:ln w="3175" cap="rnd">
                  <a:solidFill>
                    <a:srgbClr val="00FF00">
                      <a:alpha val="60001"/>
                    </a:srgbClr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40671" name="Line 31"/>
                <p:cNvSpPr>
                  <a:spLocks noChangeShapeType="1"/>
                </p:cNvSpPr>
                <p:nvPr/>
              </p:nvSpPr>
              <p:spPr bwMode="auto">
                <a:xfrm>
                  <a:off x="2928" y="1598"/>
                  <a:ext cx="960" cy="658"/>
                </a:xfrm>
                <a:prstGeom prst="line">
                  <a:avLst/>
                </a:prstGeom>
                <a:noFill/>
                <a:ln w="3175" cap="rnd">
                  <a:solidFill>
                    <a:srgbClr val="00FF00">
                      <a:alpha val="60001"/>
                    </a:srgbClr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40672" name="Line 32"/>
                <p:cNvSpPr>
                  <a:spLocks noChangeShapeType="1"/>
                </p:cNvSpPr>
                <p:nvPr/>
              </p:nvSpPr>
              <p:spPr bwMode="auto">
                <a:xfrm>
                  <a:off x="2928" y="1733"/>
                  <a:ext cx="912" cy="475"/>
                </a:xfrm>
                <a:prstGeom prst="line">
                  <a:avLst/>
                </a:prstGeom>
                <a:noFill/>
                <a:ln w="3175" cap="rnd">
                  <a:solidFill>
                    <a:srgbClr val="00FF00">
                      <a:alpha val="60001"/>
                    </a:srgbClr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40673" name="Line 33"/>
                <p:cNvSpPr>
                  <a:spLocks noChangeShapeType="1"/>
                </p:cNvSpPr>
                <p:nvPr/>
              </p:nvSpPr>
              <p:spPr bwMode="auto">
                <a:xfrm>
                  <a:off x="2928" y="1867"/>
                  <a:ext cx="960" cy="341"/>
                </a:xfrm>
                <a:prstGeom prst="line">
                  <a:avLst/>
                </a:prstGeom>
                <a:noFill/>
                <a:ln w="3175" cap="rnd">
                  <a:solidFill>
                    <a:srgbClr val="00FF00">
                      <a:alpha val="60001"/>
                    </a:srgbClr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40674" name="Line 34"/>
                <p:cNvSpPr>
                  <a:spLocks noChangeShapeType="1"/>
                </p:cNvSpPr>
                <p:nvPr/>
              </p:nvSpPr>
              <p:spPr bwMode="auto">
                <a:xfrm>
                  <a:off x="2928" y="2002"/>
                  <a:ext cx="960" cy="158"/>
                </a:xfrm>
                <a:prstGeom prst="line">
                  <a:avLst/>
                </a:prstGeom>
                <a:noFill/>
                <a:ln w="3175" cap="rnd">
                  <a:solidFill>
                    <a:srgbClr val="00FF00">
                      <a:alpha val="60001"/>
                    </a:srgbClr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grpSp>
              <p:nvGrpSpPr>
                <p:cNvPr id="27660" name="Group 35"/>
                <p:cNvGrpSpPr>
                  <a:grpSpLocks/>
                </p:cNvGrpSpPr>
                <p:nvPr/>
              </p:nvGrpSpPr>
              <p:grpSpPr bwMode="auto">
                <a:xfrm flipV="1">
                  <a:off x="2928" y="2016"/>
                  <a:ext cx="960" cy="792"/>
                  <a:chOff x="2928" y="1464"/>
                  <a:chExt cx="960" cy="792"/>
                </a:xfrm>
              </p:grpSpPr>
              <p:sp>
                <p:nvSpPr>
                  <p:cNvPr id="240676" name="Line 36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1464"/>
                    <a:ext cx="912" cy="792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00FF00">
                        <a:alpha val="60001"/>
                      </a:srgbClr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40677" name="Line 37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1598"/>
                    <a:ext cx="960" cy="658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00FF00">
                        <a:alpha val="60001"/>
                      </a:srgbClr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40678" name="Line 38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1733"/>
                    <a:ext cx="912" cy="475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00FF00">
                        <a:alpha val="60001"/>
                      </a:srgbClr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40679" name="Line 39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1867"/>
                    <a:ext cx="960" cy="341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00FF00">
                        <a:alpha val="60001"/>
                      </a:srgbClr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40680" name="Line 40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2002"/>
                    <a:ext cx="960" cy="158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00FF00">
                        <a:alpha val="60001"/>
                      </a:srgbClr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40681" name="Line 41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2136"/>
                    <a:ext cx="768" cy="0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00FF00">
                        <a:alpha val="60001"/>
                      </a:srgbClr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</p:grpSp>
          </p:grpSp>
        </p:grpSp>
        <p:pic>
          <p:nvPicPr>
            <p:cNvPr id="27652" name="Picture 2" descr="convexlens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960"/>
              <a:ext cx="432" cy="25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0709" name="Rectangle 69"/>
          <p:cNvSpPr>
            <a:spLocks noChangeArrowheads="1"/>
          </p:cNvSpPr>
          <p:nvPr/>
        </p:nvSpPr>
        <p:spPr bwMode="auto">
          <a:xfrm>
            <a:off x="533400" y="90488"/>
            <a:ext cx="7848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>
                <a:solidFill>
                  <a:srgbClr val="FFFF00"/>
                </a:solidFill>
                <a:latin typeface="Georgia" charset="0"/>
                <a:cs typeface="+mn-cs"/>
              </a:rPr>
              <a:t>Lens</a:t>
            </a:r>
            <a:endParaRPr lang="en-US" sz="2400">
              <a:solidFill>
                <a:srgbClr val="1A1A1A"/>
              </a:solidFill>
              <a:latin typeface="ArialMT" charset="0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5" name="Rectangle 15"/>
          <p:cNvSpPr>
            <a:spLocks noChangeArrowheads="1"/>
          </p:cNvSpPr>
          <p:nvPr/>
        </p:nvSpPr>
        <p:spPr bwMode="auto">
          <a:xfrm>
            <a:off x="533400" y="0"/>
            <a:ext cx="7848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>
                <a:solidFill>
                  <a:srgbClr val="FFFF00"/>
                </a:solidFill>
                <a:latin typeface="Georgia" charset="0"/>
                <a:cs typeface="+mn-cs"/>
              </a:rPr>
              <a:t>Near-field optical microscopy</a:t>
            </a:r>
          </a:p>
        </p:txBody>
      </p:sp>
      <p:grpSp>
        <p:nvGrpSpPr>
          <p:cNvPr id="152578" name="Group 2"/>
          <p:cNvGrpSpPr>
            <a:grpSpLocks/>
          </p:cNvGrpSpPr>
          <p:nvPr/>
        </p:nvGrpSpPr>
        <p:grpSpPr bwMode="auto">
          <a:xfrm flipV="1">
            <a:off x="-28575" y="3063875"/>
            <a:ext cx="9201150" cy="747713"/>
            <a:chOff x="1680" y="2016"/>
            <a:chExt cx="2400" cy="672"/>
          </a:xfrm>
        </p:grpSpPr>
        <p:grpSp>
          <p:nvGrpSpPr>
            <p:cNvPr id="152619" name="Group 3" descr="80%"/>
            <p:cNvGrpSpPr>
              <a:grpSpLocks/>
            </p:cNvGrpSpPr>
            <p:nvPr/>
          </p:nvGrpSpPr>
          <p:grpSpPr bwMode="auto">
            <a:xfrm flipH="1">
              <a:off x="1680" y="2016"/>
              <a:ext cx="1200" cy="672"/>
              <a:chOff x="2880" y="1008"/>
              <a:chExt cx="1200" cy="672"/>
            </a:xfrm>
          </p:grpSpPr>
          <p:sp>
            <p:nvSpPr>
              <p:cNvPr id="317444" name="Rectangle 4" descr="80%"/>
              <p:cNvSpPr>
                <a:spLocks noChangeArrowheads="1"/>
              </p:cNvSpPr>
              <p:nvPr/>
            </p:nvSpPr>
            <p:spPr bwMode="auto">
              <a:xfrm>
                <a:off x="2880" y="1008"/>
                <a:ext cx="1104" cy="672"/>
              </a:xfrm>
              <a:prstGeom prst="rect">
                <a:avLst/>
              </a:prstGeom>
              <a:pattFill prst="pct80">
                <a:fgClr>
                  <a:srgbClr val="4DBFFC">
                    <a:alpha val="58000"/>
                  </a:srgbClr>
                </a:fgClr>
                <a:bgClr>
                  <a:srgbClr val="FFFFFF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7445" name="Oval 5" descr="80%"/>
              <p:cNvSpPr>
                <a:spLocks noChangeArrowheads="1"/>
              </p:cNvSpPr>
              <p:nvPr/>
            </p:nvSpPr>
            <p:spPr bwMode="auto">
              <a:xfrm>
                <a:off x="3840" y="1008"/>
                <a:ext cx="240" cy="672"/>
              </a:xfrm>
              <a:prstGeom prst="ellipse">
                <a:avLst/>
              </a:prstGeom>
              <a:pattFill prst="pct80">
                <a:fgClr>
                  <a:srgbClr val="4DBFFC"/>
                </a:fgClr>
                <a:bgClr>
                  <a:srgbClr val="FFFFFF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52620" name="Group 6" descr="80%"/>
            <p:cNvGrpSpPr>
              <a:grpSpLocks/>
            </p:cNvGrpSpPr>
            <p:nvPr/>
          </p:nvGrpSpPr>
          <p:grpSpPr bwMode="auto">
            <a:xfrm>
              <a:off x="2880" y="2016"/>
              <a:ext cx="1200" cy="672"/>
              <a:chOff x="2880" y="1008"/>
              <a:chExt cx="1200" cy="672"/>
            </a:xfrm>
          </p:grpSpPr>
          <p:sp>
            <p:nvSpPr>
              <p:cNvPr id="317447" name="Rectangle 7" descr="80%"/>
              <p:cNvSpPr>
                <a:spLocks noChangeArrowheads="1"/>
              </p:cNvSpPr>
              <p:nvPr/>
            </p:nvSpPr>
            <p:spPr bwMode="auto">
              <a:xfrm>
                <a:off x="2880" y="1008"/>
                <a:ext cx="1104" cy="672"/>
              </a:xfrm>
              <a:prstGeom prst="rect">
                <a:avLst/>
              </a:prstGeom>
              <a:pattFill prst="pct80">
                <a:fgClr>
                  <a:srgbClr val="4DBFFC">
                    <a:alpha val="58000"/>
                  </a:srgbClr>
                </a:fgClr>
                <a:bgClr>
                  <a:srgbClr val="FFFFFF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7448" name="Oval 8" descr="80%"/>
              <p:cNvSpPr>
                <a:spLocks noChangeArrowheads="1"/>
              </p:cNvSpPr>
              <p:nvPr/>
            </p:nvSpPr>
            <p:spPr bwMode="auto">
              <a:xfrm>
                <a:off x="3840" y="1008"/>
                <a:ext cx="240" cy="672"/>
              </a:xfrm>
              <a:prstGeom prst="ellipse">
                <a:avLst/>
              </a:prstGeom>
              <a:pattFill prst="pct80">
                <a:fgClr>
                  <a:srgbClr val="4DBFFC"/>
                </a:fgClr>
                <a:bgClr>
                  <a:srgbClr val="FFFFFF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152579" name="Group 73"/>
          <p:cNvGrpSpPr>
            <a:grpSpLocks/>
          </p:cNvGrpSpPr>
          <p:nvPr/>
        </p:nvGrpSpPr>
        <p:grpSpPr bwMode="auto">
          <a:xfrm>
            <a:off x="-1500188" y="1371600"/>
            <a:ext cx="12144376" cy="3314700"/>
            <a:chOff x="-945" y="864"/>
            <a:chExt cx="7650" cy="2088"/>
          </a:xfrm>
        </p:grpSpPr>
        <p:pic>
          <p:nvPicPr>
            <p:cNvPr id="152609" name="Picture 9" descr="convexlens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V="1">
              <a:off x="2358" y="-656"/>
              <a:ext cx="1044" cy="6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52610" name="Group 11"/>
            <p:cNvGrpSpPr>
              <a:grpSpLocks/>
            </p:cNvGrpSpPr>
            <p:nvPr/>
          </p:nvGrpSpPr>
          <p:grpSpPr bwMode="auto">
            <a:xfrm flipV="1">
              <a:off x="-597" y="864"/>
              <a:ext cx="6954" cy="928"/>
              <a:chOff x="1440" y="2016"/>
              <a:chExt cx="2880" cy="384"/>
            </a:xfrm>
          </p:grpSpPr>
          <p:sp>
            <p:nvSpPr>
              <p:cNvPr id="317452" name="AutoShape 12" descr="Dashed horizontal"/>
              <p:cNvSpPr>
                <a:spLocks noChangeArrowheads="1"/>
              </p:cNvSpPr>
              <p:nvPr/>
            </p:nvSpPr>
            <p:spPr bwMode="auto">
              <a:xfrm rot="16200000" flipV="1">
                <a:off x="1512" y="1944"/>
                <a:ext cx="384" cy="528"/>
              </a:xfrm>
              <a:prstGeom prst="flowChartDocument">
                <a:avLst/>
              </a:prstGeom>
              <a:pattFill prst="dashHorz">
                <a:fgClr>
                  <a:schemeClr val="accent2">
                    <a:alpha val="58000"/>
                  </a:schemeClr>
                </a:fgClr>
                <a:bgClr>
                  <a:srgbClr val="FFFFFF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7453" name="Rectangle 13" descr="Dashed horizontal"/>
              <p:cNvSpPr>
                <a:spLocks noChangeArrowheads="1"/>
              </p:cNvSpPr>
              <p:nvPr/>
            </p:nvSpPr>
            <p:spPr bwMode="auto">
              <a:xfrm>
                <a:off x="1944" y="2016"/>
                <a:ext cx="1872" cy="384"/>
              </a:xfrm>
              <a:prstGeom prst="rect">
                <a:avLst/>
              </a:prstGeom>
              <a:pattFill prst="dashHorz">
                <a:fgClr>
                  <a:schemeClr val="accent2">
                    <a:alpha val="58000"/>
                  </a:schemeClr>
                </a:fgClr>
                <a:bgClr>
                  <a:srgbClr val="FFFFFF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7454" name="AutoShape 14" descr="Dashed horizontal"/>
              <p:cNvSpPr>
                <a:spLocks noChangeArrowheads="1"/>
              </p:cNvSpPr>
              <p:nvPr/>
            </p:nvSpPr>
            <p:spPr bwMode="auto">
              <a:xfrm rot="16200000" flipH="1">
                <a:off x="3864" y="1944"/>
                <a:ext cx="384" cy="528"/>
              </a:xfrm>
              <a:prstGeom prst="flowChartDocument">
                <a:avLst/>
              </a:prstGeom>
              <a:pattFill prst="dashHorz">
                <a:fgClr>
                  <a:schemeClr val="accent2">
                    <a:alpha val="58000"/>
                  </a:schemeClr>
                </a:fgClr>
                <a:bgClr>
                  <a:srgbClr val="FFFFFF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317457" name="Line 17"/>
            <p:cNvSpPr>
              <a:spLocks noChangeShapeType="1"/>
            </p:cNvSpPr>
            <p:nvPr/>
          </p:nvSpPr>
          <p:spPr bwMode="auto">
            <a:xfrm flipV="1">
              <a:off x="446" y="1792"/>
              <a:ext cx="486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7458" name="Freeform 18"/>
            <p:cNvSpPr>
              <a:spLocks/>
            </p:cNvSpPr>
            <p:nvPr/>
          </p:nvSpPr>
          <p:spPr bwMode="auto">
            <a:xfrm flipV="1">
              <a:off x="458" y="1246"/>
              <a:ext cx="4829" cy="546"/>
            </a:xfrm>
            <a:custGeom>
              <a:avLst/>
              <a:gdLst>
                <a:gd name="T0" fmla="*/ 0 w 2000"/>
                <a:gd name="T1" fmla="*/ 5 h 226"/>
                <a:gd name="T2" fmla="*/ 67 w 2000"/>
                <a:gd name="T3" fmla="*/ 24 h 226"/>
                <a:gd name="T4" fmla="*/ 150 w 2000"/>
                <a:gd name="T5" fmla="*/ 37 h 226"/>
                <a:gd name="T6" fmla="*/ 299 w 2000"/>
                <a:gd name="T7" fmla="*/ 61 h 226"/>
                <a:gd name="T8" fmla="*/ 462 w 2000"/>
                <a:gd name="T9" fmla="*/ 93 h 226"/>
                <a:gd name="T10" fmla="*/ 502 w 2000"/>
                <a:gd name="T11" fmla="*/ 107 h 226"/>
                <a:gd name="T12" fmla="*/ 528 w 2000"/>
                <a:gd name="T13" fmla="*/ 112 h 226"/>
                <a:gd name="T14" fmla="*/ 760 w 2000"/>
                <a:gd name="T15" fmla="*/ 165 h 226"/>
                <a:gd name="T16" fmla="*/ 835 w 2000"/>
                <a:gd name="T17" fmla="*/ 176 h 226"/>
                <a:gd name="T18" fmla="*/ 923 w 2000"/>
                <a:gd name="T19" fmla="*/ 187 h 226"/>
                <a:gd name="T20" fmla="*/ 990 w 2000"/>
                <a:gd name="T21" fmla="*/ 197 h 226"/>
                <a:gd name="T22" fmla="*/ 1136 w 2000"/>
                <a:gd name="T23" fmla="*/ 224 h 226"/>
                <a:gd name="T24" fmla="*/ 1371 w 2000"/>
                <a:gd name="T25" fmla="*/ 213 h 226"/>
                <a:gd name="T26" fmla="*/ 1542 w 2000"/>
                <a:gd name="T27" fmla="*/ 181 h 226"/>
                <a:gd name="T28" fmla="*/ 1603 w 2000"/>
                <a:gd name="T29" fmla="*/ 163 h 226"/>
                <a:gd name="T30" fmla="*/ 1670 w 2000"/>
                <a:gd name="T31" fmla="*/ 141 h 226"/>
                <a:gd name="T32" fmla="*/ 1702 w 2000"/>
                <a:gd name="T33" fmla="*/ 128 h 226"/>
                <a:gd name="T34" fmla="*/ 1766 w 2000"/>
                <a:gd name="T35" fmla="*/ 99 h 226"/>
                <a:gd name="T36" fmla="*/ 1883 w 2000"/>
                <a:gd name="T37" fmla="*/ 37 h 226"/>
                <a:gd name="T38" fmla="*/ 1971 w 2000"/>
                <a:gd name="T39" fmla="*/ 11 h 226"/>
                <a:gd name="T40" fmla="*/ 2000 w 2000"/>
                <a:gd name="T41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00" h="226">
                  <a:moveTo>
                    <a:pt x="0" y="5"/>
                  </a:moveTo>
                  <a:cubicBezTo>
                    <a:pt x="19" y="24"/>
                    <a:pt x="38" y="21"/>
                    <a:pt x="67" y="24"/>
                  </a:cubicBezTo>
                  <a:cubicBezTo>
                    <a:pt x="94" y="26"/>
                    <a:pt x="122" y="33"/>
                    <a:pt x="150" y="37"/>
                  </a:cubicBezTo>
                  <a:cubicBezTo>
                    <a:pt x="200" y="51"/>
                    <a:pt x="245" y="57"/>
                    <a:pt x="299" y="61"/>
                  </a:cubicBezTo>
                  <a:cubicBezTo>
                    <a:pt x="354" y="67"/>
                    <a:pt x="408" y="78"/>
                    <a:pt x="462" y="93"/>
                  </a:cubicBezTo>
                  <a:cubicBezTo>
                    <a:pt x="475" y="96"/>
                    <a:pt x="487" y="103"/>
                    <a:pt x="502" y="107"/>
                  </a:cubicBezTo>
                  <a:cubicBezTo>
                    <a:pt x="510" y="108"/>
                    <a:pt x="528" y="112"/>
                    <a:pt x="528" y="112"/>
                  </a:cubicBezTo>
                  <a:cubicBezTo>
                    <a:pt x="596" y="142"/>
                    <a:pt x="686" y="161"/>
                    <a:pt x="760" y="165"/>
                  </a:cubicBezTo>
                  <a:cubicBezTo>
                    <a:pt x="785" y="168"/>
                    <a:pt x="809" y="173"/>
                    <a:pt x="835" y="176"/>
                  </a:cubicBezTo>
                  <a:cubicBezTo>
                    <a:pt x="863" y="182"/>
                    <a:pt x="894" y="183"/>
                    <a:pt x="923" y="187"/>
                  </a:cubicBezTo>
                  <a:cubicBezTo>
                    <a:pt x="945" y="192"/>
                    <a:pt x="966" y="195"/>
                    <a:pt x="990" y="197"/>
                  </a:cubicBezTo>
                  <a:cubicBezTo>
                    <a:pt x="1037" y="210"/>
                    <a:pt x="1088" y="209"/>
                    <a:pt x="1136" y="224"/>
                  </a:cubicBezTo>
                  <a:cubicBezTo>
                    <a:pt x="1251" y="222"/>
                    <a:pt x="1286" y="226"/>
                    <a:pt x="1371" y="213"/>
                  </a:cubicBezTo>
                  <a:cubicBezTo>
                    <a:pt x="1423" y="192"/>
                    <a:pt x="1486" y="187"/>
                    <a:pt x="1542" y="181"/>
                  </a:cubicBezTo>
                  <a:cubicBezTo>
                    <a:pt x="1562" y="174"/>
                    <a:pt x="1581" y="166"/>
                    <a:pt x="1603" y="163"/>
                  </a:cubicBezTo>
                  <a:cubicBezTo>
                    <a:pt x="1624" y="154"/>
                    <a:pt x="1647" y="145"/>
                    <a:pt x="1670" y="141"/>
                  </a:cubicBezTo>
                  <a:cubicBezTo>
                    <a:pt x="1680" y="134"/>
                    <a:pt x="1690" y="133"/>
                    <a:pt x="1702" y="128"/>
                  </a:cubicBezTo>
                  <a:cubicBezTo>
                    <a:pt x="1723" y="118"/>
                    <a:pt x="1742" y="103"/>
                    <a:pt x="1766" y="99"/>
                  </a:cubicBezTo>
                  <a:cubicBezTo>
                    <a:pt x="1801" y="77"/>
                    <a:pt x="1842" y="48"/>
                    <a:pt x="1883" y="37"/>
                  </a:cubicBezTo>
                  <a:cubicBezTo>
                    <a:pt x="1906" y="19"/>
                    <a:pt x="1941" y="14"/>
                    <a:pt x="1971" y="11"/>
                  </a:cubicBezTo>
                  <a:cubicBezTo>
                    <a:pt x="1980" y="8"/>
                    <a:pt x="1990" y="0"/>
                    <a:pt x="2000" y="0"/>
                  </a:cubicBezTo>
                </a:path>
              </a:pathLst>
            </a:custGeom>
            <a:noFill/>
            <a:ln w="127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7459" name="Oval 19"/>
            <p:cNvSpPr>
              <a:spLocks noChangeArrowheads="1"/>
            </p:cNvSpPr>
            <p:nvPr/>
          </p:nvSpPr>
          <p:spPr bwMode="auto">
            <a:xfrm flipV="1">
              <a:off x="2996" y="1328"/>
              <a:ext cx="811" cy="34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7461" name="Rectangle 21"/>
            <p:cNvSpPr>
              <a:spLocks noChangeArrowheads="1"/>
            </p:cNvSpPr>
            <p:nvPr/>
          </p:nvSpPr>
          <p:spPr bwMode="auto">
            <a:xfrm flipV="1">
              <a:off x="-945" y="1792"/>
              <a:ext cx="7650" cy="152"/>
            </a:xfrm>
            <a:prstGeom prst="rect">
              <a:avLst/>
            </a:prstGeom>
            <a:solidFill>
              <a:srgbClr val="AAD4FC">
                <a:alpha val="63000"/>
              </a:srgbClr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7460" name="Line 20"/>
            <p:cNvSpPr>
              <a:spLocks noChangeShapeType="1"/>
            </p:cNvSpPr>
            <p:nvPr/>
          </p:nvSpPr>
          <p:spPr bwMode="auto">
            <a:xfrm flipV="1">
              <a:off x="446" y="1792"/>
              <a:ext cx="4868" cy="0"/>
            </a:xfrm>
            <a:prstGeom prst="line">
              <a:avLst/>
            </a:prstGeom>
            <a:noFill/>
            <a:ln w="57150">
              <a:solidFill>
                <a:srgbClr val="FF0B1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317511" name="Group 71"/>
          <p:cNvGrpSpPr>
            <a:grpSpLocks/>
          </p:cNvGrpSpPr>
          <p:nvPr/>
        </p:nvGrpSpPr>
        <p:grpSpPr bwMode="auto">
          <a:xfrm>
            <a:off x="3124200" y="2133600"/>
            <a:ext cx="2667000" cy="1371600"/>
            <a:chOff x="1968" y="1344"/>
            <a:chExt cx="1680" cy="864"/>
          </a:xfrm>
        </p:grpSpPr>
        <p:grpSp>
          <p:nvGrpSpPr>
            <p:cNvPr id="152582" name="Group 46"/>
            <p:cNvGrpSpPr>
              <a:grpSpLocks/>
            </p:cNvGrpSpPr>
            <p:nvPr/>
          </p:nvGrpSpPr>
          <p:grpSpPr bwMode="auto">
            <a:xfrm>
              <a:off x="1968" y="1440"/>
              <a:ext cx="288" cy="672"/>
              <a:chOff x="2496" y="3030"/>
              <a:chExt cx="336" cy="858"/>
            </a:xfrm>
          </p:grpSpPr>
          <p:sp>
            <p:nvSpPr>
              <p:cNvPr id="317469" name="Rectangle 29"/>
              <p:cNvSpPr>
                <a:spLocks noChangeArrowheads="1"/>
              </p:cNvSpPr>
              <p:nvPr/>
            </p:nvSpPr>
            <p:spPr bwMode="auto">
              <a:xfrm>
                <a:off x="2640" y="3030"/>
                <a:ext cx="49" cy="49"/>
              </a:xfrm>
              <a:prstGeom prst="rect">
                <a:avLst/>
              </a:prstGeom>
              <a:solidFill>
                <a:srgbClr val="FF0B1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B1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7485" name="AutoShape 45"/>
              <p:cNvSpPr>
                <a:spLocks noChangeArrowheads="1"/>
              </p:cNvSpPr>
              <p:nvPr/>
            </p:nvSpPr>
            <p:spPr bwMode="auto">
              <a:xfrm>
                <a:off x="2496" y="3072"/>
                <a:ext cx="336" cy="816"/>
              </a:xfrm>
              <a:prstGeom prst="triangle">
                <a:avLst>
                  <a:gd name="adj" fmla="val 50000"/>
                </a:avLst>
              </a:prstGeom>
              <a:gradFill rotWithShape="0">
                <a:gsLst>
                  <a:gs pos="0">
                    <a:srgbClr val="FF0B11">
                      <a:alpha val="0"/>
                    </a:srgbClr>
                  </a:gs>
                  <a:gs pos="50000">
                    <a:srgbClr val="FF0B11">
                      <a:gamma/>
                      <a:tint val="60000"/>
                      <a:invGamma/>
                    </a:srgbClr>
                  </a:gs>
                  <a:gs pos="100000">
                    <a:srgbClr val="FF0B11">
                      <a:alpha val="0"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52583" name="Group 47"/>
            <p:cNvGrpSpPr>
              <a:grpSpLocks/>
            </p:cNvGrpSpPr>
            <p:nvPr/>
          </p:nvGrpSpPr>
          <p:grpSpPr bwMode="auto">
            <a:xfrm>
              <a:off x="2352" y="1344"/>
              <a:ext cx="288" cy="672"/>
              <a:chOff x="2496" y="3030"/>
              <a:chExt cx="336" cy="858"/>
            </a:xfrm>
          </p:grpSpPr>
          <p:sp>
            <p:nvSpPr>
              <p:cNvPr id="317488" name="Rectangle 48"/>
              <p:cNvSpPr>
                <a:spLocks noChangeArrowheads="1"/>
              </p:cNvSpPr>
              <p:nvPr/>
            </p:nvSpPr>
            <p:spPr bwMode="auto">
              <a:xfrm>
                <a:off x="2640" y="3030"/>
                <a:ext cx="49" cy="49"/>
              </a:xfrm>
              <a:prstGeom prst="rect">
                <a:avLst/>
              </a:prstGeom>
              <a:solidFill>
                <a:srgbClr val="FF0B1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B1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7489" name="AutoShape 49"/>
              <p:cNvSpPr>
                <a:spLocks noChangeArrowheads="1"/>
              </p:cNvSpPr>
              <p:nvPr/>
            </p:nvSpPr>
            <p:spPr bwMode="auto">
              <a:xfrm>
                <a:off x="2496" y="3072"/>
                <a:ext cx="336" cy="816"/>
              </a:xfrm>
              <a:prstGeom prst="triangle">
                <a:avLst>
                  <a:gd name="adj" fmla="val 50000"/>
                </a:avLst>
              </a:prstGeom>
              <a:gradFill rotWithShape="0">
                <a:gsLst>
                  <a:gs pos="0">
                    <a:srgbClr val="FF0B11">
                      <a:alpha val="0"/>
                    </a:srgbClr>
                  </a:gs>
                  <a:gs pos="50000">
                    <a:srgbClr val="FF0B11">
                      <a:gamma/>
                      <a:tint val="60000"/>
                      <a:invGamma/>
                    </a:srgbClr>
                  </a:gs>
                  <a:gs pos="100000">
                    <a:srgbClr val="FF0B11">
                      <a:alpha val="0"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52584" name="Group 50"/>
            <p:cNvGrpSpPr>
              <a:grpSpLocks/>
            </p:cNvGrpSpPr>
            <p:nvPr/>
          </p:nvGrpSpPr>
          <p:grpSpPr bwMode="auto">
            <a:xfrm>
              <a:off x="2688" y="1392"/>
              <a:ext cx="288" cy="672"/>
              <a:chOff x="2496" y="3030"/>
              <a:chExt cx="336" cy="858"/>
            </a:xfrm>
          </p:grpSpPr>
          <p:sp>
            <p:nvSpPr>
              <p:cNvPr id="317491" name="Rectangle 51"/>
              <p:cNvSpPr>
                <a:spLocks noChangeArrowheads="1"/>
              </p:cNvSpPr>
              <p:nvPr/>
            </p:nvSpPr>
            <p:spPr bwMode="auto">
              <a:xfrm>
                <a:off x="2640" y="3030"/>
                <a:ext cx="49" cy="49"/>
              </a:xfrm>
              <a:prstGeom prst="rect">
                <a:avLst/>
              </a:prstGeom>
              <a:solidFill>
                <a:srgbClr val="FF0B1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B1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7492" name="AutoShape 52"/>
              <p:cNvSpPr>
                <a:spLocks noChangeArrowheads="1"/>
              </p:cNvSpPr>
              <p:nvPr/>
            </p:nvSpPr>
            <p:spPr bwMode="auto">
              <a:xfrm>
                <a:off x="2496" y="3072"/>
                <a:ext cx="336" cy="816"/>
              </a:xfrm>
              <a:prstGeom prst="triangle">
                <a:avLst>
                  <a:gd name="adj" fmla="val 50000"/>
                </a:avLst>
              </a:prstGeom>
              <a:gradFill rotWithShape="0">
                <a:gsLst>
                  <a:gs pos="0">
                    <a:srgbClr val="FF0B11">
                      <a:alpha val="0"/>
                    </a:srgbClr>
                  </a:gs>
                  <a:gs pos="50000">
                    <a:srgbClr val="FF0B11">
                      <a:gamma/>
                      <a:tint val="60000"/>
                      <a:invGamma/>
                    </a:srgbClr>
                  </a:gs>
                  <a:gs pos="100000">
                    <a:srgbClr val="FF0B11">
                      <a:alpha val="0"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52585" name="Group 53"/>
            <p:cNvGrpSpPr>
              <a:grpSpLocks/>
            </p:cNvGrpSpPr>
            <p:nvPr/>
          </p:nvGrpSpPr>
          <p:grpSpPr bwMode="auto">
            <a:xfrm>
              <a:off x="3360" y="1392"/>
              <a:ext cx="288" cy="672"/>
              <a:chOff x="2496" y="3030"/>
              <a:chExt cx="336" cy="858"/>
            </a:xfrm>
          </p:grpSpPr>
          <p:sp>
            <p:nvSpPr>
              <p:cNvPr id="317494" name="Rectangle 54"/>
              <p:cNvSpPr>
                <a:spLocks noChangeArrowheads="1"/>
              </p:cNvSpPr>
              <p:nvPr/>
            </p:nvSpPr>
            <p:spPr bwMode="auto">
              <a:xfrm>
                <a:off x="2640" y="3030"/>
                <a:ext cx="49" cy="49"/>
              </a:xfrm>
              <a:prstGeom prst="rect">
                <a:avLst/>
              </a:prstGeom>
              <a:solidFill>
                <a:srgbClr val="FF0B1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B1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7495" name="AutoShape 55"/>
              <p:cNvSpPr>
                <a:spLocks noChangeArrowheads="1"/>
              </p:cNvSpPr>
              <p:nvPr/>
            </p:nvSpPr>
            <p:spPr bwMode="auto">
              <a:xfrm>
                <a:off x="2496" y="3072"/>
                <a:ext cx="336" cy="816"/>
              </a:xfrm>
              <a:prstGeom prst="triangle">
                <a:avLst>
                  <a:gd name="adj" fmla="val 50000"/>
                </a:avLst>
              </a:prstGeom>
              <a:gradFill rotWithShape="0">
                <a:gsLst>
                  <a:gs pos="0">
                    <a:srgbClr val="FF0B11">
                      <a:alpha val="0"/>
                    </a:srgbClr>
                  </a:gs>
                  <a:gs pos="50000">
                    <a:srgbClr val="FF0B11">
                      <a:gamma/>
                      <a:tint val="60000"/>
                      <a:invGamma/>
                    </a:srgbClr>
                  </a:gs>
                  <a:gs pos="100000">
                    <a:srgbClr val="FF0B11">
                      <a:alpha val="0"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52586" name="Group 56"/>
            <p:cNvGrpSpPr>
              <a:grpSpLocks/>
            </p:cNvGrpSpPr>
            <p:nvPr/>
          </p:nvGrpSpPr>
          <p:grpSpPr bwMode="auto">
            <a:xfrm>
              <a:off x="2976" y="1392"/>
              <a:ext cx="288" cy="672"/>
              <a:chOff x="2496" y="3030"/>
              <a:chExt cx="336" cy="858"/>
            </a:xfrm>
          </p:grpSpPr>
          <p:sp>
            <p:nvSpPr>
              <p:cNvPr id="317497" name="Rectangle 57"/>
              <p:cNvSpPr>
                <a:spLocks noChangeArrowheads="1"/>
              </p:cNvSpPr>
              <p:nvPr/>
            </p:nvSpPr>
            <p:spPr bwMode="auto">
              <a:xfrm>
                <a:off x="2640" y="3030"/>
                <a:ext cx="49" cy="49"/>
              </a:xfrm>
              <a:prstGeom prst="rect">
                <a:avLst/>
              </a:prstGeom>
              <a:solidFill>
                <a:srgbClr val="FF0B1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B1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7498" name="AutoShape 58"/>
              <p:cNvSpPr>
                <a:spLocks noChangeArrowheads="1"/>
              </p:cNvSpPr>
              <p:nvPr/>
            </p:nvSpPr>
            <p:spPr bwMode="auto">
              <a:xfrm>
                <a:off x="2496" y="3072"/>
                <a:ext cx="336" cy="816"/>
              </a:xfrm>
              <a:prstGeom prst="triangle">
                <a:avLst>
                  <a:gd name="adj" fmla="val 50000"/>
                </a:avLst>
              </a:prstGeom>
              <a:gradFill rotWithShape="0">
                <a:gsLst>
                  <a:gs pos="0">
                    <a:srgbClr val="FF0B11">
                      <a:alpha val="0"/>
                    </a:srgbClr>
                  </a:gs>
                  <a:gs pos="50000">
                    <a:srgbClr val="FF0B11">
                      <a:gamma/>
                      <a:tint val="60000"/>
                      <a:invGamma/>
                    </a:srgbClr>
                  </a:gs>
                  <a:gs pos="100000">
                    <a:srgbClr val="FF0B11">
                      <a:alpha val="0"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52587" name="Group 59"/>
            <p:cNvGrpSpPr>
              <a:grpSpLocks/>
            </p:cNvGrpSpPr>
            <p:nvPr/>
          </p:nvGrpSpPr>
          <p:grpSpPr bwMode="auto">
            <a:xfrm>
              <a:off x="2160" y="1536"/>
              <a:ext cx="288" cy="672"/>
              <a:chOff x="2496" y="3030"/>
              <a:chExt cx="336" cy="858"/>
            </a:xfrm>
          </p:grpSpPr>
          <p:sp>
            <p:nvSpPr>
              <p:cNvPr id="317500" name="Rectangle 60"/>
              <p:cNvSpPr>
                <a:spLocks noChangeArrowheads="1"/>
              </p:cNvSpPr>
              <p:nvPr/>
            </p:nvSpPr>
            <p:spPr bwMode="auto">
              <a:xfrm>
                <a:off x="2640" y="3030"/>
                <a:ext cx="49" cy="49"/>
              </a:xfrm>
              <a:prstGeom prst="rect">
                <a:avLst/>
              </a:prstGeom>
              <a:solidFill>
                <a:srgbClr val="FF0B1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B1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7501" name="AutoShape 61"/>
              <p:cNvSpPr>
                <a:spLocks noChangeArrowheads="1"/>
              </p:cNvSpPr>
              <p:nvPr/>
            </p:nvSpPr>
            <p:spPr bwMode="auto">
              <a:xfrm>
                <a:off x="2496" y="3072"/>
                <a:ext cx="336" cy="816"/>
              </a:xfrm>
              <a:prstGeom prst="triangle">
                <a:avLst>
                  <a:gd name="adj" fmla="val 50000"/>
                </a:avLst>
              </a:prstGeom>
              <a:gradFill rotWithShape="0">
                <a:gsLst>
                  <a:gs pos="0">
                    <a:srgbClr val="FF0B11">
                      <a:alpha val="0"/>
                    </a:srgbClr>
                  </a:gs>
                  <a:gs pos="50000">
                    <a:srgbClr val="FF0B11">
                      <a:gamma/>
                      <a:tint val="60000"/>
                      <a:invGamma/>
                    </a:srgbClr>
                  </a:gs>
                  <a:gs pos="100000">
                    <a:srgbClr val="FF0B11">
                      <a:alpha val="0"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52588" name="Group 62"/>
            <p:cNvGrpSpPr>
              <a:grpSpLocks/>
            </p:cNvGrpSpPr>
            <p:nvPr/>
          </p:nvGrpSpPr>
          <p:grpSpPr bwMode="auto">
            <a:xfrm>
              <a:off x="2496" y="1392"/>
              <a:ext cx="288" cy="672"/>
              <a:chOff x="2496" y="3030"/>
              <a:chExt cx="336" cy="858"/>
            </a:xfrm>
          </p:grpSpPr>
          <p:sp>
            <p:nvSpPr>
              <p:cNvPr id="317503" name="Rectangle 63"/>
              <p:cNvSpPr>
                <a:spLocks noChangeArrowheads="1"/>
              </p:cNvSpPr>
              <p:nvPr/>
            </p:nvSpPr>
            <p:spPr bwMode="auto">
              <a:xfrm>
                <a:off x="2640" y="3030"/>
                <a:ext cx="49" cy="49"/>
              </a:xfrm>
              <a:prstGeom prst="rect">
                <a:avLst/>
              </a:prstGeom>
              <a:solidFill>
                <a:srgbClr val="FF0B1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B1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7504" name="AutoShape 64"/>
              <p:cNvSpPr>
                <a:spLocks noChangeArrowheads="1"/>
              </p:cNvSpPr>
              <p:nvPr/>
            </p:nvSpPr>
            <p:spPr bwMode="auto">
              <a:xfrm>
                <a:off x="2496" y="3072"/>
                <a:ext cx="336" cy="816"/>
              </a:xfrm>
              <a:prstGeom prst="triangle">
                <a:avLst>
                  <a:gd name="adj" fmla="val 50000"/>
                </a:avLst>
              </a:prstGeom>
              <a:gradFill rotWithShape="0">
                <a:gsLst>
                  <a:gs pos="0">
                    <a:srgbClr val="FF0B11">
                      <a:alpha val="0"/>
                    </a:srgbClr>
                  </a:gs>
                  <a:gs pos="50000">
                    <a:srgbClr val="FF0B11">
                      <a:gamma/>
                      <a:tint val="60000"/>
                      <a:invGamma/>
                    </a:srgbClr>
                  </a:gs>
                  <a:gs pos="100000">
                    <a:srgbClr val="FF0B11">
                      <a:alpha val="0"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52589" name="Group 65"/>
            <p:cNvGrpSpPr>
              <a:grpSpLocks/>
            </p:cNvGrpSpPr>
            <p:nvPr/>
          </p:nvGrpSpPr>
          <p:grpSpPr bwMode="auto">
            <a:xfrm>
              <a:off x="2784" y="1440"/>
              <a:ext cx="288" cy="672"/>
              <a:chOff x="2496" y="3030"/>
              <a:chExt cx="336" cy="858"/>
            </a:xfrm>
          </p:grpSpPr>
          <p:sp>
            <p:nvSpPr>
              <p:cNvPr id="317506" name="Rectangle 66"/>
              <p:cNvSpPr>
                <a:spLocks noChangeArrowheads="1"/>
              </p:cNvSpPr>
              <p:nvPr/>
            </p:nvSpPr>
            <p:spPr bwMode="auto">
              <a:xfrm>
                <a:off x="2640" y="3030"/>
                <a:ext cx="49" cy="49"/>
              </a:xfrm>
              <a:prstGeom prst="rect">
                <a:avLst/>
              </a:prstGeom>
              <a:solidFill>
                <a:srgbClr val="FF0B1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B1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7507" name="AutoShape 67"/>
              <p:cNvSpPr>
                <a:spLocks noChangeArrowheads="1"/>
              </p:cNvSpPr>
              <p:nvPr/>
            </p:nvSpPr>
            <p:spPr bwMode="auto">
              <a:xfrm>
                <a:off x="2496" y="3072"/>
                <a:ext cx="336" cy="816"/>
              </a:xfrm>
              <a:prstGeom prst="triangle">
                <a:avLst>
                  <a:gd name="adj" fmla="val 50000"/>
                </a:avLst>
              </a:prstGeom>
              <a:gradFill rotWithShape="0">
                <a:gsLst>
                  <a:gs pos="0">
                    <a:srgbClr val="FF0B11">
                      <a:alpha val="0"/>
                    </a:srgbClr>
                  </a:gs>
                  <a:gs pos="50000">
                    <a:srgbClr val="FF0B11">
                      <a:gamma/>
                      <a:tint val="60000"/>
                      <a:invGamma/>
                    </a:srgbClr>
                  </a:gs>
                  <a:gs pos="100000">
                    <a:srgbClr val="FF0B11">
                      <a:alpha val="0"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52590" name="Group 68"/>
            <p:cNvGrpSpPr>
              <a:grpSpLocks/>
            </p:cNvGrpSpPr>
            <p:nvPr/>
          </p:nvGrpSpPr>
          <p:grpSpPr bwMode="auto">
            <a:xfrm>
              <a:off x="3120" y="1536"/>
              <a:ext cx="288" cy="672"/>
              <a:chOff x="2496" y="3030"/>
              <a:chExt cx="336" cy="858"/>
            </a:xfrm>
          </p:grpSpPr>
          <p:sp>
            <p:nvSpPr>
              <p:cNvPr id="317509" name="Rectangle 69"/>
              <p:cNvSpPr>
                <a:spLocks noChangeArrowheads="1"/>
              </p:cNvSpPr>
              <p:nvPr/>
            </p:nvSpPr>
            <p:spPr bwMode="auto">
              <a:xfrm>
                <a:off x="2640" y="3030"/>
                <a:ext cx="49" cy="49"/>
              </a:xfrm>
              <a:prstGeom prst="rect">
                <a:avLst/>
              </a:prstGeom>
              <a:solidFill>
                <a:srgbClr val="FF0B1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B1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7510" name="AutoShape 70"/>
              <p:cNvSpPr>
                <a:spLocks noChangeArrowheads="1"/>
              </p:cNvSpPr>
              <p:nvPr/>
            </p:nvSpPr>
            <p:spPr bwMode="auto">
              <a:xfrm>
                <a:off x="2496" y="3072"/>
                <a:ext cx="336" cy="816"/>
              </a:xfrm>
              <a:prstGeom prst="triangle">
                <a:avLst>
                  <a:gd name="adj" fmla="val 50000"/>
                </a:avLst>
              </a:prstGeom>
              <a:gradFill rotWithShape="0">
                <a:gsLst>
                  <a:gs pos="0">
                    <a:srgbClr val="FF0B11">
                      <a:alpha val="0"/>
                    </a:srgbClr>
                  </a:gs>
                  <a:gs pos="50000">
                    <a:srgbClr val="FF0B11">
                      <a:gamma/>
                      <a:tint val="60000"/>
                      <a:invGamma/>
                    </a:srgbClr>
                  </a:gs>
                  <a:gs pos="100000">
                    <a:srgbClr val="FF0B11">
                      <a:alpha val="0"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sp>
        <p:nvSpPr>
          <p:cNvPr id="317512" name="Rectangle 72"/>
          <p:cNvSpPr>
            <a:spLocks noChangeArrowheads="1"/>
          </p:cNvSpPr>
          <p:nvPr/>
        </p:nvSpPr>
        <p:spPr bwMode="auto">
          <a:xfrm>
            <a:off x="2514600" y="1219200"/>
            <a:ext cx="4114800" cy="5638800"/>
          </a:xfrm>
          <a:prstGeom prst="rect">
            <a:avLst/>
          </a:prstGeom>
          <a:solidFill>
            <a:srgbClr val="0FFF00">
              <a:alpha val="32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"/>
                                        <p:tgtEl>
                                          <p:spTgt spid="317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"/>
                                        <p:tgtEl>
                                          <p:spTgt spid="317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12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625" name="Group 59"/>
          <p:cNvGrpSpPr>
            <a:grpSpLocks/>
          </p:cNvGrpSpPr>
          <p:nvPr/>
        </p:nvGrpSpPr>
        <p:grpSpPr bwMode="auto">
          <a:xfrm>
            <a:off x="-1500188" y="0"/>
            <a:ext cx="12144376" cy="4686300"/>
            <a:chOff x="-945" y="0"/>
            <a:chExt cx="7650" cy="2952"/>
          </a:xfrm>
        </p:grpSpPr>
        <p:sp>
          <p:nvSpPr>
            <p:cNvPr id="319490" name="Rectangle 2"/>
            <p:cNvSpPr>
              <a:spLocks noChangeArrowheads="1"/>
            </p:cNvSpPr>
            <p:nvPr/>
          </p:nvSpPr>
          <p:spPr bwMode="auto">
            <a:xfrm>
              <a:off x="336" y="0"/>
              <a:ext cx="494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800" b="1" i="1">
                  <a:solidFill>
                    <a:srgbClr val="FFFF00"/>
                  </a:solidFill>
                  <a:latin typeface="Georgia" charset="0"/>
                  <a:cs typeface="+mn-cs"/>
                </a:rPr>
                <a:t>Total internal reflection</a:t>
              </a:r>
            </a:p>
          </p:txBody>
        </p:sp>
        <p:grpSp>
          <p:nvGrpSpPr>
            <p:cNvPr id="154676" name="Group 3"/>
            <p:cNvGrpSpPr>
              <a:grpSpLocks/>
            </p:cNvGrpSpPr>
            <p:nvPr/>
          </p:nvGrpSpPr>
          <p:grpSpPr bwMode="auto">
            <a:xfrm flipV="1">
              <a:off x="-18" y="1930"/>
              <a:ext cx="5796" cy="471"/>
              <a:chOff x="1680" y="2016"/>
              <a:chExt cx="2400" cy="672"/>
            </a:xfrm>
          </p:grpSpPr>
          <p:grpSp>
            <p:nvGrpSpPr>
              <p:cNvPr id="154688" name="Group 4" descr="80%"/>
              <p:cNvGrpSpPr>
                <a:grpSpLocks/>
              </p:cNvGrpSpPr>
              <p:nvPr/>
            </p:nvGrpSpPr>
            <p:grpSpPr bwMode="auto">
              <a:xfrm flipH="1">
                <a:off x="1680" y="2016"/>
                <a:ext cx="1200" cy="672"/>
                <a:chOff x="2880" y="1008"/>
                <a:chExt cx="1200" cy="672"/>
              </a:xfrm>
            </p:grpSpPr>
            <p:sp>
              <p:nvSpPr>
                <p:cNvPr id="319493" name="Rectangle 5" descr="80%"/>
                <p:cNvSpPr>
                  <a:spLocks noChangeArrowheads="1"/>
                </p:cNvSpPr>
                <p:nvPr/>
              </p:nvSpPr>
              <p:spPr bwMode="auto">
                <a:xfrm>
                  <a:off x="2880" y="1008"/>
                  <a:ext cx="1104" cy="672"/>
                </a:xfrm>
                <a:prstGeom prst="rect">
                  <a:avLst/>
                </a:prstGeom>
                <a:pattFill prst="pct80">
                  <a:fgClr>
                    <a:srgbClr val="4DBFFC">
                      <a:alpha val="58000"/>
                    </a:srgbClr>
                  </a:fgClr>
                  <a:bgClr>
                    <a:srgbClr val="FFFFFF"/>
                  </a:bgClr>
                </a:patt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19494" name="Oval 6" descr="80%"/>
                <p:cNvSpPr>
                  <a:spLocks noChangeArrowheads="1"/>
                </p:cNvSpPr>
                <p:nvPr/>
              </p:nvSpPr>
              <p:spPr bwMode="auto">
                <a:xfrm>
                  <a:off x="3840" y="1008"/>
                  <a:ext cx="240" cy="672"/>
                </a:xfrm>
                <a:prstGeom prst="ellipse">
                  <a:avLst/>
                </a:prstGeom>
                <a:pattFill prst="pct80">
                  <a:fgClr>
                    <a:srgbClr val="4DBFFC"/>
                  </a:fgClr>
                  <a:bgClr>
                    <a:srgbClr val="FFFFFF"/>
                  </a:bgClr>
                </a:patt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grpSp>
            <p:nvGrpSpPr>
              <p:cNvPr id="154689" name="Group 7" descr="80%"/>
              <p:cNvGrpSpPr>
                <a:grpSpLocks/>
              </p:cNvGrpSpPr>
              <p:nvPr/>
            </p:nvGrpSpPr>
            <p:grpSpPr bwMode="auto">
              <a:xfrm>
                <a:off x="2880" y="2016"/>
                <a:ext cx="1200" cy="672"/>
                <a:chOff x="2880" y="1008"/>
                <a:chExt cx="1200" cy="672"/>
              </a:xfrm>
            </p:grpSpPr>
            <p:sp>
              <p:nvSpPr>
                <p:cNvPr id="319496" name="Rectangle 8" descr="80%"/>
                <p:cNvSpPr>
                  <a:spLocks noChangeArrowheads="1"/>
                </p:cNvSpPr>
                <p:nvPr/>
              </p:nvSpPr>
              <p:spPr bwMode="auto">
                <a:xfrm>
                  <a:off x="2880" y="1008"/>
                  <a:ext cx="1104" cy="672"/>
                </a:xfrm>
                <a:prstGeom prst="rect">
                  <a:avLst/>
                </a:prstGeom>
                <a:pattFill prst="pct80">
                  <a:fgClr>
                    <a:srgbClr val="4DBFFC">
                      <a:alpha val="58000"/>
                    </a:srgbClr>
                  </a:fgClr>
                  <a:bgClr>
                    <a:srgbClr val="FFFFFF"/>
                  </a:bgClr>
                </a:patt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19497" name="Oval 9" descr="80%"/>
                <p:cNvSpPr>
                  <a:spLocks noChangeArrowheads="1"/>
                </p:cNvSpPr>
                <p:nvPr/>
              </p:nvSpPr>
              <p:spPr bwMode="auto">
                <a:xfrm>
                  <a:off x="3840" y="1008"/>
                  <a:ext cx="240" cy="672"/>
                </a:xfrm>
                <a:prstGeom prst="ellipse">
                  <a:avLst/>
                </a:prstGeom>
                <a:pattFill prst="pct80">
                  <a:fgClr>
                    <a:srgbClr val="4DBFFC"/>
                  </a:fgClr>
                  <a:bgClr>
                    <a:srgbClr val="FFFFFF"/>
                  </a:bgClr>
                </a:patt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</p:grpSp>
        <p:grpSp>
          <p:nvGrpSpPr>
            <p:cNvPr id="154677" name="Group 10"/>
            <p:cNvGrpSpPr>
              <a:grpSpLocks/>
            </p:cNvGrpSpPr>
            <p:nvPr/>
          </p:nvGrpSpPr>
          <p:grpSpPr bwMode="auto">
            <a:xfrm>
              <a:off x="-945" y="864"/>
              <a:ext cx="7650" cy="2088"/>
              <a:chOff x="-945" y="864"/>
              <a:chExt cx="7650" cy="2088"/>
            </a:xfrm>
          </p:grpSpPr>
          <p:pic>
            <p:nvPicPr>
              <p:cNvPr id="154678" name="Picture 11" descr="convexlens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 flipV="1">
                <a:off x="2358" y="-656"/>
                <a:ext cx="1044" cy="61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54679" name="Group 12"/>
              <p:cNvGrpSpPr>
                <a:grpSpLocks/>
              </p:cNvGrpSpPr>
              <p:nvPr/>
            </p:nvGrpSpPr>
            <p:grpSpPr bwMode="auto">
              <a:xfrm flipV="1">
                <a:off x="-597" y="864"/>
                <a:ext cx="6954" cy="928"/>
                <a:chOff x="1440" y="2016"/>
                <a:chExt cx="2880" cy="384"/>
              </a:xfrm>
            </p:grpSpPr>
            <p:sp>
              <p:nvSpPr>
                <p:cNvPr id="319501" name="AutoShape 13" descr="Dashed horizontal"/>
                <p:cNvSpPr>
                  <a:spLocks noChangeArrowheads="1"/>
                </p:cNvSpPr>
                <p:nvPr/>
              </p:nvSpPr>
              <p:spPr bwMode="auto">
                <a:xfrm rot="16200000" flipV="1">
                  <a:off x="1512" y="1944"/>
                  <a:ext cx="384" cy="528"/>
                </a:xfrm>
                <a:prstGeom prst="flowChartDocument">
                  <a:avLst/>
                </a:prstGeom>
                <a:pattFill prst="dashHorz">
                  <a:fgClr>
                    <a:schemeClr val="accent2">
                      <a:alpha val="58000"/>
                    </a:schemeClr>
                  </a:fgClr>
                  <a:bgClr>
                    <a:srgbClr val="FFFFFF"/>
                  </a:bgClr>
                </a:patt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19502" name="Rectangle 14" descr="Dashed horizontal"/>
                <p:cNvSpPr>
                  <a:spLocks noChangeArrowheads="1"/>
                </p:cNvSpPr>
                <p:nvPr/>
              </p:nvSpPr>
              <p:spPr bwMode="auto">
                <a:xfrm>
                  <a:off x="1944" y="2016"/>
                  <a:ext cx="1872" cy="384"/>
                </a:xfrm>
                <a:prstGeom prst="rect">
                  <a:avLst/>
                </a:prstGeom>
                <a:pattFill prst="dashHorz">
                  <a:fgClr>
                    <a:schemeClr val="accent2">
                      <a:alpha val="58000"/>
                    </a:schemeClr>
                  </a:fgClr>
                  <a:bgClr>
                    <a:srgbClr val="FFFFFF"/>
                  </a:bgClr>
                </a:patt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19503" name="AutoShape 15" descr="Dashed horizontal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3864" y="1944"/>
                  <a:ext cx="384" cy="528"/>
                </a:xfrm>
                <a:prstGeom prst="flowChartDocument">
                  <a:avLst/>
                </a:prstGeom>
                <a:pattFill prst="dashHorz">
                  <a:fgClr>
                    <a:schemeClr val="accent2">
                      <a:alpha val="58000"/>
                    </a:schemeClr>
                  </a:fgClr>
                  <a:bgClr>
                    <a:srgbClr val="FFFFFF"/>
                  </a:bgClr>
                </a:patt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319504" name="Line 16"/>
              <p:cNvSpPr>
                <a:spLocks noChangeShapeType="1"/>
              </p:cNvSpPr>
              <p:nvPr/>
            </p:nvSpPr>
            <p:spPr bwMode="auto">
              <a:xfrm flipV="1">
                <a:off x="446" y="1792"/>
                <a:ext cx="486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9505" name="Freeform 17"/>
              <p:cNvSpPr>
                <a:spLocks/>
              </p:cNvSpPr>
              <p:nvPr/>
            </p:nvSpPr>
            <p:spPr bwMode="auto">
              <a:xfrm flipV="1">
                <a:off x="458" y="1246"/>
                <a:ext cx="4829" cy="546"/>
              </a:xfrm>
              <a:custGeom>
                <a:avLst/>
                <a:gdLst>
                  <a:gd name="T0" fmla="*/ 0 w 2000"/>
                  <a:gd name="T1" fmla="*/ 5 h 226"/>
                  <a:gd name="T2" fmla="*/ 67 w 2000"/>
                  <a:gd name="T3" fmla="*/ 24 h 226"/>
                  <a:gd name="T4" fmla="*/ 150 w 2000"/>
                  <a:gd name="T5" fmla="*/ 37 h 226"/>
                  <a:gd name="T6" fmla="*/ 299 w 2000"/>
                  <a:gd name="T7" fmla="*/ 61 h 226"/>
                  <a:gd name="T8" fmla="*/ 462 w 2000"/>
                  <a:gd name="T9" fmla="*/ 93 h 226"/>
                  <a:gd name="T10" fmla="*/ 502 w 2000"/>
                  <a:gd name="T11" fmla="*/ 107 h 226"/>
                  <a:gd name="T12" fmla="*/ 528 w 2000"/>
                  <a:gd name="T13" fmla="*/ 112 h 226"/>
                  <a:gd name="T14" fmla="*/ 760 w 2000"/>
                  <a:gd name="T15" fmla="*/ 165 h 226"/>
                  <a:gd name="T16" fmla="*/ 835 w 2000"/>
                  <a:gd name="T17" fmla="*/ 176 h 226"/>
                  <a:gd name="T18" fmla="*/ 923 w 2000"/>
                  <a:gd name="T19" fmla="*/ 187 h 226"/>
                  <a:gd name="T20" fmla="*/ 990 w 2000"/>
                  <a:gd name="T21" fmla="*/ 197 h 226"/>
                  <a:gd name="T22" fmla="*/ 1136 w 2000"/>
                  <a:gd name="T23" fmla="*/ 224 h 226"/>
                  <a:gd name="T24" fmla="*/ 1371 w 2000"/>
                  <a:gd name="T25" fmla="*/ 213 h 226"/>
                  <a:gd name="T26" fmla="*/ 1542 w 2000"/>
                  <a:gd name="T27" fmla="*/ 181 h 226"/>
                  <a:gd name="T28" fmla="*/ 1603 w 2000"/>
                  <a:gd name="T29" fmla="*/ 163 h 226"/>
                  <a:gd name="T30" fmla="*/ 1670 w 2000"/>
                  <a:gd name="T31" fmla="*/ 141 h 226"/>
                  <a:gd name="T32" fmla="*/ 1702 w 2000"/>
                  <a:gd name="T33" fmla="*/ 128 h 226"/>
                  <a:gd name="T34" fmla="*/ 1766 w 2000"/>
                  <a:gd name="T35" fmla="*/ 99 h 226"/>
                  <a:gd name="T36" fmla="*/ 1883 w 2000"/>
                  <a:gd name="T37" fmla="*/ 37 h 226"/>
                  <a:gd name="T38" fmla="*/ 1971 w 2000"/>
                  <a:gd name="T39" fmla="*/ 11 h 226"/>
                  <a:gd name="T40" fmla="*/ 2000 w 2000"/>
                  <a:gd name="T41" fmla="*/ 0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000" h="226">
                    <a:moveTo>
                      <a:pt x="0" y="5"/>
                    </a:moveTo>
                    <a:cubicBezTo>
                      <a:pt x="19" y="24"/>
                      <a:pt x="38" y="21"/>
                      <a:pt x="67" y="24"/>
                    </a:cubicBezTo>
                    <a:cubicBezTo>
                      <a:pt x="94" y="26"/>
                      <a:pt x="122" y="33"/>
                      <a:pt x="150" y="37"/>
                    </a:cubicBezTo>
                    <a:cubicBezTo>
                      <a:pt x="200" y="51"/>
                      <a:pt x="245" y="57"/>
                      <a:pt x="299" y="61"/>
                    </a:cubicBezTo>
                    <a:cubicBezTo>
                      <a:pt x="354" y="67"/>
                      <a:pt x="408" y="78"/>
                      <a:pt x="462" y="93"/>
                    </a:cubicBezTo>
                    <a:cubicBezTo>
                      <a:pt x="475" y="96"/>
                      <a:pt x="487" y="103"/>
                      <a:pt x="502" y="107"/>
                    </a:cubicBezTo>
                    <a:cubicBezTo>
                      <a:pt x="510" y="108"/>
                      <a:pt x="528" y="112"/>
                      <a:pt x="528" y="112"/>
                    </a:cubicBezTo>
                    <a:cubicBezTo>
                      <a:pt x="596" y="142"/>
                      <a:pt x="686" y="161"/>
                      <a:pt x="760" y="165"/>
                    </a:cubicBezTo>
                    <a:cubicBezTo>
                      <a:pt x="785" y="168"/>
                      <a:pt x="809" y="173"/>
                      <a:pt x="835" y="176"/>
                    </a:cubicBezTo>
                    <a:cubicBezTo>
                      <a:pt x="863" y="182"/>
                      <a:pt x="894" y="183"/>
                      <a:pt x="923" y="187"/>
                    </a:cubicBezTo>
                    <a:cubicBezTo>
                      <a:pt x="945" y="192"/>
                      <a:pt x="966" y="195"/>
                      <a:pt x="990" y="197"/>
                    </a:cubicBezTo>
                    <a:cubicBezTo>
                      <a:pt x="1037" y="210"/>
                      <a:pt x="1088" y="209"/>
                      <a:pt x="1136" y="224"/>
                    </a:cubicBezTo>
                    <a:cubicBezTo>
                      <a:pt x="1251" y="222"/>
                      <a:pt x="1286" y="226"/>
                      <a:pt x="1371" y="213"/>
                    </a:cubicBezTo>
                    <a:cubicBezTo>
                      <a:pt x="1423" y="192"/>
                      <a:pt x="1486" y="187"/>
                      <a:pt x="1542" y="181"/>
                    </a:cubicBezTo>
                    <a:cubicBezTo>
                      <a:pt x="1562" y="174"/>
                      <a:pt x="1581" y="166"/>
                      <a:pt x="1603" y="163"/>
                    </a:cubicBezTo>
                    <a:cubicBezTo>
                      <a:pt x="1624" y="154"/>
                      <a:pt x="1647" y="145"/>
                      <a:pt x="1670" y="141"/>
                    </a:cubicBezTo>
                    <a:cubicBezTo>
                      <a:pt x="1680" y="134"/>
                      <a:pt x="1690" y="133"/>
                      <a:pt x="1702" y="128"/>
                    </a:cubicBezTo>
                    <a:cubicBezTo>
                      <a:pt x="1723" y="118"/>
                      <a:pt x="1742" y="103"/>
                      <a:pt x="1766" y="99"/>
                    </a:cubicBezTo>
                    <a:cubicBezTo>
                      <a:pt x="1801" y="77"/>
                      <a:pt x="1842" y="48"/>
                      <a:pt x="1883" y="37"/>
                    </a:cubicBezTo>
                    <a:cubicBezTo>
                      <a:pt x="1906" y="19"/>
                      <a:pt x="1941" y="14"/>
                      <a:pt x="1971" y="11"/>
                    </a:cubicBezTo>
                    <a:cubicBezTo>
                      <a:pt x="1980" y="8"/>
                      <a:pt x="1990" y="0"/>
                      <a:pt x="2000" y="0"/>
                    </a:cubicBez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9506" name="Oval 18"/>
              <p:cNvSpPr>
                <a:spLocks noChangeArrowheads="1"/>
              </p:cNvSpPr>
              <p:nvPr/>
            </p:nvSpPr>
            <p:spPr bwMode="auto">
              <a:xfrm flipV="1">
                <a:off x="2996" y="1328"/>
                <a:ext cx="811" cy="348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9507" name="Rectangle 19"/>
              <p:cNvSpPr>
                <a:spLocks noChangeArrowheads="1"/>
              </p:cNvSpPr>
              <p:nvPr/>
            </p:nvSpPr>
            <p:spPr bwMode="auto">
              <a:xfrm flipV="1">
                <a:off x="-945" y="1792"/>
                <a:ext cx="7650" cy="152"/>
              </a:xfrm>
              <a:prstGeom prst="rect">
                <a:avLst/>
              </a:prstGeom>
              <a:solidFill>
                <a:srgbClr val="AAD4FC">
                  <a:alpha val="63000"/>
                </a:srgbClr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9508" name="Line 20"/>
              <p:cNvSpPr>
                <a:spLocks noChangeShapeType="1"/>
              </p:cNvSpPr>
              <p:nvPr/>
            </p:nvSpPr>
            <p:spPr bwMode="auto">
              <a:xfrm flipV="1">
                <a:off x="446" y="1792"/>
                <a:ext cx="4868" cy="0"/>
              </a:xfrm>
              <a:prstGeom prst="line">
                <a:avLst/>
              </a:prstGeom>
              <a:noFill/>
              <a:ln w="57150">
                <a:solidFill>
                  <a:srgbClr val="FF0B1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319509" name="Group 21"/>
          <p:cNvGrpSpPr>
            <a:grpSpLocks/>
          </p:cNvGrpSpPr>
          <p:nvPr/>
        </p:nvGrpSpPr>
        <p:grpSpPr bwMode="auto">
          <a:xfrm>
            <a:off x="4267200" y="2895600"/>
            <a:ext cx="609600" cy="533400"/>
            <a:chOff x="2836" y="1824"/>
            <a:chExt cx="384" cy="336"/>
          </a:xfrm>
        </p:grpSpPr>
        <p:sp>
          <p:nvSpPr>
            <p:cNvPr id="319510" name="Line 22"/>
            <p:cNvSpPr>
              <a:spLocks noChangeShapeType="1"/>
            </p:cNvSpPr>
            <p:nvPr/>
          </p:nvSpPr>
          <p:spPr bwMode="auto">
            <a:xfrm>
              <a:off x="2836" y="1824"/>
              <a:ext cx="0" cy="336"/>
            </a:xfrm>
            <a:prstGeom prst="line">
              <a:avLst/>
            </a:prstGeom>
            <a:noFill/>
            <a:ln w="9525" cap="rnd">
              <a:solidFill>
                <a:srgbClr val="FF0B1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9511" name="Line 23"/>
            <p:cNvSpPr>
              <a:spLocks noChangeShapeType="1"/>
            </p:cNvSpPr>
            <p:nvPr/>
          </p:nvSpPr>
          <p:spPr bwMode="auto">
            <a:xfrm>
              <a:off x="2928" y="1824"/>
              <a:ext cx="0" cy="336"/>
            </a:xfrm>
            <a:prstGeom prst="line">
              <a:avLst/>
            </a:prstGeom>
            <a:noFill/>
            <a:ln w="9525" cap="rnd">
              <a:solidFill>
                <a:srgbClr val="FF0B1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9512" name="Line 24"/>
            <p:cNvSpPr>
              <a:spLocks noChangeShapeType="1"/>
            </p:cNvSpPr>
            <p:nvPr/>
          </p:nvSpPr>
          <p:spPr bwMode="auto">
            <a:xfrm>
              <a:off x="3028" y="1824"/>
              <a:ext cx="0" cy="336"/>
            </a:xfrm>
            <a:prstGeom prst="line">
              <a:avLst/>
            </a:prstGeom>
            <a:noFill/>
            <a:ln w="9525" cap="rnd">
              <a:solidFill>
                <a:srgbClr val="FF0B1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9513" name="Line 25"/>
            <p:cNvSpPr>
              <a:spLocks noChangeShapeType="1"/>
            </p:cNvSpPr>
            <p:nvPr/>
          </p:nvSpPr>
          <p:spPr bwMode="auto">
            <a:xfrm>
              <a:off x="3124" y="1824"/>
              <a:ext cx="0" cy="336"/>
            </a:xfrm>
            <a:prstGeom prst="line">
              <a:avLst/>
            </a:prstGeom>
            <a:noFill/>
            <a:ln w="9525" cap="rnd">
              <a:solidFill>
                <a:srgbClr val="FF0B1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9514" name="Line 26"/>
            <p:cNvSpPr>
              <a:spLocks noChangeShapeType="1"/>
            </p:cNvSpPr>
            <p:nvPr/>
          </p:nvSpPr>
          <p:spPr bwMode="auto">
            <a:xfrm>
              <a:off x="3220" y="1824"/>
              <a:ext cx="0" cy="336"/>
            </a:xfrm>
            <a:prstGeom prst="line">
              <a:avLst/>
            </a:prstGeom>
            <a:noFill/>
            <a:ln w="9525" cap="rnd">
              <a:solidFill>
                <a:srgbClr val="FF0B1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319548" name="Line 60"/>
          <p:cNvSpPr>
            <a:spLocks noChangeShapeType="1"/>
          </p:cNvSpPr>
          <p:nvPr/>
        </p:nvSpPr>
        <p:spPr bwMode="auto">
          <a:xfrm flipH="1">
            <a:off x="4572000" y="838200"/>
            <a:ext cx="76200" cy="5486400"/>
          </a:xfrm>
          <a:prstGeom prst="line">
            <a:avLst/>
          </a:prstGeom>
          <a:noFill/>
          <a:ln w="9525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319581" name="Group 93"/>
          <p:cNvGrpSpPr>
            <a:grpSpLocks/>
          </p:cNvGrpSpPr>
          <p:nvPr/>
        </p:nvGrpSpPr>
        <p:grpSpPr bwMode="auto">
          <a:xfrm>
            <a:off x="3581400" y="1066800"/>
            <a:ext cx="3505200" cy="5486400"/>
            <a:chOff x="2256" y="672"/>
            <a:chExt cx="2208" cy="3456"/>
          </a:xfrm>
        </p:grpSpPr>
        <p:grpSp>
          <p:nvGrpSpPr>
            <p:cNvPr id="154665" name="Group 67"/>
            <p:cNvGrpSpPr>
              <a:grpSpLocks/>
            </p:cNvGrpSpPr>
            <p:nvPr/>
          </p:nvGrpSpPr>
          <p:grpSpPr bwMode="auto">
            <a:xfrm>
              <a:off x="2256" y="672"/>
              <a:ext cx="2208" cy="3456"/>
              <a:chOff x="2256" y="672"/>
              <a:chExt cx="2208" cy="3456"/>
            </a:xfrm>
          </p:grpSpPr>
          <p:sp>
            <p:nvSpPr>
              <p:cNvPr id="319545" name="Line 57"/>
              <p:cNvSpPr>
                <a:spLocks noChangeShapeType="1"/>
              </p:cNvSpPr>
              <p:nvPr/>
            </p:nvSpPr>
            <p:spPr bwMode="auto">
              <a:xfrm flipH="1">
                <a:off x="2256" y="1776"/>
                <a:ext cx="672" cy="2352"/>
              </a:xfrm>
              <a:prstGeom prst="line">
                <a:avLst/>
              </a:prstGeom>
              <a:noFill/>
              <a:ln w="76200">
                <a:solidFill>
                  <a:srgbClr val="3A9D63">
                    <a:alpha val="64000"/>
                  </a:srgbClr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9546" name="Line 58"/>
              <p:cNvSpPr>
                <a:spLocks noChangeShapeType="1"/>
              </p:cNvSpPr>
              <p:nvPr/>
            </p:nvSpPr>
            <p:spPr bwMode="auto">
              <a:xfrm flipH="1">
                <a:off x="2928" y="672"/>
                <a:ext cx="1536" cy="1104"/>
              </a:xfrm>
              <a:prstGeom prst="line">
                <a:avLst/>
              </a:prstGeom>
              <a:noFill/>
              <a:ln w="76200">
                <a:solidFill>
                  <a:srgbClr val="3A9D63">
                    <a:alpha val="64000"/>
                  </a:srgbClr>
                </a:solidFill>
                <a:prstDash val="sysDot"/>
                <a:round/>
                <a:headEnd type="arrow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319549" name="Rectangle 61"/>
            <p:cNvSpPr>
              <a:spLocks noChangeArrowheads="1"/>
            </p:cNvSpPr>
            <p:nvPr/>
          </p:nvSpPr>
          <p:spPr bwMode="auto">
            <a:xfrm>
              <a:off x="2496" y="3519"/>
              <a:ext cx="37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800" b="1" i="1">
                  <a:solidFill>
                    <a:srgbClr val="FFFF00"/>
                  </a:solidFill>
                  <a:cs typeface="+mn-cs"/>
                </a:rPr>
                <a:t>Θ</a:t>
              </a:r>
              <a:r>
                <a:rPr lang="en-US" sz="2800" b="1" i="1" baseline="-25000">
                  <a:solidFill>
                    <a:srgbClr val="FFFF00"/>
                  </a:solidFill>
                  <a:cs typeface="+mn-cs"/>
                </a:rPr>
                <a:t>1</a:t>
              </a:r>
              <a:endParaRPr lang="en-US" sz="2800" b="1" i="1">
                <a:solidFill>
                  <a:srgbClr val="FFFF00"/>
                </a:solidFill>
                <a:latin typeface="Georgia" charset="0"/>
                <a:cs typeface="+mn-cs"/>
              </a:endParaRPr>
            </a:p>
          </p:txBody>
        </p:sp>
        <p:sp>
          <p:nvSpPr>
            <p:cNvPr id="319554" name="Freeform 66"/>
            <p:cNvSpPr>
              <a:spLocks/>
            </p:cNvSpPr>
            <p:nvPr/>
          </p:nvSpPr>
          <p:spPr bwMode="auto">
            <a:xfrm rot="-2164365">
              <a:off x="2548" y="3317"/>
              <a:ext cx="290" cy="256"/>
            </a:xfrm>
            <a:custGeom>
              <a:avLst/>
              <a:gdLst>
                <a:gd name="T0" fmla="*/ 0 w 864"/>
                <a:gd name="T1" fmla="*/ 0 h 384"/>
                <a:gd name="T2" fmla="*/ 336 w 864"/>
                <a:gd name="T3" fmla="*/ 288 h 384"/>
                <a:gd name="T4" fmla="*/ 864 w 864"/>
                <a:gd name="T5" fmla="*/ 384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64" h="384">
                  <a:moveTo>
                    <a:pt x="0" y="0"/>
                  </a:moveTo>
                  <a:cubicBezTo>
                    <a:pt x="96" y="112"/>
                    <a:pt x="192" y="224"/>
                    <a:pt x="336" y="288"/>
                  </a:cubicBezTo>
                  <a:cubicBezTo>
                    <a:pt x="480" y="352"/>
                    <a:pt x="776" y="368"/>
                    <a:pt x="864" y="384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319578" name="Group 90"/>
          <p:cNvGrpSpPr>
            <a:grpSpLocks/>
          </p:cNvGrpSpPr>
          <p:nvPr/>
        </p:nvGrpSpPr>
        <p:grpSpPr bwMode="auto">
          <a:xfrm>
            <a:off x="2514600" y="1295400"/>
            <a:ext cx="6248400" cy="5486400"/>
            <a:chOff x="1584" y="816"/>
            <a:chExt cx="3936" cy="3456"/>
          </a:xfrm>
        </p:grpSpPr>
        <p:grpSp>
          <p:nvGrpSpPr>
            <p:cNvPr id="154658" name="Group 73"/>
            <p:cNvGrpSpPr>
              <a:grpSpLocks/>
            </p:cNvGrpSpPr>
            <p:nvPr/>
          </p:nvGrpSpPr>
          <p:grpSpPr bwMode="auto">
            <a:xfrm>
              <a:off x="1584" y="816"/>
              <a:ext cx="2352" cy="3456"/>
              <a:chOff x="1584" y="816"/>
              <a:chExt cx="2352" cy="3456"/>
            </a:xfrm>
          </p:grpSpPr>
          <p:grpSp>
            <p:nvGrpSpPr>
              <p:cNvPr id="154660" name="Group 68"/>
              <p:cNvGrpSpPr>
                <a:grpSpLocks/>
              </p:cNvGrpSpPr>
              <p:nvPr/>
            </p:nvGrpSpPr>
            <p:grpSpPr bwMode="auto">
              <a:xfrm rot="2501272">
                <a:off x="1728" y="816"/>
                <a:ext cx="2208" cy="3456"/>
                <a:chOff x="2256" y="672"/>
                <a:chExt cx="2208" cy="3456"/>
              </a:xfrm>
            </p:grpSpPr>
            <p:sp>
              <p:nvSpPr>
                <p:cNvPr id="319557" name="Line 69"/>
                <p:cNvSpPr>
                  <a:spLocks noChangeShapeType="1"/>
                </p:cNvSpPr>
                <p:nvPr/>
              </p:nvSpPr>
              <p:spPr bwMode="auto">
                <a:xfrm flipH="1">
                  <a:off x="2253" y="1776"/>
                  <a:ext cx="672" cy="2352"/>
                </a:xfrm>
                <a:prstGeom prst="line">
                  <a:avLst/>
                </a:prstGeom>
                <a:noFill/>
                <a:ln w="57150">
                  <a:solidFill>
                    <a:srgbClr val="3A9D63">
                      <a:alpha val="64000"/>
                    </a:srgb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19558" name="Line 70"/>
                <p:cNvSpPr>
                  <a:spLocks noChangeShapeType="1"/>
                </p:cNvSpPr>
                <p:nvPr/>
              </p:nvSpPr>
              <p:spPr bwMode="auto">
                <a:xfrm flipH="1">
                  <a:off x="2928" y="672"/>
                  <a:ext cx="1536" cy="1104"/>
                </a:xfrm>
                <a:prstGeom prst="line">
                  <a:avLst/>
                </a:prstGeom>
                <a:noFill/>
                <a:ln w="57150">
                  <a:solidFill>
                    <a:srgbClr val="3A9D63">
                      <a:alpha val="64000"/>
                    </a:srgbClr>
                  </a:solidFill>
                  <a:round/>
                  <a:headEnd type="arrow" w="med" len="med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319559" name="Freeform 71"/>
              <p:cNvSpPr>
                <a:spLocks/>
              </p:cNvSpPr>
              <p:nvPr/>
            </p:nvSpPr>
            <p:spPr bwMode="auto">
              <a:xfrm rot="-1522988">
                <a:off x="1776" y="2400"/>
                <a:ext cx="960" cy="912"/>
              </a:xfrm>
              <a:custGeom>
                <a:avLst/>
                <a:gdLst>
                  <a:gd name="T0" fmla="*/ 0 w 864"/>
                  <a:gd name="T1" fmla="*/ 0 h 384"/>
                  <a:gd name="T2" fmla="*/ 336 w 864"/>
                  <a:gd name="T3" fmla="*/ 288 h 384"/>
                  <a:gd name="T4" fmla="*/ 864 w 864"/>
                  <a:gd name="T5" fmla="*/ 384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64" h="384">
                    <a:moveTo>
                      <a:pt x="0" y="0"/>
                    </a:moveTo>
                    <a:cubicBezTo>
                      <a:pt x="96" y="112"/>
                      <a:pt x="192" y="224"/>
                      <a:pt x="336" y="288"/>
                    </a:cubicBezTo>
                    <a:cubicBezTo>
                      <a:pt x="480" y="352"/>
                      <a:pt x="776" y="368"/>
                      <a:pt x="864" y="38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9560" name="Rectangle 72"/>
              <p:cNvSpPr>
                <a:spLocks noChangeArrowheads="1"/>
              </p:cNvSpPr>
              <p:nvPr/>
            </p:nvSpPr>
            <p:spPr bwMode="auto">
              <a:xfrm>
                <a:off x="1584" y="2976"/>
                <a:ext cx="378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2800" b="1" i="1">
                    <a:solidFill>
                      <a:srgbClr val="FFFF00"/>
                    </a:solidFill>
                    <a:cs typeface="+mn-cs"/>
                  </a:rPr>
                  <a:t>Θ</a:t>
                </a:r>
                <a:r>
                  <a:rPr lang="en-US" sz="2800" b="1" i="1" baseline="-25000">
                    <a:solidFill>
                      <a:srgbClr val="FFFF00"/>
                    </a:solidFill>
                    <a:cs typeface="+mn-cs"/>
                  </a:rPr>
                  <a:t>2</a:t>
                </a:r>
                <a:endParaRPr lang="en-US" sz="2800" b="1" i="1">
                  <a:solidFill>
                    <a:srgbClr val="FFFF00"/>
                  </a:solidFill>
                  <a:latin typeface="Georgia" charset="0"/>
                  <a:cs typeface="+mn-cs"/>
                </a:endParaRPr>
              </a:p>
            </p:txBody>
          </p:sp>
        </p:grpSp>
        <p:sp>
          <p:nvSpPr>
            <p:cNvPr id="319562" name="Rectangle 74"/>
            <p:cNvSpPr>
              <a:spLocks noChangeArrowheads="1"/>
            </p:cNvSpPr>
            <p:nvPr/>
          </p:nvSpPr>
          <p:spPr bwMode="auto">
            <a:xfrm>
              <a:off x="2976" y="2880"/>
              <a:ext cx="2544" cy="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>
                <a:defRPr/>
              </a:pPr>
              <a:r>
                <a:rPr lang="en-US" sz="1800" i="1">
                  <a:solidFill>
                    <a:srgbClr val="FFFF00"/>
                  </a:solidFill>
                  <a:latin typeface="Geneva" charset="0"/>
                  <a:cs typeface="+mn-cs"/>
                </a:rPr>
                <a:t>The critical angle is the angle of incidence above which the total internal reflectance occurs</a:t>
              </a:r>
            </a:p>
          </p:txBody>
        </p:sp>
      </p:grpSp>
      <p:grpSp>
        <p:nvGrpSpPr>
          <p:cNvPr id="319576" name="Group 88"/>
          <p:cNvGrpSpPr>
            <a:grpSpLocks noChangeAspect="1"/>
          </p:cNvGrpSpPr>
          <p:nvPr/>
        </p:nvGrpSpPr>
        <p:grpSpPr bwMode="auto">
          <a:xfrm>
            <a:off x="3578225" y="2627313"/>
            <a:ext cx="2060575" cy="420687"/>
            <a:chOff x="4848" y="384"/>
            <a:chExt cx="1632" cy="333"/>
          </a:xfrm>
        </p:grpSpPr>
        <p:grpSp>
          <p:nvGrpSpPr>
            <p:cNvPr id="154649" name="Group 82"/>
            <p:cNvGrpSpPr>
              <a:grpSpLocks/>
            </p:cNvGrpSpPr>
            <p:nvPr/>
          </p:nvGrpSpPr>
          <p:grpSpPr bwMode="auto">
            <a:xfrm>
              <a:off x="4848" y="384"/>
              <a:ext cx="912" cy="333"/>
              <a:chOff x="4848" y="384"/>
              <a:chExt cx="912" cy="333"/>
            </a:xfrm>
          </p:grpSpPr>
          <p:sp>
            <p:nvSpPr>
              <p:cNvPr id="319566" name="Oval 78"/>
              <p:cNvSpPr>
                <a:spLocks noChangeArrowheads="1"/>
              </p:cNvSpPr>
              <p:nvPr/>
            </p:nvSpPr>
            <p:spPr bwMode="auto">
              <a:xfrm>
                <a:off x="4848" y="384"/>
                <a:ext cx="336" cy="333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>
                      <a:alpha val="13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9567" name="Oval 79"/>
              <p:cNvSpPr>
                <a:spLocks noChangeArrowheads="1"/>
              </p:cNvSpPr>
              <p:nvPr/>
            </p:nvSpPr>
            <p:spPr bwMode="auto">
              <a:xfrm>
                <a:off x="5040" y="384"/>
                <a:ext cx="336" cy="333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>
                      <a:alpha val="13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9568" name="Oval 80"/>
              <p:cNvSpPr>
                <a:spLocks noChangeArrowheads="1"/>
              </p:cNvSpPr>
              <p:nvPr/>
            </p:nvSpPr>
            <p:spPr bwMode="auto">
              <a:xfrm>
                <a:off x="5230" y="384"/>
                <a:ext cx="337" cy="333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>
                      <a:alpha val="13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9569" name="Oval 81"/>
              <p:cNvSpPr>
                <a:spLocks noChangeArrowheads="1"/>
              </p:cNvSpPr>
              <p:nvPr/>
            </p:nvSpPr>
            <p:spPr bwMode="auto">
              <a:xfrm>
                <a:off x="5424" y="384"/>
                <a:ext cx="336" cy="333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>
                      <a:alpha val="13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319572" name="Oval 84"/>
            <p:cNvSpPr>
              <a:spLocks noChangeArrowheads="1"/>
            </p:cNvSpPr>
            <p:nvPr/>
          </p:nvSpPr>
          <p:spPr bwMode="auto">
            <a:xfrm>
              <a:off x="5568" y="384"/>
              <a:ext cx="336" cy="333"/>
            </a:xfrm>
            <a:prstGeom prst="ellipse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>
                    <a:alpha val="13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9573" name="Oval 85"/>
            <p:cNvSpPr>
              <a:spLocks noChangeArrowheads="1"/>
            </p:cNvSpPr>
            <p:nvPr/>
          </p:nvSpPr>
          <p:spPr bwMode="auto">
            <a:xfrm>
              <a:off x="5760" y="384"/>
              <a:ext cx="337" cy="333"/>
            </a:xfrm>
            <a:prstGeom prst="ellipse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>
                    <a:alpha val="13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9574" name="Oval 86"/>
            <p:cNvSpPr>
              <a:spLocks noChangeArrowheads="1"/>
            </p:cNvSpPr>
            <p:nvPr/>
          </p:nvSpPr>
          <p:spPr bwMode="auto">
            <a:xfrm>
              <a:off x="5952" y="384"/>
              <a:ext cx="336" cy="333"/>
            </a:xfrm>
            <a:prstGeom prst="ellipse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>
                    <a:alpha val="13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9575" name="Oval 87"/>
            <p:cNvSpPr>
              <a:spLocks noChangeArrowheads="1"/>
            </p:cNvSpPr>
            <p:nvPr/>
          </p:nvSpPr>
          <p:spPr bwMode="auto">
            <a:xfrm>
              <a:off x="6144" y="384"/>
              <a:ext cx="336" cy="333"/>
            </a:xfrm>
            <a:prstGeom prst="ellipse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>
                    <a:alpha val="13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319577" name="Rectangle 89"/>
          <p:cNvSpPr>
            <a:spLocks noChangeArrowheads="1"/>
          </p:cNvSpPr>
          <p:nvPr/>
        </p:nvSpPr>
        <p:spPr bwMode="auto">
          <a:xfrm>
            <a:off x="3352800" y="609600"/>
            <a:ext cx="2463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i="1">
                <a:solidFill>
                  <a:srgbClr val="FFFF00"/>
                </a:solidFill>
                <a:latin typeface="Georgia" charset="0"/>
                <a:cs typeface="+mn-cs"/>
              </a:rPr>
              <a:t>Evanescent wave</a:t>
            </a:r>
          </a:p>
        </p:txBody>
      </p:sp>
      <p:grpSp>
        <p:nvGrpSpPr>
          <p:cNvPr id="319638" name="Group 150"/>
          <p:cNvGrpSpPr>
            <a:grpSpLocks/>
          </p:cNvGrpSpPr>
          <p:nvPr/>
        </p:nvGrpSpPr>
        <p:grpSpPr bwMode="auto">
          <a:xfrm>
            <a:off x="3657600" y="2133600"/>
            <a:ext cx="2276475" cy="365125"/>
            <a:chOff x="2304" y="1344"/>
            <a:chExt cx="1434" cy="230"/>
          </a:xfrm>
        </p:grpSpPr>
        <p:sp>
          <p:nvSpPr>
            <p:cNvPr id="319612" name="Rectangle 124"/>
            <p:cNvSpPr>
              <a:spLocks noChangeArrowheads="1"/>
            </p:cNvSpPr>
            <p:nvPr/>
          </p:nvSpPr>
          <p:spPr bwMode="auto">
            <a:xfrm>
              <a:off x="2304" y="1440"/>
              <a:ext cx="42" cy="38"/>
            </a:xfrm>
            <a:prstGeom prst="rect">
              <a:avLst/>
            </a:prstGeom>
            <a:solidFill>
              <a:srgbClr val="35748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9615" name="Rectangle 127"/>
            <p:cNvSpPr>
              <a:spLocks noChangeArrowheads="1"/>
            </p:cNvSpPr>
            <p:nvPr/>
          </p:nvSpPr>
          <p:spPr bwMode="auto">
            <a:xfrm>
              <a:off x="2688" y="1344"/>
              <a:ext cx="42" cy="38"/>
            </a:xfrm>
            <a:prstGeom prst="rect">
              <a:avLst/>
            </a:prstGeom>
            <a:solidFill>
              <a:srgbClr val="35748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9618" name="Rectangle 130"/>
            <p:cNvSpPr>
              <a:spLocks noChangeArrowheads="1"/>
            </p:cNvSpPr>
            <p:nvPr/>
          </p:nvSpPr>
          <p:spPr bwMode="auto">
            <a:xfrm>
              <a:off x="3024" y="1392"/>
              <a:ext cx="42" cy="38"/>
            </a:xfrm>
            <a:prstGeom prst="rect">
              <a:avLst/>
            </a:prstGeom>
            <a:solidFill>
              <a:srgbClr val="35748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9621" name="Rectangle 133"/>
            <p:cNvSpPr>
              <a:spLocks noChangeArrowheads="1"/>
            </p:cNvSpPr>
            <p:nvPr/>
          </p:nvSpPr>
          <p:spPr bwMode="auto">
            <a:xfrm>
              <a:off x="3696" y="1392"/>
              <a:ext cx="42" cy="38"/>
            </a:xfrm>
            <a:prstGeom prst="rect">
              <a:avLst/>
            </a:prstGeom>
            <a:solidFill>
              <a:srgbClr val="35748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9624" name="Rectangle 136"/>
            <p:cNvSpPr>
              <a:spLocks noChangeArrowheads="1"/>
            </p:cNvSpPr>
            <p:nvPr/>
          </p:nvSpPr>
          <p:spPr bwMode="auto">
            <a:xfrm>
              <a:off x="3312" y="1392"/>
              <a:ext cx="42" cy="38"/>
            </a:xfrm>
            <a:prstGeom prst="rect">
              <a:avLst/>
            </a:prstGeom>
            <a:solidFill>
              <a:srgbClr val="35748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9627" name="Rectangle 139"/>
            <p:cNvSpPr>
              <a:spLocks noChangeArrowheads="1"/>
            </p:cNvSpPr>
            <p:nvPr/>
          </p:nvSpPr>
          <p:spPr bwMode="auto">
            <a:xfrm>
              <a:off x="2496" y="1536"/>
              <a:ext cx="42" cy="38"/>
            </a:xfrm>
            <a:prstGeom prst="rect">
              <a:avLst/>
            </a:prstGeom>
            <a:solidFill>
              <a:srgbClr val="35748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9630" name="Rectangle 142"/>
            <p:cNvSpPr>
              <a:spLocks noChangeArrowheads="1"/>
            </p:cNvSpPr>
            <p:nvPr/>
          </p:nvSpPr>
          <p:spPr bwMode="auto">
            <a:xfrm>
              <a:off x="2832" y="1392"/>
              <a:ext cx="42" cy="38"/>
            </a:xfrm>
            <a:prstGeom prst="rect">
              <a:avLst/>
            </a:prstGeom>
            <a:solidFill>
              <a:srgbClr val="35748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9633" name="Rectangle 145"/>
            <p:cNvSpPr>
              <a:spLocks noChangeArrowheads="1"/>
            </p:cNvSpPr>
            <p:nvPr/>
          </p:nvSpPr>
          <p:spPr bwMode="auto">
            <a:xfrm>
              <a:off x="3120" y="1440"/>
              <a:ext cx="42" cy="38"/>
            </a:xfrm>
            <a:prstGeom prst="rect">
              <a:avLst/>
            </a:prstGeom>
            <a:solidFill>
              <a:srgbClr val="35748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9636" name="Rectangle 148"/>
            <p:cNvSpPr>
              <a:spLocks noChangeArrowheads="1"/>
            </p:cNvSpPr>
            <p:nvPr/>
          </p:nvSpPr>
          <p:spPr bwMode="auto">
            <a:xfrm>
              <a:off x="3456" y="1536"/>
              <a:ext cx="42" cy="38"/>
            </a:xfrm>
            <a:prstGeom prst="rect">
              <a:avLst/>
            </a:prstGeom>
            <a:solidFill>
              <a:srgbClr val="35748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319646" name="Group 158"/>
          <p:cNvGrpSpPr>
            <a:grpSpLocks/>
          </p:cNvGrpSpPr>
          <p:nvPr/>
        </p:nvGrpSpPr>
        <p:grpSpPr bwMode="auto">
          <a:xfrm>
            <a:off x="1295400" y="914400"/>
            <a:ext cx="1828800" cy="1905000"/>
            <a:chOff x="816" y="576"/>
            <a:chExt cx="1152" cy="1200"/>
          </a:xfrm>
        </p:grpSpPr>
        <p:grpSp>
          <p:nvGrpSpPr>
            <p:cNvPr id="154634" name="Group 154"/>
            <p:cNvGrpSpPr>
              <a:grpSpLocks/>
            </p:cNvGrpSpPr>
            <p:nvPr/>
          </p:nvGrpSpPr>
          <p:grpSpPr bwMode="auto">
            <a:xfrm>
              <a:off x="1875" y="1680"/>
              <a:ext cx="93" cy="96"/>
              <a:chOff x="4944" y="432"/>
              <a:chExt cx="144" cy="288"/>
            </a:xfrm>
          </p:grpSpPr>
          <p:sp>
            <p:nvSpPr>
              <p:cNvPr id="319639" name="Line 151"/>
              <p:cNvSpPr>
                <a:spLocks noChangeShapeType="1"/>
              </p:cNvSpPr>
              <p:nvPr/>
            </p:nvSpPr>
            <p:spPr bwMode="auto">
              <a:xfrm>
                <a:off x="5017" y="432"/>
                <a:ext cx="0" cy="28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9640" name="Line 152"/>
              <p:cNvSpPr>
                <a:spLocks noChangeShapeType="1"/>
              </p:cNvSpPr>
              <p:nvPr/>
            </p:nvSpPr>
            <p:spPr bwMode="auto">
              <a:xfrm>
                <a:off x="4944" y="432"/>
                <a:ext cx="1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9641" name="Line 153"/>
              <p:cNvSpPr>
                <a:spLocks noChangeShapeType="1"/>
              </p:cNvSpPr>
              <p:nvPr/>
            </p:nvSpPr>
            <p:spPr bwMode="auto">
              <a:xfrm>
                <a:off x="4944" y="720"/>
                <a:ext cx="1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cxnSp>
          <p:nvCxnSpPr>
            <p:cNvPr id="319643" name="AutoShape 155"/>
            <p:cNvCxnSpPr>
              <a:cxnSpLocks noChangeShapeType="1"/>
            </p:cNvCxnSpPr>
            <p:nvPr/>
          </p:nvCxnSpPr>
          <p:spPr bwMode="auto">
            <a:xfrm rot="16200000" flipH="1">
              <a:off x="1080" y="888"/>
              <a:ext cx="960" cy="720"/>
            </a:xfrm>
            <a:prstGeom prst="curvedConnector3">
              <a:avLst>
                <a:gd name="adj1" fmla="val 50000"/>
              </a:avLst>
            </a:prstGeom>
            <a:noFill/>
            <a:ln w="1270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319644" name="Rectangle 156"/>
            <p:cNvSpPr>
              <a:spLocks noChangeArrowheads="1"/>
            </p:cNvSpPr>
            <p:nvPr/>
          </p:nvSpPr>
          <p:spPr bwMode="auto">
            <a:xfrm>
              <a:off x="816" y="576"/>
              <a:ext cx="76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i="1">
                  <a:solidFill>
                    <a:schemeClr val="bg1"/>
                  </a:solidFill>
                  <a:latin typeface="Geneva" charset="0"/>
                  <a:cs typeface="+mn-cs"/>
                </a:rPr>
                <a:t>≈100 nm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9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9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195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195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9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195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195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19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9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9577" grpId="0" autoUpdateAnimBg="0"/>
      <p:bldP spid="319577" grpId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9" name="Rectangle 3"/>
          <p:cNvSpPr>
            <a:spLocks noChangeArrowheads="1"/>
          </p:cNvSpPr>
          <p:nvPr/>
        </p:nvSpPr>
        <p:spPr bwMode="auto">
          <a:xfrm>
            <a:off x="533400" y="0"/>
            <a:ext cx="78486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>
                <a:solidFill>
                  <a:srgbClr val="FFFF00"/>
                </a:solidFill>
                <a:latin typeface="Georgia" charset="0"/>
                <a:cs typeface="+mn-cs"/>
              </a:rPr>
              <a:t>Total Internal Reflection Fluorescence Microscopy (TIRF)</a:t>
            </a:r>
            <a:endParaRPr lang="en-US" sz="2400">
              <a:solidFill>
                <a:srgbClr val="000000"/>
              </a:solidFill>
              <a:latin typeface="Helvetica" charset="0"/>
              <a:cs typeface="+mn-cs"/>
            </a:endParaRPr>
          </a:p>
        </p:txBody>
      </p:sp>
      <p:sp>
        <p:nvSpPr>
          <p:cNvPr id="321607" name="Rectangle 71"/>
          <p:cNvSpPr>
            <a:spLocks noChangeArrowheads="1"/>
          </p:cNvSpPr>
          <p:nvPr/>
        </p:nvSpPr>
        <p:spPr bwMode="auto">
          <a:xfrm>
            <a:off x="4800600" y="6391275"/>
            <a:ext cx="39322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i="1">
                <a:solidFill>
                  <a:srgbClr val="00FF00"/>
                </a:solidFill>
                <a:cs typeface="+mn-cs"/>
              </a:rPr>
              <a:t>McKinney et al.Nature Methods 6, 131 - 133 (2009) </a:t>
            </a:r>
          </a:p>
        </p:txBody>
      </p:sp>
      <p:pic>
        <p:nvPicPr>
          <p:cNvPr id="321609" name="Picture 7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935163"/>
            <a:ext cx="7086600" cy="364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21610" name="Rectangle 74"/>
          <p:cNvSpPr>
            <a:spLocks noChangeArrowheads="1"/>
          </p:cNvSpPr>
          <p:nvPr/>
        </p:nvSpPr>
        <p:spPr bwMode="auto">
          <a:xfrm>
            <a:off x="1143000" y="5592763"/>
            <a:ext cx="5810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bg1"/>
                </a:solidFill>
                <a:latin typeface="Verdana Italic" charset="0"/>
                <a:cs typeface="+mn-cs"/>
              </a:rPr>
              <a:t>5 µm</a:t>
            </a:r>
          </a:p>
        </p:txBody>
      </p:sp>
      <p:sp>
        <p:nvSpPr>
          <p:cNvPr id="321611" name="Rectangle 75"/>
          <p:cNvSpPr>
            <a:spLocks noChangeArrowheads="1"/>
          </p:cNvSpPr>
          <p:nvPr/>
        </p:nvSpPr>
        <p:spPr bwMode="auto">
          <a:xfrm>
            <a:off x="7315200" y="5592763"/>
            <a:ext cx="5810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bg1"/>
                </a:solidFill>
                <a:latin typeface="Verdana Italic" charset="0"/>
                <a:cs typeface="+mn-cs"/>
              </a:rPr>
              <a:t>1 µm</a:t>
            </a:r>
          </a:p>
        </p:txBody>
      </p:sp>
      <p:sp>
        <p:nvSpPr>
          <p:cNvPr id="321612" name="Rectangle 76"/>
          <p:cNvSpPr>
            <a:spLocks noChangeArrowheads="1"/>
          </p:cNvSpPr>
          <p:nvPr/>
        </p:nvSpPr>
        <p:spPr bwMode="auto">
          <a:xfrm>
            <a:off x="2133600" y="1066800"/>
            <a:ext cx="4818063" cy="29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300" i="1">
                <a:solidFill>
                  <a:schemeClr val="bg1"/>
                </a:solidFill>
                <a:latin typeface="Helvetica" charset="0"/>
                <a:cs typeface="+mn-cs"/>
              </a:rPr>
              <a:t>Up to 20 nm of lateral resolution and 2–5 nm  of axial resolution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8" name="Rectangle 4"/>
          <p:cNvSpPr>
            <a:spLocks noChangeArrowheads="1"/>
          </p:cNvSpPr>
          <p:nvPr/>
        </p:nvSpPr>
        <p:spPr bwMode="auto">
          <a:xfrm>
            <a:off x="1104900" y="152400"/>
            <a:ext cx="6934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i="1">
                <a:solidFill>
                  <a:srgbClr val="FFFF00"/>
                </a:solidFill>
                <a:latin typeface="Georgia" charset="0"/>
                <a:cs typeface="+mn-cs"/>
              </a:rPr>
              <a:t>Structured Illumination Microscopy</a:t>
            </a:r>
            <a:endParaRPr lang="en-US" sz="2800" b="1">
              <a:solidFill>
                <a:srgbClr val="FFFF00"/>
              </a:solidFill>
              <a:latin typeface="Georgia" charset="0"/>
              <a:cs typeface="+mn-cs"/>
            </a:endParaRPr>
          </a:p>
        </p:txBody>
      </p:sp>
      <p:sp>
        <p:nvSpPr>
          <p:cNvPr id="272389" name="Rectangle 5"/>
          <p:cNvSpPr>
            <a:spLocks noChangeArrowheads="1"/>
          </p:cNvSpPr>
          <p:nvPr/>
        </p:nvSpPr>
        <p:spPr bwMode="auto">
          <a:xfrm>
            <a:off x="3652838" y="685800"/>
            <a:ext cx="18383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>
                <a:solidFill>
                  <a:srgbClr val="FFFF00"/>
                </a:solidFill>
                <a:latin typeface="Georgia" charset="0"/>
                <a:cs typeface="+mn-cs"/>
              </a:rPr>
              <a:t>The Moire effect</a:t>
            </a:r>
          </a:p>
        </p:txBody>
      </p:sp>
      <p:grpSp>
        <p:nvGrpSpPr>
          <p:cNvPr id="158723" name="Group 182"/>
          <p:cNvGrpSpPr>
            <a:grpSpLocks noChangeAspect="1"/>
          </p:cNvGrpSpPr>
          <p:nvPr/>
        </p:nvGrpSpPr>
        <p:grpSpPr bwMode="auto">
          <a:xfrm rot="416031">
            <a:off x="3886200" y="2209800"/>
            <a:ext cx="1320800" cy="1062038"/>
            <a:chOff x="768" y="1344"/>
            <a:chExt cx="1344" cy="1078"/>
          </a:xfrm>
        </p:grpSpPr>
        <p:sp>
          <p:nvSpPr>
            <p:cNvPr id="272567" name="Line 183"/>
            <p:cNvSpPr>
              <a:spLocks noChangeShapeType="1"/>
            </p:cNvSpPr>
            <p:nvPr/>
          </p:nvSpPr>
          <p:spPr bwMode="auto">
            <a:xfrm>
              <a:off x="766" y="1342"/>
              <a:ext cx="1344" cy="0"/>
            </a:xfrm>
            <a:prstGeom prst="line">
              <a:avLst/>
            </a:prstGeom>
            <a:noFill/>
            <a:ln w="12700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568" name="Line 184"/>
            <p:cNvSpPr>
              <a:spLocks noChangeShapeType="1"/>
            </p:cNvSpPr>
            <p:nvPr/>
          </p:nvSpPr>
          <p:spPr bwMode="auto">
            <a:xfrm>
              <a:off x="763" y="1378"/>
              <a:ext cx="1344" cy="0"/>
            </a:xfrm>
            <a:prstGeom prst="line">
              <a:avLst/>
            </a:prstGeom>
            <a:noFill/>
            <a:ln w="12700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569" name="Line 185"/>
            <p:cNvSpPr>
              <a:spLocks noChangeShapeType="1"/>
            </p:cNvSpPr>
            <p:nvPr/>
          </p:nvSpPr>
          <p:spPr bwMode="auto">
            <a:xfrm>
              <a:off x="768" y="1413"/>
              <a:ext cx="1344" cy="0"/>
            </a:xfrm>
            <a:prstGeom prst="line">
              <a:avLst/>
            </a:prstGeom>
            <a:noFill/>
            <a:ln w="12700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570" name="Line 186"/>
            <p:cNvSpPr>
              <a:spLocks noChangeShapeType="1"/>
            </p:cNvSpPr>
            <p:nvPr/>
          </p:nvSpPr>
          <p:spPr bwMode="auto">
            <a:xfrm>
              <a:off x="763" y="1444"/>
              <a:ext cx="1344" cy="0"/>
            </a:xfrm>
            <a:prstGeom prst="line">
              <a:avLst/>
            </a:prstGeom>
            <a:noFill/>
            <a:ln w="12700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571" name="Line 187"/>
            <p:cNvSpPr>
              <a:spLocks noChangeShapeType="1"/>
            </p:cNvSpPr>
            <p:nvPr/>
          </p:nvSpPr>
          <p:spPr bwMode="auto">
            <a:xfrm>
              <a:off x="767" y="1478"/>
              <a:ext cx="1344" cy="0"/>
            </a:xfrm>
            <a:prstGeom prst="line">
              <a:avLst/>
            </a:prstGeom>
            <a:noFill/>
            <a:ln w="12700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572" name="Line 188"/>
            <p:cNvSpPr>
              <a:spLocks noChangeShapeType="1"/>
            </p:cNvSpPr>
            <p:nvPr/>
          </p:nvSpPr>
          <p:spPr bwMode="auto">
            <a:xfrm>
              <a:off x="764" y="1514"/>
              <a:ext cx="1344" cy="0"/>
            </a:xfrm>
            <a:prstGeom prst="line">
              <a:avLst/>
            </a:prstGeom>
            <a:noFill/>
            <a:ln w="12700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573" name="Line 189"/>
            <p:cNvSpPr>
              <a:spLocks noChangeShapeType="1"/>
            </p:cNvSpPr>
            <p:nvPr/>
          </p:nvSpPr>
          <p:spPr bwMode="auto">
            <a:xfrm>
              <a:off x="765" y="1550"/>
              <a:ext cx="1344" cy="0"/>
            </a:xfrm>
            <a:prstGeom prst="line">
              <a:avLst/>
            </a:prstGeom>
            <a:noFill/>
            <a:ln w="12700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574" name="Line 190"/>
            <p:cNvSpPr>
              <a:spLocks noChangeShapeType="1"/>
            </p:cNvSpPr>
            <p:nvPr/>
          </p:nvSpPr>
          <p:spPr bwMode="auto">
            <a:xfrm>
              <a:off x="768" y="1587"/>
              <a:ext cx="1344" cy="0"/>
            </a:xfrm>
            <a:prstGeom prst="line">
              <a:avLst/>
            </a:prstGeom>
            <a:noFill/>
            <a:ln w="12700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575" name="Line 191"/>
            <p:cNvSpPr>
              <a:spLocks noChangeShapeType="1"/>
            </p:cNvSpPr>
            <p:nvPr/>
          </p:nvSpPr>
          <p:spPr bwMode="auto">
            <a:xfrm>
              <a:off x="766" y="1623"/>
              <a:ext cx="1344" cy="0"/>
            </a:xfrm>
            <a:prstGeom prst="line">
              <a:avLst/>
            </a:prstGeom>
            <a:noFill/>
            <a:ln w="12700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576" name="Line 192"/>
            <p:cNvSpPr>
              <a:spLocks noChangeShapeType="1"/>
            </p:cNvSpPr>
            <p:nvPr/>
          </p:nvSpPr>
          <p:spPr bwMode="auto">
            <a:xfrm>
              <a:off x="764" y="1686"/>
              <a:ext cx="1344" cy="0"/>
            </a:xfrm>
            <a:prstGeom prst="line">
              <a:avLst/>
            </a:prstGeom>
            <a:noFill/>
            <a:ln w="12700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577" name="Line 193"/>
            <p:cNvSpPr>
              <a:spLocks noChangeShapeType="1"/>
            </p:cNvSpPr>
            <p:nvPr/>
          </p:nvSpPr>
          <p:spPr bwMode="auto">
            <a:xfrm>
              <a:off x="768" y="1759"/>
              <a:ext cx="1344" cy="0"/>
            </a:xfrm>
            <a:prstGeom prst="line">
              <a:avLst/>
            </a:prstGeom>
            <a:noFill/>
            <a:ln w="12700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578" name="Line 194"/>
            <p:cNvSpPr>
              <a:spLocks noChangeShapeType="1"/>
            </p:cNvSpPr>
            <p:nvPr/>
          </p:nvSpPr>
          <p:spPr bwMode="auto">
            <a:xfrm>
              <a:off x="763" y="1829"/>
              <a:ext cx="1344" cy="0"/>
            </a:xfrm>
            <a:prstGeom prst="line">
              <a:avLst/>
            </a:prstGeom>
            <a:noFill/>
            <a:ln w="12700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579" name="Line 195"/>
            <p:cNvSpPr>
              <a:spLocks noChangeShapeType="1"/>
            </p:cNvSpPr>
            <p:nvPr/>
          </p:nvSpPr>
          <p:spPr bwMode="auto">
            <a:xfrm>
              <a:off x="765" y="1896"/>
              <a:ext cx="1344" cy="0"/>
            </a:xfrm>
            <a:prstGeom prst="line">
              <a:avLst/>
            </a:prstGeom>
            <a:noFill/>
            <a:ln w="12700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580" name="Line 196"/>
            <p:cNvSpPr>
              <a:spLocks noChangeShapeType="1"/>
            </p:cNvSpPr>
            <p:nvPr/>
          </p:nvSpPr>
          <p:spPr bwMode="auto">
            <a:xfrm>
              <a:off x="764" y="1967"/>
              <a:ext cx="1344" cy="0"/>
            </a:xfrm>
            <a:prstGeom prst="line">
              <a:avLst/>
            </a:prstGeom>
            <a:noFill/>
            <a:ln w="12700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581" name="Line 197"/>
            <p:cNvSpPr>
              <a:spLocks noChangeShapeType="1"/>
            </p:cNvSpPr>
            <p:nvPr/>
          </p:nvSpPr>
          <p:spPr bwMode="auto">
            <a:xfrm>
              <a:off x="768" y="1657"/>
              <a:ext cx="1344" cy="0"/>
            </a:xfrm>
            <a:prstGeom prst="line">
              <a:avLst/>
            </a:prstGeom>
            <a:noFill/>
            <a:ln w="12700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582" name="Line 198"/>
            <p:cNvSpPr>
              <a:spLocks noChangeShapeType="1"/>
            </p:cNvSpPr>
            <p:nvPr/>
          </p:nvSpPr>
          <p:spPr bwMode="auto">
            <a:xfrm>
              <a:off x="765" y="1722"/>
              <a:ext cx="1344" cy="0"/>
            </a:xfrm>
            <a:prstGeom prst="line">
              <a:avLst/>
            </a:prstGeom>
            <a:noFill/>
            <a:ln w="12700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583" name="Line 199"/>
            <p:cNvSpPr>
              <a:spLocks noChangeShapeType="1"/>
            </p:cNvSpPr>
            <p:nvPr/>
          </p:nvSpPr>
          <p:spPr bwMode="auto">
            <a:xfrm>
              <a:off x="766" y="1796"/>
              <a:ext cx="1344" cy="0"/>
            </a:xfrm>
            <a:prstGeom prst="line">
              <a:avLst/>
            </a:prstGeom>
            <a:noFill/>
            <a:ln w="12700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584" name="Line 200"/>
            <p:cNvSpPr>
              <a:spLocks noChangeShapeType="1"/>
            </p:cNvSpPr>
            <p:nvPr/>
          </p:nvSpPr>
          <p:spPr bwMode="auto">
            <a:xfrm>
              <a:off x="765" y="1861"/>
              <a:ext cx="1344" cy="0"/>
            </a:xfrm>
            <a:prstGeom prst="line">
              <a:avLst/>
            </a:prstGeom>
            <a:noFill/>
            <a:ln w="12700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585" name="Line 201"/>
            <p:cNvSpPr>
              <a:spLocks noChangeShapeType="1"/>
            </p:cNvSpPr>
            <p:nvPr/>
          </p:nvSpPr>
          <p:spPr bwMode="auto">
            <a:xfrm>
              <a:off x="768" y="1933"/>
              <a:ext cx="1344" cy="0"/>
            </a:xfrm>
            <a:prstGeom prst="line">
              <a:avLst/>
            </a:prstGeom>
            <a:noFill/>
            <a:ln w="12700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586" name="Line 202"/>
            <p:cNvSpPr>
              <a:spLocks noChangeShapeType="1"/>
            </p:cNvSpPr>
            <p:nvPr/>
          </p:nvSpPr>
          <p:spPr bwMode="auto">
            <a:xfrm>
              <a:off x="763" y="2005"/>
              <a:ext cx="1344" cy="0"/>
            </a:xfrm>
            <a:prstGeom prst="line">
              <a:avLst/>
            </a:prstGeom>
            <a:noFill/>
            <a:ln w="12700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587" name="Line 203"/>
            <p:cNvSpPr>
              <a:spLocks noChangeShapeType="1"/>
            </p:cNvSpPr>
            <p:nvPr/>
          </p:nvSpPr>
          <p:spPr bwMode="auto">
            <a:xfrm>
              <a:off x="766" y="2038"/>
              <a:ext cx="1344" cy="0"/>
            </a:xfrm>
            <a:prstGeom prst="line">
              <a:avLst/>
            </a:prstGeom>
            <a:noFill/>
            <a:ln w="12700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588" name="Line 204"/>
            <p:cNvSpPr>
              <a:spLocks noChangeShapeType="1"/>
            </p:cNvSpPr>
            <p:nvPr/>
          </p:nvSpPr>
          <p:spPr bwMode="auto">
            <a:xfrm>
              <a:off x="763" y="2073"/>
              <a:ext cx="1344" cy="0"/>
            </a:xfrm>
            <a:prstGeom prst="line">
              <a:avLst/>
            </a:prstGeom>
            <a:noFill/>
            <a:ln w="12700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589" name="Line 205"/>
            <p:cNvSpPr>
              <a:spLocks noChangeShapeType="1"/>
            </p:cNvSpPr>
            <p:nvPr/>
          </p:nvSpPr>
          <p:spPr bwMode="auto">
            <a:xfrm>
              <a:off x="767" y="2105"/>
              <a:ext cx="1344" cy="0"/>
            </a:xfrm>
            <a:prstGeom prst="line">
              <a:avLst/>
            </a:prstGeom>
            <a:noFill/>
            <a:ln w="12700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590" name="Line 206"/>
            <p:cNvSpPr>
              <a:spLocks noChangeShapeType="1"/>
            </p:cNvSpPr>
            <p:nvPr/>
          </p:nvSpPr>
          <p:spPr bwMode="auto">
            <a:xfrm>
              <a:off x="764" y="2141"/>
              <a:ext cx="1344" cy="0"/>
            </a:xfrm>
            <a:prstGeom prst="line">
              <a:avLst/>
            </a:prstGeom>
            <a:noFill/>
            <a:ln w="12700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591" name="Line 207"/>
            <p:cNvSpPr>
              <a:spLocks noChangeShapeType="1"/>
            </p:cNvSpPr>
            <p:nvPr/>
          </p:nvSpPr>
          <p:spPr bwMode="auto">
            <a:xfrm>
              <a:off x="763" y="2178"/>
              <a:ext cx="1344" cy="0"/>
            </a:xfrm>
            <a:prstGeom prst="line">
              <a:avLst/>
            </a:prstGeom>
            <a:noFill/>
            <a:ln w="12700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592" name="Line 208"/>
            <p:cNvSpPr>
              <a:spLocks noChangeShapeType="1"/>
            </p:cNvSpPr>
            <p:nvPr/>
          </p:nvSpPr>
          <p:spPr bwMode="auto">
            <a:xfrm>
              <a:off x="766" y="2212"/>
              <a:ext cx="1344" cy="0"/>
            </a:xfrm>
            <a:prstGeom prst="line">
              <a:avLst/>
            </a:prstGeom>
            <a:noFill/>
            <a:ln w="12700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593" name="Line 209"/>
            <p:cNvSpPr>
              <a:spLocks noChangeShapeType="1"/>
            </p:cNvSpPr>
            <p:nvPr/>
          </p:nvSpPr>
          <p:spPr bwMode="auto">
            <a:xfrm>
              <a:off x="764" y="2248"/>
              <a:ext cx="1344" cy="0"/>
            </a:xfrm>
            <a:prstGeom prst="line">
              <a:avLst/>
            </a:prstGeom>
            <a:noFill/>
            <a:ln w="12700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594" name="Line 210"/>
            <p:cNvSpPr>
              <a:spLocks noChangeShapeType="1"/>
            </p:cNvSpPr>
            <p:nvPr/>
          </p:nvSpPr>
          <p:spPr bwMode="auto">
            <a:xfrm>
              <a:off x="768" y="2282"/>
              <a:ext cx="1344" cy="0"/>
            </a:xfrm>
            <a:prstGeom prst="line">
              <a:avLst/>
            </a:prstGeom>
            <a:noFill/>
            <a:ln w="12700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595" name="Line 211"/>
            <p:cNvSpPr>
              <a:spLocks noChangeShapeType="1"/>
            </p:cNvSpPr>
            <p:nvPr/>
          </p:nvSpPr>
          <p:spPr bwMode="auto">
            <a:xfrm>
              <a:off x="764" y="2314"/>
              <a:ext cx="1344" cy="0"/>
            </a:xfrm>
            <a:prstGeom prst="line">
              <a:avLst/>
            </a:prstGeom>
            <a:noFill/>
            <a:ln w="12700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596" name="Line 212"/>
            <p:cNvSpPr>
              <a:spLocks noChangeShapeType="1"/>
            </p:cNvSpPr>
            <p:nvPr/>
          </p:nvSpPr>
          <p:spPr bwMode="auto">
            <a:xfrm>
              <a:off x="765" y="2348"/>
              <a:ext cx="1344" cy="0"/>
            </a:xfrm>
            <a:prstGeom prst="line">
              <a:avLst/>
            </a:prstGeom>
            <a:noFill/>
            <a:ln w="12700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597" name="Line 213"/>
            <p:cNvSpPr>
              <a:spLocks noChangeShapeType="1"/>
            </p:cNvSpPr>
            <p:nvPr/>
          </p:nvSpPr>
          <p:spPr bwMode="auto">
            <a:xfrm>
              <a:off x="765" y="2382"/>
              <a:ext cx="1344" cy="0"/>
            </a:xfrm>
            <a:prstGeom prst="line">
              <a:avLst/>
            </a:prstGeom>
            <a:noFill/>
            <a:ln w="12700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598" name="Line 214"/>
            <p:cNvSpPr>
              <a:spLocks noChangeShapeType="1"/>
            </p:cNvSpPr>
            <p:nvPr/>
          </p:nvSpPr>
          <p:spPr bwMode="auto">
            <a:xfrm>
              <a:off x="763" y="2420"/>
              <a:ext cx="1344" cy="0"/>
            </a:xfrm>
            <a:prstGeom prst="line">
              <a:avLst/>
            </a:prstGeom>
            <a:noFill/>
            <a:ln w="12700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58724" name="Group 413"/>
          <p:cNvGrpSpPr>
            <a:grpSpLocks/>
          </p:cNvGrpSpPr>
          <p:nvPr/>
        </p:nvGrpSpPr>
        <p:grpSpPr bwMode="auto">
          <a:xfrm>
            <a:off x="1447800" y="2133600"/>
            <a:ext cx="1320800" cy="1198563"/>
            <a:chOff x="1824" y="1365"/>
            <a:chExt cx="832" cy="755"/>
          </a:xfrm>
        </p:grpSpPr>
        <p:sp>
          <p:nvSpPr>
            <p:cNvPr id="272645" name="Line 261"/>
            <p:cNvSpPr>
              <a:spLocks noChangeShapeType="1"/>
            </p:cNvSpPr>
            <p:nvPr/>
          </p:nvSpPr>
          <p:spPr bwMode="auto">
            <a:xfrm>
              <a:off x="1824" y="1384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646" name="Line 262"/>
            <p:cNvSpPr>
              <a:spLocks noChangeShapeType="1"/>
            </p:cNvSpPr>
            <p:nvPr/>
          </p:nvSpPr>
          <p:spPr bwMode="auto">
            <a:xfrm>
              <a:off x="1824" y="1420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647" name="Line 263"/>
            <p:cNvSpPr>
              <a:spLocks noChangeShapeType="1"/>
            </p:cNvSpPr>
            <p:nvPr/>
          </p:nvSpPr>
          <p:spPr bwMode="auto">
            <a:xfrm>
              <a:off x="1824" y="1458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648" name="Line 264"/>
            <p:cNvSpPr>
              <a:spLocks noChangeShapeType="1"/>
            </p:cNvSpPr>
            <p:nvPr/>
          </p:nvSpPr>
          <p:spPr bwMode="auto">
            <a:xfrm>
              <a:off x="1824" y="1494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650" name="Line 266"/>
            <p:cNvSpPr>
              <a:spLocks noChangeShapeType="1"/>
            </p:cNvSpPr>
            <p:nvPr/>
          </p:nvSpPr>
          <p:spPr bwMode="auto">
            <a:xfrm>
              <a:off x="1824" y="1365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651" name="Line 267"/>
            <p:cNvSpPr>
              <a:spLocks noChangeShapeType="1"/>
            </p:cNvSpPr>
            <p:nvPr/>
          </p:nvSpPr>
          <p:spPr bwMode="auto">
            <a:xfrm>
              <a:off x="1824" y="1402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652" name="Line 268"/>
            <p:cNvSpPr>
              <a:spLocks noChangeShapeType="1"/>
            </p:cNvSpPr>
            <p:nvPr/>
          </p:nvSpPr>
          <p:spPr bwMode="auto">
            <a:xfrm>
              <a:off x="1824" y="1439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653" name="Line 269"/>
            <p:cNvSpPr>
              <a:spLocks noChangeShapeType="1"/>
            </p:cNvSpPr>
            <p:nvPr/>
          </p:nvSpPr>
          <p:spPr bwMode="auto">
            <a:xfrm>
              <a:off x="1824" y="1475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654" name="Line 270"/>
            <p:cNvSpPr>
              <a:spLocks noChangeShapeType="1"/>
            </p:cNvSpPr>
            <p:nvPr/>
          </p:nvSpPr>
          <p:spPr bwMode="auto">
            <a:xfrm>
              <a:off x="1824" y="1513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655" name="Line 271"/>
            <p:cNvSpPr>
              <a:spLocks noChangeShapeType="1"/>
            </p:cNvSpPr>
            <p:nvPr/>
          </p:nvSpPr>
          <p:spPr bwMode="auto">
            <a:xfrm>
              <a:off x="1824" y="1531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656" name="Line 272"/>
            <p:cNvSpPr>
              <a:spLocks noChangeShapeType="1"/>
            </p:cNvSpPr>
            <p:nvPr/>
          </p:nvSpPr>
          <p:spPr bwMode="auto">
            <a:xfrm>
              <a:off x="1824" y="1549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657" name="Line 273"/>
            <p:cNvSpPr>
              <a:spLocks noChangeShapeType="1"/>
            </p:cNvSpPr>
            <p:nvPr/>
          </p:nvSpPr>
          <p:spPr bwMode="auto">
            <a:xfrm>
              <a:off x="1824" y="1567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658" name="Line 274"/>
            <p:cNvSpPr>
              <a:spLocks noChangeShapeType="1"/>
            </p:cNvSpPr>
            <p:nvPr/>
          </p:nvSpPr>
          <p:spPr bwMode="auto">
            <a:xfrm>
              <a:off x="1824" y="1586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659" name="Line 275"/>
            <p:cNvSpPr>
              <a:spLocks noChangeShapeType="1"/>
            </p:cNvSpPr>
            <p:nvPr/>
          </p:nvSpPr>
          <p:spPr bwMode="auto">
            <a:xfrm>
              <a:off x="1824" y="1605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660" name="Line 276"/>
            <p:cNvSpPr>
              <a:spLocks noChangeShapeType="1"/>
            </p:cNvSpPr>
            <p:nvPr/>
          </p:nvSpPr>
          <p:spPr bwMode="auto">
            <a:xfrm>
              <a:off x="1824" y="1622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661" name="Line 277"/>
            <p:cNvSpPr>
              <a:spLocks noChangeShapeType="1"/>
            </p:cNvSpPr>
            <p:nvPr/>
          </p:nvSpPr>
          <p:spPr bwMode="auto">
            <a:xfrm>
              <a:off x="1824" y="1641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662" name="Line 278"/>
            <p:cNvSpPr>
              <a:spLocks noChangeShapeType="1"/>
            </p:cNvSpPr>
            <p:nvPr/>
          </p:nvSpPr>
          <p:spPr bwMode="auto">
            <a:xfrm>
              <a:off x="1824" y="1660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663" name="Line 279"/>
            <p:cNvSpPr>
              <a:spLocks noChangeShapeType="1"/>
            </p:cNvSpPr>
            <p:nvPr/>
          </p:nvSpPr>
          <p:spPr bwMode="auto">
            <a:xfrm>
              <a:off x="1824" y="1678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664" name="Line 280"/>
            <p:cNvSpPr>
              <a:spLocks noChangeShapeType="1"/>
            </p:cNvSpPr>
            <p:nvPr/>
          </p:nvSpPr>
          <p:spPr bwMode="auto">
            <a:xfrm>
              <a:off x="1824" y="1696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665" name="Line 281"/>
            <p:cNvSpPr>
              <a:spLocks noChangeShapeType="1"/>
            </p:cNvSpPr>
            <p:nvPr/>
          </p:nvSpPr>
          <p:spPr bwMode="auto">
            <a:xfrm>
              <a:off x="1824" y="1715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666" name="Line 282"/>
            <p:cNvSpPr>
              <a:spLocks noChangeShapeType="1"/>
            </p:cNvSpPr>
            <p:nvPr/>
          </p:nvSpPr>
          <p:spPr bwMode="auto">
            <a:xfrm>
              <a:off x="1824" y="1733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701" name="Line 317"/>
            <p:cNvSpPr>
              <a:spLocks noChangeShapeType="1"/>
            </p:cNvSpPr>
            <p:nvPr/>
          </p:nvSpPr>
          <p:spPr bwMode="auto">
            <a:xfrm>
              <a:off x="1824" y="1752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702" name="Line 318"/>
            <p:cNvSpPr>
              <a:spLocks noChangeShapeType="1"/>
            </p:cNvSpPr>
            <p:nvPr/>
          </p:nvSpPr>
          <p:spPr bwMode="auto">
            <a:xfrm>
              <a:off x="1824" y="1769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703" name="Line 319"/>
            <p:cNvSpPr>
              <a:spLocks noChangeShapeType="1"/>
            </p:cNvSpPr>
            <p:nvPr/>
          </p:nvSpPr>
          <p:spPr bwMode="auto">
            <a:xfrm>
              <a:off x="1824" y="1788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704" name="Line 320"/>
            <p:cNvSpPr>
              <a:spLocks noChangeShapeType="1"/>
            </p:cNvSpPr>
            <p:nvPr/>
          </p:nvSpPr>
          <p:spPr bwMode="auto">
            <a:xfrm>
              <a:off x="1824" y="1807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705" name="Line 321"/>
            <p:cNvSpPr>
              <a:spLocks noChangeShapeType="1"/>
            </p:cNvSpPr>
            <p:nvPr/>
          </p:nvSpPr>
          <p:spPr bwMode="auto">
            <a:xfrm>
              <a:off x="1824" y="1825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706" name="Line 322"/>
            <p:cNvSpPr>
              <a:spLocks noChangeShapeType="1"/>
            </p:cNvSpPr>
            <p:nvPr/>
          </p:nvSpPr>
          <p:spPr bwMode="auto">
            <a:xfrm>
              <a:off x="1824" y="1843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707" name="Line 323"/>
            <p:cNvSpPr>
              <a:spLocks noChangeShapeType="1"/>
            </p:cNvSpPr>
            <p:nvPr/>
          </p:nvSpPr>
          <p:spPr bwMode="auto">
            <a:xfrm>
              <a:off x="1824" y="1862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708" name="Line 324"/>
            <p:cNvSpPr>
              <a:spLocks noChangeShapeType="1"/>
            </p:cNvSpPr>
            <p:nvPr/>
          </p:nvSpPr>
          <p:spPr bwMode="auto">
            <a:xfrm>
              <a:off x="1824" y="1880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709" name="Line 325"/>
            <p:cNvSpPr>
              <a:spLocks noChangeShapeType="1"/>
            </p:cNvSpPr>
            <p:nvPr/>
          </p:nvSpPr>
          <p:spPr bwMode="auto">
            <a:xfrm>
              <a:off x="1824" y="1899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710" name="Line 326"/>
            <p:cNvSpPr>
              <a:spLocks noChangeShapeType="1"/>
            </p:cNvSpPr>
            <p:nvPr/>
          </p:nvSpPr>
          <p:spPr bwMode="auto">
            <a:xfrm>
              <a:off x="1824" y="1935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711" name="Line 327"/>
            <p:cNvSpPr>
              <a:spLocks noChangeShapeType="1"/>
            </p:cNvSpPr>
            <p:nvPr/>
          </p:nvSpPr>
          <p:spPr bwMode="auto">
            <a:xfrm>
              <a:off x="1824" y="1972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712" name="Line 328"/>
            <p:cNvSpPr>
              <a:spLocks noChangeShapeType="1"/>
            </p:cNvSpPr>
            <p:nvPr/>
          </p:nvSpPr>
          <p:spPr bwMode="auto">
            <a:xfrm>
              <a:off x="1824" y="2009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713" name="Line 329"/>
            <p:cNvSpPr>
              <a:spLocks noChangeShapeType="1"/>
            </p:cNvSpPr>
            <p:nvPr/>
          </p:nvSpPr>
          <p:spPr bwMode="auto">
            <a:xfrm>
              <a:off x="1824" y="2046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714" name="Line 330"/>
            <p:cNvSpPr>
              <a:spLocks noChangeShapeType="1"/>
            </p:cNvSpPr>
            <p:nvPr/>
          </p:nvSpPr>
          <p:spPr bwMode="auto">
            <a:xfrm>
              <a:off x="1824" y="2082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715" name="Line 331"/>
            <p:cNvSpPr>
              <a:spLocks noChangeShapeType="1"/>
            </p:cNvSpPr>
            <p:nvPr/>
          </p:nvSpPr>
          <p:spPr bwMode="auto">
            <a:xfrm>
              <a:off x="1824" y="1917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716" name="Line 332"/>
            <p:cNvSpPr>
              <a:spLocks noChangeShapeType="1"/>
            </p:cNvSpPr>
            <p:nvPr/>
          </p:nvSpPr>
          <p:spPr bwMode="auto">
            <a:xfrm>
              <a:off x="1824" y="1954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717" name="Line 333"/>
            <p:cNvSpPr>
              <a:spLocks noChangeShapeType="1"/>
            </p:cNvSpPr>
            <p:nvPr/>
          </p:nvSpPr>
          <p:spPr bwMode="auto">
            <a:xfrm>
              <a:off x="1824" y="1990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718" name="Line 334"/>
            <p:cNvSpPr>
              <a:spLocks noChangeShapeType="1"/>
            </p:cNvSpPr>
            <p:nvPr/>
          </p:nvSpPr>
          <p:spPr bwMode="auto">
            <a:xfrm>
              <a:off x="1824" y="2027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719" name="Line 335"/>
            <p:cNvSpPr>
              <a:spLocks noChangeShapeType="1"/>
            </p:cNvSpPr>
            <p:nvPr/>
          </p:nvSpPr>
          <p:spPr bwMode="auto">
            <a:xfrm>
              <a:off x="1824" y="2064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720" name="Line 336"/>
            <p:cNvSpPr>
              <a:spLocks noChangeShapeType="1"/>
            </p:cNvSpPr>
            <p:nvPr/>
          </p:nvSpPr>
          <p:spPr bwMode="auto">
            <a:xfrm>
              <a:off x="1824" y="2101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721" name="Line 337"/>
            <p:cNvSpPr>
              <a:spLocks noChangeShapeType="1"/>
            </p:cNvSpPr>
            <p:nvPr/>
          </p:nvSpPr>
          <p:spPr bwMode="auto">
            <a:xfrm>
              <a:off x="1824" y="2120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58725" name="Group 414"/>
          <p:cNvGrpSpPr>
            <a:grpSpLocks noChangeAspect="1"/>
          </p:cNvGrpSpPr>
          <p:nvPr/>
        </p:nvGrpSpPr>
        <p:grpSpPr bwMode="auto">
          <a:xfrm rot="309501">
            <a:off x="6527800" y="2286000"/>
            <a:ext cx="1320800" cy="1062038"/>
            <a:chOff x="768" y="1344"/>
            <a:chExt cx="1344" cy="1078"/>
          </a:xfrm>
        </p:grpSpPr>
        <p:sp>
          <p:nvSpPr>
            <p:cNvPr id="272799" name="Line 415"/>
            <p:cNvSpPr>
              <a:spLocks noChangeShapeType="1"/>
            </p:cNvSpPr>
            <p:nvPr/>
          </p:nvSpPr>
          <p:spPr bwMode="auto">
            <a:xfrm>
              <a:off x="768" y="1342"/>
              <a:ext cx="1344" cy="0"/>
            </a:xfrm>
            <a:prstGeom prst="line">
              <a:avLst/>
            </a:prstGeom>
            <a:noFill/>
            <a:ln w="12700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00" name="Line 416"/>
            <p:cNvSpPr>
              <a:spLocks noChangeShapeType="1"/>
            </p:cNvSpPr>
            <p:nvPr/>
          </p:nvSpPr>
          <p:spPr bwMode="auto">
            <a:xfrm>
              <a:off x="768" y="1376"/>
              <a:ext cx="1344" cy="0"/>
            </a:xfrm>
            <a:prstGeom prst="line">
              <a:avLst/>
            </a:prstGeom>
            <a:noFill/>
            <a:ln w="12700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01" name="Line 417"/>
            <p:cNvSpPr>
              <a:spLocks noChangeShapeType="1"/>
            </p:cNvSpPr>
            <p:nvPr/>
          </p:nvSpPr>
          <p:spPr bwMode="auto">
            <a:xfrm>
              <a:off x="768" y="1413"/>
              <a:ext cx="1344" cy="0"/>
            </a:xfrm>
            <a:prstGeom prst="line">
              <a:avLst/>
            </a:prstGeom>
            <a:noFill/>
            <a:ln w="12700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02" name="Line 418"/>
            <p:cNvSpPr>
              <a:spLocks noChangeShapeType="1"/>
            </p:cNvSpPr>
            <p:nvPr/>
          </p:nvSpPr>
          <p:spPr bwMode="auto">
            <a:xfrm>
              <a:off x="768" y="1449"/>
              <a:ext cx="1344" cy="0"/>
            </a:xfrm>
            <a:prstGeom prst="line">
              <a:avLst/>
            </a:prstGeom>
            <a:noFill/>
            <a:ln w="12700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03" name="Line 419"/>
            <p:cNvSpPr>
              <a:spLocks noChangeShapeType="1"/>
            </p:cNvSpPr>
            <p:nvPr/>
          </p:nvSpPr>
          <p:spPr bwMode="auto">
            <a:xfrm>
              <a:off x="766" y="1480"/>
              <a:ext cx="1344" cy="0"/>
            </a:xfrm>
            <a:prstGeom prst="line">
              <a:avLst/>
            </a:prstGeom>
            <a:noFill/>
            <a:ln w="12700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04" name="Line 420"/>
            <p:cNvSpPr>
              <a:spLocks noChangeShapeType="1"/>
            </p:cNvSpPr>
            <p:nvPr/>
          </p:nvSpPr>
          <p:spPr bwMode="auto">
            <a:xfrm>
              <a:off x="764" y="1514"/>
              <a:ext cx="1344" cy="0"/>
            </a:xfrm>
            <a:prstGeom prst="line">
              <a:avLst/>
            </a:prstGeom>
            <a:noFill/>
            <a:ln w="12700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05" name="Line 421"/>
            <p:cNvSpPr>
              <a:spLocks noChangeShapeType="1"/>
            </p:cNvSpPr>
            <p:nvPr/>
          </p:nvSpPr>
          <p:spPr bwMode="auto">
            <a:xfrm>
              <a:off x="764" y="1548"/>
              <a:ext cx="1344" cy="0"/>
            </a:xfrm>
            <a:prstGeom prst="line">
              <a:avLst/>
            </a:prstGeom>
            <a:noFill/>
            <a:ln w="12700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06" name="Line 422"/>
            <p:cNvSpPr>
              <a:spLocks noChangeShapeType="1"/>
            </p:cNvSpPr>
            <p:nvPr/>
          </p:nvSpPr>
          <p:spPr bwMode="auto">
            <a:xfrm>
              <a:off x="764" y="1585"/>
              <a:ext cx="1344" cy="0"/>
            </a:xfrm>
            <a:prstGeom prst="line">
              <a:avLst/>
            </a:prstGeom>
            <a:noFill/>
            <a:ln w="12700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07" name="Line 423"/>
            <p:cNvSpPr>
              <a:spLocks noChangeShapeType="1"/>
            </p:cNvSpPr>
            <p:nvPr/>
          </p:nvSpPr>
          <p:spPr bwMode="auto">
            <a:xfrm>
              <a:off x="764" y="1622"/>
              <a:ext cx="1344" cy="0"/>
            </a:xfrm>
            <a:prstGeom prst="line">
              <a:avLst/>
            </a:prstGeom>
            <a:noFill/>
            <a:ln w="12700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08" name="Line 424"/>
            <p:cNvSpPr>
              <a:spLocks noChangeShapeType="1"/>
            </p:cNvSpPr>
            <p:nvPr/>
          </p:nvSpPr>
          <p:spPr bwMode="auto">
            <a:xfrm>
              <a:off x="764" y="1690"/>
              <a:ext cx="1344" cy="0"/>
            </a:xfrm>
            <a:prstGeom prst="line">
              <a:avLst/>
            </a:prstGeom>
            <a:noFill/>
            <a:ln w="12700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09" name="Line 425"/>
            <p:cNvSpPr>
              <a:spLocks noChangeShapeType="1"/>
            </p:cNvSpPr>
            <p:nvPr/>
          </p:nvSpPr>
          <p:spPr bwMode="auto">
            <a:xfrm>
              <a:off x="763" y="1761"/>
              <a:ext cx="1344" cy="0"/>
            </a:xfrm>
            <a:prstGeom prst="line">
              <a:avLst/>
            </a:prstGeom>
            <a:noFill/>
            <a:ln w="12700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10" name="Line 426"/>
            <p:cNvSpPr>
              <a:spLocks noChangeShapeType="1"/>
            </p:cNvSpPr>
            <p:nvPr/>
          </p:nvSpPr>
          <p:spPr bwMode="auto">
            <a:xfrm>
              <a:off x="763" y="1829"/>
              <a:ext cx="1344" cy="0"/>
            </a:xfrm>
            <a:prstGeom prst="line">
              <a:avLst/>
            </a:prstGeom>
            <a:noFill/>
            <a:ln w="12700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11" name="Line 427"/>
            <p:cNvSpPr>
              <a:spLocks noChangeShapeType="1"/>
            </p:cNvSpPr>
            <p:nvPr/>
          </p:nvSpPr>
          <p:spPr bwMode="auto">
            <a:xfrm>
              <a:off x="767" y="1895"/>
              <a:ext cx="1344" cy="0"/>
            </a:xfrm>
            <a:prstGeom prst="line">
              <a:avLst/>
            </a:prstGeom>
            <a:noFill/>
            <a:ln w="12700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12" name="Line 428"/>
            <p:cNvSpPr>
              <a:spLocks noChangeShapeType="1"/>
            </p:cNvSpPr>
            <p:nvPr/>
          </p:nvSpPr>
          <p:spPr bwMode="auto">
            <a:xfrm>
              <a:off x="766" y="1965"/>
              <a:ext cx="1344" cy="0"/>
            </a:xfrm>
            <a:prstGeom prst="line">
              <a:avLst/>
            </a:prstGeom>
            <a:noFill/>
            <a:ln w="12700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13" name="Line 429"/>
            <p:cNvSpPr>
              <a:spLocks noChangeShapeType="1"/>
            </p:cNvSpPr>
            <p:nvPr/>
          </p:nvSpPr>
          <p:spPr bwMode="auto">
            <a:xfrm>
              <a:off x="764" y="1656"/>
              <a:ext cx="1344" cy="0"/>
            </a:xfrm>
            <a:prstGeom prst="line">
              <a:avLst/>
            </a:prstGeom>
            <a:noFill/>
            <a:ln w="12700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14" name="Line 430"/>
            <p:cNvSpPr>
              <a:spLocks noChangeShapeType="1"/>
            </p:cNvSpPr>
            <p:nvPr/>
          </p:nvSpPr>
          <p:spPr bwMode="auto">
            <a:xfrm>
              <a:off x="763" y="1724"/>
              <a:ext cx="1344" cy="0"/>
            </a:xfrm>
            <a:prstGeom prst="line">
              <a:avLst/>
            </a:prstGeom>
            <a:noFill/>
            <a:ln w="12700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15" name="Line 431"/>
            <p:cNvSpPr>
              <a:spLocks noChangeShapeType="1"/>
            </p:cNvSpPr>
            <p:nvPr/>
          </p:nvSpPr>
          <p:spPr bwMode="auto">
            <a:xfrm>
              <a:off x="763" y="1797"/>
              <a:ext cx="1344" cy="0"/>
            </a:xfrm>
            <a:prstGeom prst="line">
              <a:avLst/>
            </a:prstGeom>
            <a:noFill/>
            <a:ln w="12700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16" name="Line 432"/>
            <p:cNvSpPr>
              <a:spLocks noChangeShapeType="1"/>
            </p:cNvSpPr>
            <p:nvPr/>
          </p:nvSpPr>
          <p:spPr bwMode="auto">
            <a:xfrm>
              <a:off x="768" y="1864"/>
              <a:ext cx="1344" cy="0"/>
            </a:xfrm>
            <a:prstGeom prst="line">
              <a:avLst/>
            </a:prstGeom>
            <a:noFill/>
            <a:ln w="12700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17" name="Line 433"/>
            <p:cNvSpPr>
              <a:spLocks noChangeShapeType="1"/>
            </p:cNvSpPr>
            <p:nvPr/>
          </p:nvSpPr>
          <p:spPr bwMode="auto">
            <a:xfrm>
              <a:off x="767" y="1931"/>
              <a:ext cx="1344" cy="0"/>
            </a:xfrm>
            <a:prstGeom prst="line">
              <a:avLst/>
            </a:prstGeom>
            <a:noFill/>
            <a:ln w="12700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18" name="Line 434"/>
            <p:cNvSpPr>
              <a:spLocks noChangeShapeType="1"/>
            </p:cNvSpPr>
            <p:nvPr/>
          </p:nvSpPr>
          <p:spPr bwMode="auto">
            <a:xfrm>
              <a:off x="768" y="2004"/>
              <a:ext cx="1344" cy="0"/>
            </a:xfrm>
            <a:prstGeom prst="line">
              <a:avLst/>
            </a:prstGeom>
            <a:noFill/>
            <a:ln w="12700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19" name="Line 435"/>
            <p:cNvSpPr>
              <a:spLocks noChangeShapeType="1"/>
            </p:cNvSpPr>
            <p:nvPr/>
          </p:nvSpPr>
          <p:spPr bwMode="auto">
            <a:xfrm>
              <a:off x="766" y="2038"/>
              <a:ext cx="1344" cy="0"/>
            </a:xfrm>
            <a:prstGeom prst="line">
              <a:avLst/>
            </a:prstGeom>
            <a:noFill/>
            <a:ln w="12700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20" name="Line 436"/>
            <p:cNvSpPr>
              <a:spLocks noChangeShapeType="1"/>
            </p:cNvSpPr>
            <p:nvPr/>
          </p:nvSpPr>
          <p:spPr bwMode="auto">
            <a:xfrm>
              <a:off x="766" y="2072"/>
              <a:ext cx="1344" cy="0"/>
            </a:xfrm>
            <a:prstGeom prst="line">
              <a:avLst/>
            </a:prstGeom>
            <a:noFill/>
            <a:ln w="12700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21" name="Line 437"/>
            <p:cNvSpPr>
              <a:spLocks noChangeShapeType="1"/>
            </p:cNvSpPr>
            <p:nvPr/>
          </p:nvSpPr>
          <p:spPr bwMode="auto">
            <a:xfrm>
              <a:off x="766" y="2109"/>
              <a:ext cx="1344" cy="0"/>
            </a:xfrm>
            <a:prstGeom prst="line">
              <a:avLst/>
            </a:prstGeom>
            <a:noFill/>
            <a:ln w="12700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22" name="Line 438"/>
            <p:cNvSpPr>
              <a:spLocks noChangeShapeType="1"/>
            </p:cNvSpPr>
            <p:nvPr/>
          </p:nvSpPr>
          <p:spPr bwMode="auto">
            <a:xfrm>
              <a:off x="766" y="2143"/>
              <a:ext cx="1344" cy="0"/>
            </a:xfrm>
            <a:prstGeom prst="line">
              <a:avLst/>
            </a:prstGeom>
            <a:noFill/>
            <a:ln w="12700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23" name="Line 439"/>
            <p:cNvSpPr>
              <a:spLocks noChangeShapeType="1"/>
            </p:cNvSpPr>
            <p:nvPr/>
          </p:nvSpPr>
          <p:spPr bwMode="auto">
            <a:xfrm>
              <a:off x="766" y="2178"/>
              <a:ext cx="1344" cy="0"/>
            </a:xfrm>
            <a:prstGeom prst="line">
              <a:avLst/>
            </a:prstGeom>
            <a:noFill/>
            <a:ln w="12700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24" name="Line 440"/>
            <p:cNvSpPr>
              <a:spLocks noChangeShapeType="1"/>
            </p:cNvSpPr>
            <p:nvPr/>
          </p:nvSpPr>
          <p:spPr bwMode="auto">
            <a:xfrm>
              <a:off x="764" y="2211"/>
              <a:ext cx="1344" cy="0"/>
            </a:xfrm>
            <a:prstGeom prst="line">
              <a:avLst/>
            </a:prstGeom>
            <a:noFill/>
            <a:ln w="12700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25" name="Line 441"/>
            <p:cNvSpPr>
              <a:spLocks noChangeShapeType="1"/>
            </p:cNvSpPr>
            <p:nvPr/>
          </p:nvSpPr>
          <p:spPr bwMode="auto">
            <a:xfrm>
              <a:off x="763" y="2245"/>
              <a:ext cx="1344" cy="0"/>
            </a:xfrm>
            <a:prstGeom prst="line">
              <a:avLst/>
            </a:prstGeom>
            <a:noFill/>
            <a:ln w="12700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26" name="Line 442"/>
            <p:cNvSpPr>
              <a:spLocks noChangeShapeType="1"/>
            </p:cNvSpPr>
            <p:nvPr/>
          </p:nvSpPr>
          <p:spPr bwMode="auto">
            <a:xfrm>
              <a:off x="763" y="2277"/>
              <a:ext cx="1344" cy="0"/>
            </a:xfrm>
            <a:prstGeom prst="line">
              <a:avLst/>
            </a:prstGeom>
            <a:noFill/>
            <a:ln w="12700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27" name="Line 443"/>
            <p:cNvSpPr>
              <a:spLocks noChangeShapeType="1"/>
            </p:cNvSpPr>
            <p:nvPr/>
          </p:nvSpPr>
          <p:spPr bwMode="auto">
            <a:xfrm>
              <a:off x="765" y="2313"/>
              <a:ext cx="1344" cy="0"/>
            </a:xfrm>
            <a:prstGeom prst="line">
              <a:avLst/>
            </a:prstGeom>
            <a:noFill/>
            <a:ln w="12700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28" name="Line 444"/>
            <p:cNvSpPr>
              <a:spLocks noChangeShapeType="1"/>
            </p:cNvSpPr>
            <p:nvPr/>
          </p:nvSpPr>
          <p:spPr bwMode="auto">
            <a:xfrm>
              <a:off x="763" y="2352"/>
              <a:ext cx="1344" cy="0"/>
            </a:xfrm>
            <a:prstGeom prst="line">
              <a:avLst/>
            </a:prstGeom>
            <a:noFill/>
            <a:ln w="12700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29" name="Line 445"/>
            <p:cNvSpPr>
              <a:spLocks noChangeShapeType="1"/>
            </p:cNvSpPr>
            <p:nvPr/>
          </p:nvSpPr>
          <p:spPr bwMode="auto">
            <a:xfrm>
              <a:off x="763" y="2386"/>
              <a:ext cx="1344" cy="0"/>
            </a:xfrm>
            <a:prstGeom prst="line">
              <a:avLst/>
            </a:prstGeom>
            <a:noFill/>
            <a:ln w="12700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30" name="Line 446"/>
            <p:cNvSpPr>
              <a:spLocks noChangeShapeType="1"/>
            </p:cNvSpPr>
            <p:nvPr/>
          </p:nvSpPr>
          <p:spPr bwMode="auto">
            <a:xfrm>
              <a:off x="766" y="2418"/>
              <a:ext cx="1344" cy="0"/>
            </a:xfrm>
            <a:prstGeom prst="line">
              <a:avLst/>
            </a:prstGeom>
            <a:noFill/>
            <a:ln w="12700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58726" name="Group 447"/>
          <p:cNvGrpSpPr>
            <a:grpSpLocks/>
          </p:cNvGrpSpPr>
          <p:nvPr/>
        </p:nvGrpSpPr>
        <p:grpSpPr bwMode="auto">
          <a:xfrm>
            <a:off x="6477000" y="2133600"/>
            <a:ext cx="1320800" cy="1198563"/>
            <a:chOff x="1824" y="1365"/>
            <a:chExt cx="832" cy="755"/>
          </a:xfrm>
        </p:grpSpPr>
        <p:sp>
          <p:nvSpPr>
            <p:cNvPr id="272832" name="Line 448"/>
            <p:cNvSpPr>
              <a:spLocks noChangeShapeType="1"/>
            </p:cNvSpPr>
            <p:nvPr/>
          </p:nvSpPr>
          <p:spPr bwMode="auto">
            <a:xfrm>
              <a:off x="1824" y="1384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33" name="Line 449"/>
            <p:cNvSpPr>
              <a:spLocks noChangeShapeType="1"/>
            </p:cNvSpPr>
            <p:nvPr/>
          </p:nvSpPr>
          <p:spPr bwMode="auto">
            <a:xfrm>
              <a:off x="1824" y="1420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34" name="Line 450"/>
            <p:cNvSpPr>
              <a:spLocks noChangeShapeType="1"/>
            </p:cNvSpPr>
            <p:nvPr/>
          </p:nvSpPr>
          <p:spPr bwMode="auto">
            <a:xfrm>
              <a:off x="1824" y="1458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35" name="Line 451"/>
            <p:cNvSpPr>
              <a:spLocks noChangeShapeType="1"/>
            </p:cNvSpPr>
            <p:nvPr/>
          </p:nvSpPr>
          <p:spPr bwMode="auto">
            <a:xfrm>
              <a:off x="1824" y="1494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36" name="Line 452"/>
            <p:cNvSpPr>
              <a:spLocks noChangeShapeType="1"/>
            </p:cNvSpPr>
            <p:nvPr/>
          </p:nvSpPr>
          <p:spPr bwMode="auto">
            <a:xfrm>
              <a:off x="1824" y="1365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37" name="Line 453"/>
            <p:cNvSpPr>
              <a:spLocks noChangeShapeType="1"/>
            </p:cNvSpPr>
            <p:nvPr/>
          </p:nvSpPr>
          <p:spPr bwMode="auto">
            <a:xfrm>
              <a:off x="1824" y="1402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38" name="Line 454"/>
            <p:cNvSpPr>
              <a:spLocks noChangeShapeType="1"/>
            </p:cNvSpPr>
            <p:nvPr/>
          </p:nvSpPr>
          <p:spPr bwMode="auto">
            <a:xfrm>
              <a:off x="1824" y="1439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39" name="Line 455"/>
            <p:cNvSpPr>
              <a:spLocks noChangeShapeType="1"/>
            </p:cNvSpPr>
            <p:nvPr/>
          </p:nvSpPr>
          <p:spPr bwMode="auto">
            <a:xfrm>
              <a:off x="1824" y="1475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40" name="Line 456"/>
            <p:cNvSpPr>
              <a:spLocks noChangeShapeType="1"/>
            </p:cNvSpPr>
            <p:nvPr/>
          </p:nvSpPr>
          <p:spPr bwMode="auto">
            <a:xfrm>
              <a:off x="1824" y="1513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41" name="Line 457"/>
            <p:cNvSpPr>
              <a:spLocks noChangeShapeType="1"/>
            </p:cNvSpPr>
            <p:nvPr/>
          </p:nvSpPr>
          <p:spPr bwMode="auto">
            <a:xfrm>
              <a:off x="1824" y="1531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42" name="Line 458"/>
            <p:cNvSpPr>
              <a:spLocks noChangeShapeType="1"/>
            </p:cNvSpPr>
            <p:nvPr/>
          </p:nvSpPr>
          <p:spPr bwMode="auto">
            <a:xfrm>
              <a:off x="1824" y="1549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43" name="Line 459"/>
            <p:cNvSpPr>
              <a:spLocks noChangeShapeType="1"/>
            </p:cNvSpPr>
            <p:nvPr/>
          </p:nvSpPr>
          <p:spPr bwMode="auto">
            <a:xfrm>
              <a:off x="1824" y="1567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44" name="Line 460"/>
            <p:cNvSpPr>
              <a:spLocks noChangeShapeType="1"/>
            </p:cNvSpPr>
            <p:nvPr/>
          </p:nvSpPr>
          <p:spPr bwMode="auto">
            <a:xfrm>
              <a:off x="1824" y="1586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45" name="Line 461"/>
            <p:cNvSpPr>
              <a:spLocks noChangeShapeType="1"/>
            </p:cNvSpPr>
            <p:nvPr/>
          </p:nvSpPr>
          <p:spPr bwMode="auto">
            <a:xfrm>
              <a:off x="1824" y="1605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46" name="Line 462"/>
            <p:cNvSpPr>
              <a:spLocks noChangeShapeType="1"/>
            </p:cNvSpPr>
            <p:nvPr/>
          </p:nvSpPr>
          <p:spPr bwMode="auto">
            <a:xfrm>
              <a:off x="1824" y="1622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47" name="Line 463"/>
            <p:cNvSpPr>
              <a:spLocks noChangeShapeType="1"/>
            </p:cNvSpPr>
            <p:nvPr/>
          </p:nvSpPr>
          <p:spPr bwMode="auto">
            <a:xfrm>
              <a:off x="1824" y="1641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48" name="Line 464"/>
            <p:cNvSpPr>
              <a:spLocks noChangeShapeType="1"/>
            </p:cNvSpPr>
            <p:nvPr/>
          </p:nvSpPr>
          <p:spPr bwMode="auto">
            <a:xfrm>
              <a:off x="1824" y="1660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49" name="Line 465"/>
            <p:cNvSpPr>
              <a:spLocks noChangeShapeType="1"/>
            </p:cNvSpPr>
            <p:nvPr/>
          </p:nvSpPr>
          <p:spPr bwMode="auto">
            <a:xfrm>
              <a:off x="1824" y="1678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50" name="Line 466"/>
            <p:cNvSpPr>
              <a:spLocks noChangeShapeType="1"/>
            </p:cNvSpPr>
            <p:nvPr/>
          </p:nvSpPr>
          <p:spPr bwMode="auto">
            <a:xfrm>
              <a:off x="1824" y="1696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51" name="Line 467"/>
            <p:cNvSpPr>
              <a:spLocks noChangeShapeType="1"/>
            </p:cNvSpPr>
            <p:nvPr/>
          </p:nvSpPr>
          <p:spPr bwMode="auto">
            <a:xfrm>
              <a:off x="1824" y="1715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52" name="Line 468"/>
            <p:cNvSpPr>
              <a:spLocks noChangeShapeType="1"/>
            </p:cNvSpPr>
            <p:nvPr/>
          </p:nvSpPr>
          <p:spPr bwMode="auto">
            <a:xfrm>
              <a:off x="1824" y="1733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53" name="Line 469"/>
            <p:cNvSpPr>
              <a:spLocks noChangeShapeType="1"/>
            </p:cNvSpPr>
            <p:nvPr/>
          </p:nvSpPr>
          <p:spPr bwMode="auto">
            <a:xfrm>
              <a:off x="1824" y="1752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54" name="Line 470"/>
            <p:cNvSpPr>
              <a:spLocks noChangeShapeType="1"/>
            </p:cNvSpPr>
            <p:nvPr/>
          </p:nvSpPr>
          <p:spPr bwMode="auto">
            <a:xfrm>
              <a:off x="1824" y="1769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55" name="Line 471"/>
            <p:cNvSpPr>
              <a:spLocks noChangeShapeType="1"/>
            </p:cNvSpPr>
            <p:nvPr/>
          </p:nvSpPr>
          <p:spPr bwMode="auto">
            <a:xfrm>
              <a:off x="1824" y="1788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56" name="Line 472"/>
            <p:cNvSpPr>
              <a:spLocks noChangeShapeType="1"/>
            </p:cNvSpPr>
            <p:nvPr/>
          </p:nvSpPr>
          <p:spPr bwMode="auto">
            <a:xfrm>
              <a:off x="1824" y="1807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57" name="Line 473"/>
            <p:cNvSpPr>
              <a:spLocks noChangeShapeType="1"/>
            </p:cNvSpPr>
            <p:nvPr/>
          </p:nvSpPr>
          <p:spPr bwMode="auto">
            <a:xfrm>
              <a:off x="1824" y="1825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58" name="Line 474"/>
            <p:cNvSpPr>
              <a:spLocks noChangeShapeType="1"/>
            </p:cNvSpPr>
            <p:nvPr/>
          </p:nvSpPr>
          <p:spPr bwMode="auto">
            <a:xfrm>
              <a:off x="1824" y="1843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59" name="Line 475"/>
            <p:cNvSpPr>
              <a:spLocks noChangeShapeType="1"/>
            </p:cNvSpPr>
            <p:nvPr/>
          </p:nvSpPr>
          <p:spPr bwMode="auto">
            <a:xfrm>
              <a:off x="1824" y="1862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60" name="Line 476"/>
            <p:cNvSpPr>
              <a:spLocks noChangeShapeType="1"/>
            </p:cNvSpPr>
            <p:nvPr/>
          </p:nvSpPr>
          <p:spPr bwMode="auto">
            <a:xfrm>
              <a:off x="1824" y="1880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61" name="Line 477"/>
            <p:cNvSpPr>
              <a:spLocks noChangeShapeType="1"/>
            </p:cNvSpPr>
            <p:nvPr/>
          </p:nvSpPr>
          <p:spPr bwMode="auto">
            <a:xfrm>
              <a:off x="1824" y="1899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62" name="Line 478"/>
            <p:cNvSpPr>
              <a:spLocks noChangeShapeType="1"/>
            </p:cNvSpPr>
            <p:nvPr/>
          </p:nvSpPr>
          <p:spPr bwMode="auto">
            <a:xfrm>
              <a:off x="1824" y="1935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63" name="Line 479"/>
            <p:cNvSpPr>
              <a:spLocks noChangeShapeType="1"/>
            </p:cNvSpPr>
            <p:nvPr/>
          </p:nvSpPr>
          <p:spPr bwMode="auto">
            <a:xfrm>
              <a:off x="1824" y="1972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64" name="Line 480"/>
            <p:cNvSpPr>
              <a:spLocks noChangeShapeType="1"/>
            </p:cNvSpPr>
            <p:nvPr/>
          </p:nvSpPr>
          <p:spPr bwMode="auto">
            <a:xfrm>
              <a:off x="1824" y="2009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65" name="Line 481"/>
            <p:cNvSpPr>
              <a:spLocks noChangeShapeType="1"/>
            </p:cNvSpPr>
            <p:nvPr/>
          </p:nvSpPr>
          <p:spPr bwMode="auto">
            <a:xfrm>
              <a:off x="1824" y="2046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66" name="Line 482"/>
            <p:cNvSpPr>
              <a:spLocks noChangeShapeType="1"/>
            </p:cNvSpPr>
            <p:nvPr/>
          </p:nvSpPr>
          <p:spPr bwMode="auto">
            <a:xfrm>
              <a:off x="1824" y="2082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67" name="Line 483"/>
            <p:cNvSpPr>
              <a:spLocks noChangeShapeType="1"/>
            </p:cNvSpPr>
            <p:nvPr/>
          </p:nvSpPr>
          <p:spPr bwMode="auto">
            <a:xfrm>
              <a:off x="1824" y="1917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68" name="Line 484"/>
            <p:cNvSpPr>
              <a:spLocks noChangeShapeType="1"/>
            </p:cNvSpPr>
            <p:nvPr/>
          </p:nvSpPr>
          <p:spPr bwMode="auto">
            <a:xfrm>
              <a:off x="1824" y="1954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69" name="Line 485"/>
            <p:cNvSpPr>
              <a:spLocks noChangeShapeType="1"/>
            </p:cNvSpPr>
            <p:nvPr/>
          </p:nvSpPr>
          <p:spPr bwMode="auto">
            <a:xfrm>
              <a:off x="1824" y="1990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70" name="Line 486"/>
            <p:cNvSpPr>
              <a:spLocks noChangeShapeType="1"/>
            </p:cNvSpPr>
            <p:nvPr/>
          </p:nvSpPr>
          <p:spPr bwMode="auto">
            <a:xfrm>
              <a:off x="1824" y="2027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71" name="Line 487"/>
            <p:cNvSpPr>
              <a:spLocks noChangeShapeType="1"/>
            </p:cNvSpPr>
            <p:nvPr/>
          </p:nvSpPr>
          <p:spPr bwMode="auto">
            <a:xfrm>
              <a:off x="1824" y="2064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72" name="Line 488"/>
            <p:cNvSpPr>
              <a:spLocks noChangeShapeType="1"/>
            </p:cNvSpPr>
            <p:nvPr/>
          </p:nvSpPr>
          <p:spPr bwMode="auto">
            <a:xfrm>
              <a:off x="1824" y="2101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73" name="Line 489"/>
            <p:cNvSpPr>
              <a:spLocks noChangeShapeType="1"/>
            </p:cNvSpPr>
            <p:nvPr/>
          </p:nvSpPr>
          <p:spPr bwMode="auto">
            <a:xfrm>
              <a:off x="1824" y="2120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58727" name="Group 676"/>
          <p:cNvGrpSpPr>
            <a:grpSpLocks/>
          </p:cNvGrpSpPr>
          <p:nvPr/>
        </p:nvGrpSpPr>
        <p:grpSpPr bwMode="auto">
          <a:xfrm>
            <a:off x="1524000" y="4270375"/>
            <a:ext cx="1235075" cy="1081088"/>
            <a:chOff x="689" y="2426"/>
            <a:chExt cx="778" cy="681"/>
          </a:xfrm>
        </p:grpSpPr>
        <p:sp>
          <p:nvSpPr>
            <p:cNvPr id="272918" name="Line 534"/>
            <p:cNvSpPr>
              <a:spLocks noChangeShapeType="1"/>
            </p:cNvSpPr>
            <p:nvPr/>
          </p:nvSpPr>
          <p:spPr bwMode="auto">
            <a:xfrm>
              <a:off x="747" y="2536"/>
              <a:ext cx="696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919" name="Line 535"/>
            <p:cNvSpPr>
              <a:spLocks noChangeShapeType="1"/>
            </p:cNvSpPr>
            <p:nvPr/>
          </p:nvSpPr>
          <p:spPr bwMode="auto">
            <a:xfrm>
              <a:off x="752" y="2554"/>
              <a:ext cx="673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920" name="Line 536"/>
            <p:cNvSpPr>
              <a:spLocks noChangeShapeType="1"/>
            </p:cNvSpPr>
            <p:nvPr/>
          </p:nvSpPr>
          <p:spPr bwMode="auto">
            <a:xfrm>
              <a:off x="752" y="2573"/>
              <a:ext cx="696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921" name="Line 537"/>
            <p:cNvSpPr>
              <a:spLocks noChangeShapeType="1"/>
            </p:cNvSpPr>
            <p:nvPr/>
          </p:nvSpPr>
          <p:spPr bwMode="auto">
            <a:xfrm>
              <a:off x="752" y="2592"/>
              <a:ext cx="696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922" name="Line 538"/>
            <p:cNvSpPr>
              <a:spLocks noChangeShapeType="1"/>
            </p:cNvSpPr>
            <p:nvPr/>
          </p:nvSpPr>
          <p:spPr bwMode="auto">
            <a:xfrm>
              <a:off x="752" y="2609"/>
              <a:ext cx="696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923" name="Line 539"/>
            <p:cNvSpPr>
              <a:spLocks noChangeShapeType="1"/>
            </p:cNvSpPr>
            <p:nvPr/>
          </p:nvSpPr>
          <p:spPr bwMode="auto">
            <a:xfrm>
              <a:off x="752" y="2628"/>
              <a:ext cx="696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924" name="Line 540"/>
            <p:cNvSpPr>
              <a:spLocks noChangeShapeType="1"/>
            </p:cNvSpPr>
            <p:nvPr/>
          </p:nvSpPr>
          <p:spPr bwMode="auto">
            <a:xfrm>
              <a:off x="752" y="2647"/>
              <a:ext cx="696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925" name="Line 541"/>
            <p:cNvSpPr>
              <a:spLocks noChangeShapeType="1"/>
            </p:cNvSpPr>
            <p:nvPr/>
          </p:nvSpPr>
          <p:spPr bwMode="auto">
            <a:xfrm>
              <a:off x="752" y="2665"/>
              <a:ext cx="696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926" name="Line 542"/>
            <p:cNvSpPr>
              <a:spLocks noChangeShapeType="1"/>
            </p:cNvSpPr>
            <p:nvPr/>
          </p:nvSpPr>
          <p:spPr bwMode="auto">
            <a:xfrm>
              <a:off x="752" y="2683"/>
              <a:ext cx="696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927" name="Line 543"/>
            <p:cNvSpPr>
              <a:spLocks noChangeShapeType="1"/>
            </p:cNvSpPr>
            <p:nvPr/>
          </p:nvSpPr>
          <p:spPr bwMode="auto">
            <a:xfrm>
              <a:off x="752" y="2702"/>
              <a:ext cx="673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928" name="Line 544"/>
            <p:cNvSpPr>
              <a:spLocks noChangeShapeType="1"/>
            </p:cNvSpPr>
            <p:nvPr/>
          </p:nvSpPr>
          <p:spPr bwMode="auto">
            <a:xfrm>
              <a:off x="800" y="2720"/>
              <a:ext cx="560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929" name="Line 545"/>
            <p:cNvSpPr>
              <a:spLocks noChangeShapeType="1"/>
            </p:cNvSpPr>
            <p:nvPr/>
          </p:nvSpPr>
          <p:spPr bwMode="auto">
            <a:xfrm>
              <a:off x="752" y="2739"/>
              <a:ext cx="537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930" name="Line 546"/>
            <p:cNvSpPr>
              <a:spLocks noChangeShapeType="1"/>
            </p:cNvSpPr>
            <p:nvPr/>
          </p:nvSpPr>
          <p:spPr bwMode="auto">
            <a:xfrm>
              <a:off x="752" y="2756"/>
              <a:ext cx="673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931" name="Line 547"/>
            <p:cNvSpPr>
              <a:spLocks noChangeShapeType="1"/>
            </p:cNvSpPr>
            <p:nvPr/>
          </p:nvSpPr>
          <p:spPr bwMode="auto">
            <a:xfrm>
              <a:off x="752" y="2775"/>
              <a:ext cx="673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932" name="Line 548"/>
            <p:cNvSpPr>
              <a:spLocks noChangeShapeType="1"/>
            </p:cNvSpPr>
            <p:nvPr/>
          </p:nvSpPr>
          <p:spPr bwMode="auto">
            <a:xfrm>
              <a:off x="752" y="2794"/>
              <a:ext cx="673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933" name="Line 549"/>
            <p:cNvSpPr>
              <a:spLocks noChangeShapeType="1"/>
            </p:cNvSpPr>
            <p:nvPr/>
          </p:nvSpPr>
          <p:spPr bwMode="auto">
            <a:xfrm>
              <a:off x="752" y="2812"/>
              <a:ext cx="696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934" name="Line 550"/>
            <p:cNvSpPr>
              <a:spLocks noChangeShapeType="1"/>
            </p:cNvSpPr>
            <p:nvPr/>
          </p:nvSpPr>
          <p:spPr bwMode="auto">
            <a:xfrm>
              <a:off x="720" y="2830"/>
              <a:ext cx="719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935" name="Line 551"/>
            <p:cNvSpPr>
              <a:spLocks noChangeShapeType="1"/>
            </p:cNvSpPr>
            <p:nvPr/>
          </p:nvSpPr>
          <p:spPr bwMode="auto">
            <a:xfrm>
              <a:off x="704" y="2849"/>
              <a:ext cx="741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936" name="Line 552"/>
            <p:cNvSpPr>
              <a:spLocks noChangeShapeType="1"/>
            </p:cNvSpPr>
            <p:nvPr/>
          </p:nvSpPr>
          <p:spPr bwMode="auto">
            <a:xfrm>
              <a:off x="704" y="2867"/>
              <a:ext cx="741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937" name="Line 553"/>
            <p:cNvSpPr>
              <a:spLocks noChangeShapeType="1"/>
            </p:cNvSpPr>
            <p:nvPr/>
          </p:nvSpPr>
          <p:spPr bwMode="auto">
            <a:xfrm>
              <a:off x="704" y="2886"/>
              <a:ext cx="741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938" name="Line 554"/>
            <p:cNvSpPr>
              <a:spLocks noChangeShapeType="1"/>
            </p:cNvSpPr>
            <p:nvPr/>
          </p:nvSpPr>
          <p:spPr bwMode="auto">
            <a:xfrm>
              <a:off x="704" y="2922"/>
              <a:ext cx="741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939" name="Line 555"/>
            <p:cNvSpPr>
              <a:spLocks noChangeShapeType="1"/>
            </p:cNvSpPr>
            <p:nvPr/>
          </p:nvSpPr>
          <p:spPr bwMode="auto">
            <a:xfrm>
              <a:off x="704" y="2959"/>
              <a:ext cx="741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940" name="Line 556"/>
            <p:cNvSpPr>
              <a:spLocks noChangeShapeType="1"/>
            </p:cNvSpPr>
            <p:nvPr/>
          </p:nvSpPr>
          <p:spPr bwMode="auto">
            <a:xfrm>
              <a:off x="704" y="2996"/>
              <a:ext cx="741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941" name="Line 557"/>
            <p:cNvSpPr>
              <a:spLocks noChangeShapeType="1"/>
            </p:cNvSpPr>
            <p:nvPr/>
          </p:nvSpPr>
          <p:spPr bwMode="auto">
            <a:xfrm>
              <a:off x="704" y="3033"/>
              <a:ext cx="741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942" name="Line 558"/>
            <p:cNvSpPr>
              <a:spLocks noChangeShapeType="1"/>
            </p:cNvSpPr>
            <p:nvPr/>
          </p:nvSpPr>
          <p:spPr bwMode="auto">
            <a:xfrm>
              <a:off x="704" y="3069"/>
              <a:ext cx="741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943" name="Line 559"/>
            <p:cNvSpPr>
              <a:spLocks noChangeShapeType="1"/>
            </p:cNvSpPr>
            <p:nvPr/>
          </p:nvSpPr>
          <p:spPr bwMode="auto">
            <a:xfrm>
              <a:off x="704" y="2904"/>
              <a:ext cx="741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944" name="Line 560"/>
            <p:cNvSpPr>
              <a:spLocks noChangeShapeType="1"/>
            </p:cNvSpPr>
            <p:nvPr/>
          </p:nvSpPr>
          <p:spPr bwMode="auto">
            <a:xfrm>
              <a:off x="704" y="2941"/>
              <a:ext cx="741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945" name="Line 561"/>
            <p:cNvSpPr>
              <a:spLocks noChangeShapeType="1"/>
            </p:cNvSpPr>
            <p:nvPr/>
          </p:nvSpPr>
          <p:spPr bwMode="auto">
            <a:xfrm>
              <a:off x="704" y="2977"/>
              <a:ext cx="741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946" name="Line 562"/>
            <p:cNvSpPr>
              <a:spLocks noChangeShapeType="1"/>
            </p:cNvSpPr>
            <p:nvPr/>
          </p:nvSpPr>
          <p:spPr bwMode="auto">
            <a:xfrm>
              <a:off x="704" y="3014"/>
              <a:ext cx="741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947" name="Line 563"/>
            <p:cNvSpPr>
              <a:spLocks noChangeShapeType="1"/>
            </p:cNvSpPr>
            <p:nvPr/>
          </p:nvSpPr>
          <p:spPr bwMode="auto">
            <a:xfrm>
              <a:off x="704" y="3051"/>
              <a:ext cx="741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948" name="Line 564"/>
            <p:cNvSpPr>
              <a:spLocks noChangeShapeType="1"/>
            </p:cNvSpPr>
            <p:nvPr/>
          </p:nvSpPr>
          <p:spPr bwMode="auto">
            <a:xfrm>
              <a:off x="891" y="3088"/>
              <a:ext cx="424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949" name="Line 565"/>
            <p:cNvSpPr>
              <a:spLocks noChangeShapeType="1"/>
            </p:cNvSpPr>
            <p:nvPr/>
          </p:nvSpPr>
          <p:spPr bwMode="auto">
            <a:xfrm>
              <a:off x="1072" y="3107"/>
              <a:ext cx="197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158840" name="Group 675"/>
            <p:cNvGrpSpPr>
              <a:grpSpLocks/>
            </p:cNvGrpSpPr>
            <p:nvPr/>
          </p:nvGrpSpPr>
          <p:grpSpPr bwMode="auto">
            <a:xfrm>
              <a:off x="689" y="2426"/>
              <a:ext cx="778" cy="664"/>
              <a:chOff x="689" y="2426"/>
              <a:chExt cx="778" cy="664"/>
            </a:xfrm>
          </p:grpSpPr>
          <p:sp>
            <p:nvSpPr>
              <p:cNvPr id="272910" name="Line 526"/>
              <p:cNvSpPr>
                <a:spLocks noChangeShapeType="1"/>
              </p:cNvSpPr>
              <p:nvPr/>
            </p:nvSpPr>
            <p:spPr bwMode="auto">
              <a:xfrm>
                <a:off x="752" y="2445"/>
                <a:ext cx="401" cy="0"/>
              </a:xfrm>
              <a:prstGeom prst="line">
                <a:avLst/>
              </a:prstGeom>
              <a:noFill/>
              <a:ln w="9525">
                <a:solidFill>
                  <a:srgbClr val="0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2911" name="Line 527"/>
              <p:cNvSpPr>
                <a:spLocks noChangeShapeType="1"/>
              </p:cNvSpPr>
              <p:nvPr/>
            </p:nvSpPr>
            <p:spPr bwMode="auto">
              <a:xfrm>
                <a:off x="800" y="2481"/>
                <a:ext cx="651" cy="0"/>
              </a:xfrm>
              <a:prstGeom prst="line">
                <a:avLst/>
              </a:prstGeom>
              <a:noFill/>
              <a:ln w="9525">
                <a:solidFill>
                  <a:srgbClr val="0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2914" name="Line 530"/>
              <p:cNvSpPr>
                <a:spLocks noChangeShapeType="1"/>
              </p:cNvSpPr>
              <p:nvPr/>
            </p:nvSpPr>
            <p:spPr bwMode="auto">
              <a:xfrm>
                <a:off x="763" y="2426"/>
                <a:ext cx="197" cy="0"/>
              </a:xfrm>
              <a:prstGeom prst="line">
                <a:avLst/>
              </a:prstGeom>
              <a:noFill/>
              <a:ln w="9525">
                <a:solidFill>
                  <a:srgbClr val="0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2915" name="Line 531"/>
              <p:cNvSpPr>
                <a:spLocks noChangeShapeType="1"/>
              </p:cNvSpPr>
              <p:nvPr/>
            </p:nvSpPr>
            <p:spPr bwMode="auto">
              <a:xfrm>
                <a:off x="752" y="2462"/>
                <a:ext cx="583" cy="0"/>
              </a:xfrm>
              <a:prstGeom prst="line">
                <a:avLst/>
              </a:prstGeom>
              <a:noFill/>
              <a:ln w="9525">
                <a:solidFill>
                  <a:srgbClr val="0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2916" name="Line 532"/>
              <p:cNvSpPr>
                <a:spLocks noChangeShapeType="1"/>
              </p:cNvSpPr>
              <p:nvPr/>
            </p:nvSpPr>
            <p:spPr bwMode="auto">
              <a:xfrm>
                <a:off x="752" y="2500"/>
                <a:ext cx="696" cy="0"/>
              </a:xfrm>
              <a:prstGeom prst="line">
                <a:avLst/>
              </a:prstGeom>
              <a:noFill/>
              <a:ln w="9525">
                <a:solidFill>
                  <a:srgbClr val="0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2917" name="Line 533"/>
              <p:cNvSpPr>
                <a:spLocks noChangeShapeType="1"/>
              </p:cNvSpPr>
              <p:nvPr/>
            </p:nvSpPr>
            <p:spPr bwMode="auto">
              <a:xfrm>
                <a:off x="752" y="2518"/>
                <a:ext cx="696" cy="0"/>
              </a:xfrm>
              <a:prstGeom prst="line">
                <a:avLst/>
              </a:prstGeom>
              <a:noFill/>
              <a:ln w="9525">
                <a:solidFill>
                  <a:srgbClr val="0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3027" name="Line 643"/>
              <p:cNvSpPr>
                <a:spLocks noChangeShapeType="1"/>
              </p:cNvSpPr>
              <p:nvPr/>
            </p:nvSpPr>
            <p:spPr bwMode="auto">
              <a:xfrm rot="309501">
                <a:off x="748" y="2441"/>
                <a:ext cx="719" cy="0"/>
              </a:xfrm>
              <a:prstGeom prst="line">
                <a:avLst/>
              </a:prstGeom>
              <a:noFill/>
              <a:ln w="12700">
                <a:solidFill>
                  <a:srgbClr val="0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3028" name="Line 644"/>
              <p:cNvSpPr>
                <a:spLocks noChangeShapeType="1"/>
              </p:cNvSpPr>
              <p:nvPr/>
            </p:nvSpPr>
            <p:spPr bwMode="auto">
              <a:xfrm rot="309501">
                <a:off x="748" y="2462"/>
                <a:ext cx="696" cy="0"/>
              </a:xfrm>
              <a:prstGeom prst="line">
                <a:avLst/>
              </a:prstGeom>
              <a:noFill/>
              <a:ln w="12700">
                <a:solidFill>
                  <a:srgbClr val="0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3029" name="Line 645"/>
              <p:cNvSpPr>
                <a:spLocks noChangeShapeType="1"/>
              </p:cNvSpPr>
              <p:nvPr/>
            </p:nvSpPr>
            <p:spPr bwMode="auto">
              <a:xfrm rot="309501">
                <a:off x="745" y="2485"/>
                <a:ext cx="719" cy="0"/>
              </a:xfrm>
              <a:prstGeom prst="line">
                <a:avLst/>
              </a:prstGeom>
              <a:noFill/>
              <a:ln w="12700">
                <a:solidFill>
                  <a:srgbClr val="0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3030" name="Line 646"/>
              <p:cNvSpPr>
                <a:spLocks noChangeShapeType="1"/>
              </p:cNvSpPr>
              <p:nvPr/>
            </p:nvSpPr>
            <p:spPr bwMode="auto">
              <a:xfrm rot="309501">
                <a:off x="744" y="2506"/>
                <a:ext cx="696" cy="0"/>
              </a:xfrm>
              <a:prstGeom prst="line">
                <a:avLst/>
              </a:prstGeom>
              <a:noFill/>
              <a:ln w="12700">
                <a:solidFill>
                  <a:srgbClr val="0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3031" name="Line 647"/>
              <p:cNvSpPr>
                <a:spLocks noChangeShapeType="1"/>
              </p:cNvSpPr>
              <p:nvPr/>
            </p:nvSpPr>
            <p:spPr bwMode="auto">
              <a:xfrm rot="309501">
                <a:off x="742" y="2529"/>
                <a:ext cx="719" cy="0"/>
              </a:xfrm>
              <a:prstGeom prst="line">
                <a:avLst/>
              </a:prstGeom>
              <a:noFill/>
              <a:ln w="12700">
                <a:solidFill>
                  <a:srgbClr val="0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3032" name="Line 648"/>
              <p:cNvSpPr>
                <a:spLocks noChangeShapeType="1"/>
              </p:cNvSpPr>
              <p:nvPr/>
            </p:nvSpPr>
            <p:spPr bwMode="auto">
              <a:xfrm rot="309501">
                <a:off x="740" y="2549"/>
                <a:ext cx="719" cy="0"/>
              </a:xfrm>
              <a:prstGeom prst="line">
                <a:avLst/>
              </a:prstGeom>
              <a:noFill/>
              <a:ln w="12700">
                <a:solidFill>
                  <a:srgbClr val="0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3033" name="Line 649"/>
              <p:cNvSpPr>
                <a:spLocks noChangeShapeType="1"/>
              </p:cNvSpPr>
              <p:nvPr/>
            </p:nvSpPr>
            <p:spPr bwMode="auto">
              <a:xfrm rot="309501">
                <a:off x="738" y="2571"/>
                <a:ext cx="719" cy="0"/>
              </a:xfrm>
              <a:prstGeom prst="line">
                <a:avLst/>
              </a:prstGeom>
              <a:noFill/>
              <a:ln w="12700">
                <a:solidFill>
                  <a:srgbClr val="0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3034" name="Line 650"/>
              <p:cNvSpPr>
                <a:spLocks noChangeShapeType="1"/>
              </p:cNvSpPr>
              <p:nvPr/>
            </p:nvSpPr>
            <p:spPr bwMode="auto">
              <a:xfrm rot="309501">
                <a:off x="736" y="2593"/>
                <a:ext cx="719" cy="0"/>
              </a:xfrm>
              <a:prstGeom prst="line">
                <a:avLst/>
              </a:prstGeom>
              <a:noFill/>
              <a:ln w="12700">
                <a:solidFill>
                  <a:srgbClr val="0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3035" name="Line 651"/>
              <p:cNvSpPr>
                <a:spLocks noChangeShapeType="1"/>
              </p:cNvSpPr>
              <p:nvPr/>
            </p:nvSpPr>
            <p:spPr bwMode="auto">
              <a:xfrm rot="309501">
                <a:off x="734" y="2615"/>
                <a:ext cx="719" cy="0"/>
              </a:xfrm>
              <a:prstGeom prst="line">
                <a:avLst/>
              </a:prstGeom>
              <a:noFill/>
              <a:ln w="12700">
                <a:solidFill>
                  <a:srgbClr val="0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3036" name="Line 652"/>
              <p:cNvSpPr>
                <a:spLocks noChangeShapeType="1"/>
              </p:cNvSpPr>
              <p:nvPr/>
            </p:nvSpPr>
            <p:spPr bwMode="auto">
              <a:xfrm rot="309501">
                <a:off x="730" y="2657"/>
                <a:ext cx="719" cy="0"/>
              </a:xfrm>
              <a:prstGeom prst="line">
                <a:avLst/>
              </a:prstGeom>
              <a:noFill/>
              <a:ln w="12700">
                <a:solidFill>
                  <a:srgbClr val="0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3037" name="Line 653"/>
              <p:cNvSpPr>
                <a:spLocks noChangeShapeType="1"/>
              </p:cNvSpPr>
              <p:nvPr/>
            </p:nvSpPr>
            <p:spPr bwMode="auto">
              <a:xfrm rot="309501">
                <a:off x="726" y="2701"/>
                <a:ext cx="719" cy="0"/>
              </a:xfrm>
              <a:prstGeom prst="line">
                <a:avLst/>
              </a:prstGeom>
              <a:noFill/>
              <a:ln w="12700">
                <a:solidFill>
                  <a:srgbClr val="0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3038" name="Line 654"/>
              <p:cNvSpPr>
                <a:spLocks noChangeShapeType="1"/>
              </p:cNvSpPr>
              <p:nvPr/>
            </p:nvSpPr>
            <p:spPr bwMode="auto">
              <a:xfrm rot="309501">
                <a:off x="722" y="2744"/>
                <a:ext cx="719" cy="0"/>
              </a:xfrm>
              <a:prstGeom prst="line">
                <a:avLst/>
              </a:prstGeom>
              <a:noFill/>
              <a:ln w="12700">
                <a:solidFill>
                  <a:srgbClr val="0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3039" name="Line 655"/>
              <p:cNvSpPr>
                <a:spLocks noChangeShapeType="1"/>
              </p:cNvSpPr>
              <p:nvPr/>
            </p:nvSpPr>
            <p:spPr bwMode="auto">
              <a:xfrm rot="309501">
                <a:off x="719" y="2787"/>
                <a:ext cx="741" cy="0"/>
              </a:xfrm>
              <a:prstGeom prst="line">
                <a:avLst/>
              </a:prstGeom>
              <a:noFill/>
              <a:ln w="12700">
                <a:solidFill>
                  <a:srgbClr val="0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3040" name="Line 656"/>
              <p:cNvSpPr>
                <a:spLocks noChangeShapeType="1"/>
              </p:cNvSpPr>
              <p:nvPr/>
            </p:nvSpPr>
            <p:spPr bwMode="auto">
              <a:xfrm rot="309501">
                <a:off x="715" y="2830"/>
                <a:ext cx="741" cy="0"/>
              </a:xfrm>
              <a:prstGeom prst="line">
                <a:avLst/>
              </a:prstGeom>
              <a:noFill/>
              <a:ln w="12700">
                <a:solidFill>
                  <a:srgbClr val="0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3041" name="Line 657"/>
              <p:cNvSpPr>
                <a:spLocks noChangeShapeType="1"/>
              </p:cNvSpPr>
              <p:nvPr/>
            </p:nvSpPr>
            <p:spPr bwMode="auto">
              <a:xfrm rot="309501">
                <a:off x="732" y="2636"/>
                <a:ext cx="719" cy="0"/>
              </a:xfrm>
              <a:prstGeom prst="line">
                <a:avLst/>
              </a:prstGeom>
              <a:noFill/>
              <a:ln w="12700">
                <a:solidFill>
                  <a:srgbClr val="0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3042" name="Line 658"/>
              <p:cNvSpPr>
                <a:spLocks noChangeShapeType="1"/>
              </p:cNvSpPr>
              <p:nvPr/>
            </p:nvSpPr>
            <p:spPr bwMode="auto">
              <a:xfrm rot="309501">
                <a:off x="728" y="2679"/>
                <a:ext cx="719" cy="0"/>
              </a:xfrm>
              <a:prstGeom prst="line">
                <a:avLst/>
              </a:prstGeom>
              <a:noFill/>
              <a:ln w="12700">
                <a:solidFill>
                  <a:srgbClr val="0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3043" name="Line 659"/>
              <p:cNvSpPr>
                <a:spLocks noChangeShapeType="1"/>
              </p:cNvSpPr>
              <p:nvPr/>
            </p:nvSpPr>
            <p:spPr bwMode="auto">
              <a:xfrm rot="309501">
                <a:off x="724" y="2723"/>
                <a:ext cx="719" cy="0"/>
              </a:xfrm>
              <a:prstGeom prst="line">
                <a:avLst/>
              </a:prstGeom>
              <a:noFill/>
              <a:ln w="12700">
                <a:solidFill>
                  <a:srgbClr val="0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3044" name="Line 660"/>
              <p:cNvSpPr>
                <a:spLocks noChangeShapeType="1"/>
              </p:cNvSpPr>
              <p:nvPr/>
            </p:nvSpPr>
            <p:spPr bwMode="auto">
              <a:xfrm rot="309501">
                <a:off x="721" y="2765"/>
                <a:ext cx="719" cy="0"/>
              </a:xfrm>
              <a:prstGeom prst="line">
                <a:avLst/>
              </a:prstGeom>
              <a:noFill/>
              <a:ln w="12700">
                <a:solidFill>
                  <a:srgbClr val="0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3045" name="Line 661"/>
              <p:cNvSpPr>
                <a:spLocks noChangeShapeType="1"/>
              </p:cNvSpPr>
              <p:nvPr/>
            </p:nvSpPr>
            <p:spPr bwMode="auto">
              <a:xfrm rot="309501">
                <a:off x="717" y="2809"/>
                <a:ext cx="741" cy="0"/>
              </a:xfrm>
              <a:prstGeom prst="line">
                <a:avLst/>
              </a:prstGeom>
              <a:noFill/>
              <a:ln w="12700">
                <a:solidFill>
                  <a:srgbClr val="0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3046" name="Line 662"/>
              <p:cNvSpPr>
                <a:spLocks noChangeShapeType="1"/>
              </p:cNvSpPr>
              <p:nvPr/>
            </p:nvSpPr>
            <p:spPr bwMode="auto">
              <a:xfrm rot="309501">
                <a:off x="713" y="2852"/>
                <a:ext cx="741" cy="0"/>
              </a:xfrm>
              <a:prstGeom prst="line">
                <a:avLst/>
              </a:prstGeom>
              <a:noFill/>
              <a:ln w="12700">
                <a:solidFill>
                  <a:srgbClr val="0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3047" name="Line 663"/>
              <p:cNvSpPr>
                <a:spLocks noChangeShapeType="1"/>
              </p:cNvSpPr>
              <p:nvPr/>
            </p:nvSpPr>
            <p:spPr bwMode="auto">
              <a:xfrm rot="309501">
                <a:off x="711" y="2873"/>
                <a:ext cx="741" cy="0"/>
              </a:xfrm>
              <a:prstGeom prst="line">
                <a:avLst/>
              </a:prstGeom>
              <a:noFill/>
              <a:ln w="12700">
                <a:solidFill>
                  <a:srgbClr val="0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3048" name="Line 664"/>
              <p:cNvSpPr>
                <a:spLocks noChangeShapeType="1"/>
              </p:cNvSpPr>
              <p:nvPr/>
            </p:nvSpPr>
            <p:spPr bwMode="auto">
              <a:xfrm rot="309501">
                <a:off x="709" y="2895"/>
                <a:ext cx="741" cy="0"/>
              </a:xfrm>
              <a:prstGeom prst="line">
                <a:avLst/>
              </a:prstGeom>
              <a:noFill/>
              <a:ln w="12700">
                <a:solidFill>
                  <a:srgbClr val="0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3049" name="Line 665"/>
              <p:cNvSpPr>
                <a:spLocks noChangeShapeType="1"/>
              </p:cNvSpPr>
              <p:nvPr/>
            </p:nvSpPr>
            <p:spPr bwMode="auto">
              <a:xfrm rot="309501">
                <a:off x="707" y="2917"/>
                <a:ext cx="741" cy="0"/>
              </a:xfrm>
              <a:prstGeom prst="line">
                <a:avLst/>
              </a:prstGeom>
              <a:noFill/>
              <a:ln w="12700">
                <a:solidFill>
                  <a:srgbClr val="0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3050" name="Line 666"/>
              <p:cNvSpPr>
                <a:spLocks noChangeShapeType="1"/>
              </p:cNvSpPr>
              <p:nvPr/>
            </p:nvSpPr>
            <p:spPr bwMode="auto">
              <a:xfrm rot="309501">
                <a:off x="705" y="2938"/>
                <a:ext cx="741" cy="0"/>
              </a:xfrm>
              <a:prstGeom prst="line">
                <a:avLst/>
              </a:prstGeom>
              <a:noFill/>
              <a:ln w="12700">
                <a:solidFill>
                  <a:srgbClr val="0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3051" name="Line 667"/>
              <p:cNvSpPr>
                <a:spLocks noChangeShapeType="1"/>
              </p:cNvSpPr>
              <p:nvPr/>
            </p:nvSpPr>
            <p:spPr bwMode="auto">
              <a:xfrm rot="309501">
                <a:off x="703" y="2960"/>
                <a:ext cx="741" cy="0"/>
              </a:xfrm>
              <a:prstGeom prst="line">
                <a:avLst/>
              </a:prstGeom>
              <a:noFill/>
              <a:ln w="12700">
                <a:solidFill>
                  <a:srgbClr val="0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3052" name="Line 668"/>
              <p:cNvSpPr>
                <a:spLocks noChangeShapeType="1"/>
              </p:cNvSpPr>
              <p:nvPr/>
            </p:nvSpPr>
            <p:spPr bwMode="auto">
              <a:xfrm rot="309501">
                <a:off x="701" y="2981"/>
                <a:ext cx="741" cy="0"/>
              </a:xfrm>
              <a:prstGeom prst="line">
                <a:avLst/>
              </a:prstGeom>
              <a:noFill/>
              <a:ln w="12700">
                <a:solidFill>
                  <a:srgbClr val="0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3053" name="Line 669"/>
              <p:cNvSpPr>
                <a:spLocks noChangeShapeType="1"/>
              </p:cNvSpPr>
              <p:nvPr/>
            </p:nvSpPr>
            <p:spPr bwMode="auto">
              <a:xfrm rot="309501">
                <a:off x="699" y="3003"/>
                <a:ext cx="741" cy="0"/>
              </a:xfrm>
              <a:prstGeom prst="line">
                <a:avLst/>
              </a:prstGeom>
              <a:noFill/>
              <a:ln w="12700">
                <a:solidFill>
                  <a:srgbClr val="0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3054" name="Line 670"/>
              <p:cNvSpPr>
                <a:spLocks noChangeShapeType="1"/>
              </p:cNvSpPr>
              <p:nvPr/>
            </p:nvSpPr>
            <p:spPr bwMode="auto">
              <a:xfrm rot="309501">
                <a:off x="697" y="3024"/>
                <a:ext cx="764" cy="0"/>
              </a:xfrm>
              <a:prstGeom prst="line">
                <a:avLst/>
              </a:prstGeom>
              <a:noFill/>
              <a:ln w="12700">
                <a:solidFill>
                  <a:srgbClr val="0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3055" name="Line 671"/>
              <p:cNvSpPr>
                <a:spLocks noChangeShapeType="1"/>
              </p:cNvSpPr>
              <p:nvPr/>
            </p:nvSpPr>
            <p:spPr bwMode="auto">
              <a:xfrm rot="309501">
                <a:off x="695" y="3046"/>
                <a:ext cx="764" cy="0"/>
              </a:xfrm>
              <a:prstGeom prst="line">
                <a:avLst/>
              </a:prstGeom>
              <a:noFill/>
              <a:ln w="12700">
                <a:solidFill>
                  <a:srgbClr val="0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3056" name="Line 672"/>
              <p:cNvSpPr>
                <a:spLocks noChangeShapeType="1"/>
              </p:cNvSpPr>
              <p:nvPr/>
            </p:nvSpPr>
            <p:spPr bwMode="auto">
              <a:xfrm rot="309501">
                <a:off x="693" y="3068"/>
                <a:ext cx="764" cy="0"/>
              </a:xfrm>
              <a:prstGeom prst="line">
                <a:avLst/>
              </a:prstGeom>
              <a:noFill/>
              <a:ln w="12700">
                <a:solidFill>
                  <a:srgbClr val="0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3057" name="Line 673"/>
              <p:cNvSpPr>
                <a:spLocks noChangeShapeType="1"/>
              </p:cNvSpPr>
              <p:nvPr/>
            </p:nvSpPr>
            <p:spPr bwMode="auto">
              <a:xfrm rot="309501">
                <a:off x="691" y="3081"/>
                <a:ext cx="628" cy="0"/>
              </a:xfrm>
              <a:prstGeom prst="line">
                <a:avLst/>
              </a:prstGeom>
              <a:noFill/>
              <a:ln w="12700">
                <a:solidFill>
                  <a:srgbClr val="0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3058" name="Line 674"/>
              <p:cNvSpPr>
                <a:spLocks noChangeShapeType="1"/>
              </p:cNvSpPr>
              <p:nvPr/>
            </p:nvSpPr>
            <p:spPr bwMode="auto">
              <a:xfrm rot="309501">
                <a:off x="689" y="3090"/>
                <a:ext cx="401" cy="0"/>
              </a:xfrm>
              <a:prstGeom prst="line">
                <a:avLst/>
              </a:prstGeom>
              <a:noFill/>
              <a:ln w="12700">
                <a:solidFill>
                  <a:srgbClr val="0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158728" name="Group 754"/>
          <p:cNvGrpSpPr>
            <a:grpSpLocks/>
          </p:cNvGrpSpPr>
          <p:nvPr/>
        </p:nvGrpSpPr>
        <p:grpSpPr bwMode="auto">
          <a:xfrm>
            <a:off x="3886200" y="4191000"/>
            <a:ext cx="1320800" cy="1198563"/>
            <a:chOff x="1824" y="1365"/>
            <a:chExt cx="832" cy="755"/>
          </a:xfrm>
        </p:grpSpPr>
        <p:sp>
          <p:nvSpPr>
            <p:cNvPr id="273139" name="Line 755"/>
            <p:cNvSpPr>
              <a:spLocks noChangeShapeType="1"/>
            </p:cNvSpPr>
            <p:nvPr/>
          </p:nvSpPr>
          <p:spPr bwMode="auto">
            <a:xfrm>
              <a:off x="1824" y="1384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40" name="Line 756"/>
            <p:cNvSpPr>
              <a:spLocks noChangeShapeType="1"/>
            </p:cNvSpPr>
            <p:nvPr/>
          </p:nvSpPr>
          <p:spPr bwMode="auto">
            <a:xfrm>
              <a:off x="1824" y="1420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41" name="Line 757"/>
            <p:cNvSpPr>
              <a:spLocks noChangeShapeType="1"/>
            </p:cNvSpPr>
            <p:nvPr/>
          </p:nvSpPr>
          <p:spPr bwMode="auto">
            <a:xfrm>
              <a:off x="1824" y="1458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42" name="Line 758"/>
            <p:cNvSpPr>
              <a:spLocks noChangeShapeType="1"/>
            </p:cNvSpPr>
            <p:nvPr/>
          </p:nvSpPr>
          <p:spPr bwMode="auto">
            <a:xfrm>
              <a:off x="1824" y="1494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43" name="Line 759"/>
            <p:cNvSpPr>
              <a:spLocks noChangeShapeType="1"/>
            </p:cNvSpPr>
            <p:nvPr/>
          </p:nvSpPr>
          <p:spPr bwMode="auto">
            <a:xfrm>
              <a:off x="1824" y="1365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44" name="Line 760"/>
            <p:cNvSpPr>
              <a:spLocks noChangeShapeType="1"/>
            </p:cNvSpPr>
            <p:nvPr/>
          </p:nvSpPr>
          <p:spPr bwMode="auto">
            <a:xfrm>
              <a:off x="1824" y="1402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45" name="Line 761"/>
            <p:cNvSpPr>
              <a:spLocks noChangeShapeType="1"/>
            </p:cNvSpPr>
            <p:nvPr/>
          </p:nvSpPr>
          <p:spPr bwMode="auto">
            <a:xfrm>
              <a:off x="1824" y="1439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46" name="Line 762"/>
            <p:cNvSpPr>
              <a:spLocks noChangeShapeType="1"/>
            </p:cNvSpPr>
            <p:nvPr/>
          </p:nvSpPr>
          <p:spPr bwMode="auto">
            <a:xfrm>
              <a:off x="1824" y="1475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47" name="Line 763"/>
            <p:cNvSpPr>
              <a:spLocks noChangeShapeType="1"/>
            </p:cNvSpPr>
            <p:nvPr/>
          </p:nvSpPr>
          <p:spPr bwMode="auto">
            <a:xfrm>
              <a:off x="1824" y="1513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48" name="Line 764"/>
            <p:cNvSpPr>
              <a:spLocks noChangeShapeType="1"/>
            </p:cNvSpPr>
            <p:nvPr/>
          </p:nvSpPr>
          <p:spPr bwMode="auto">
            <a:xfrm>
              <a:off x="1824" y="1531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49" name="Line 765"/>
            <p:cNvSpPr>
              <a:spLocks noChangeShapeType="1"/>
            </p:cNvSpPr>
            <p:nvPr/>
          </p:nvSpPr>
          <p:spPr bwMode="auto">
            <a:xfrm>
              <a:off x="1824" y="1549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50" name="Line 766"/>
            <p:cNvSpPr>
              <a:spLocks noChangeShapeType="1"/>
            </p:cNvSpPr>
            <p:nvPr/>
          </p:nvSpPr>
          <p:spPr bwMode="auto">
            <a:xfrm>
              <a:off x="1824" y="1567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51" name="Line 767"/>
            <p:cNvSpPr>
              <a:spLocks noChangeShapeType="1"/>
            </p:cNvSpPr>
            <p:nvPr/>
          </p:nvSpPr>
          <p:spPr bwMode="auto">
            <a:xfrm>
              <a:off x="1824" y="1586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52" name="Line 768"/>
            <p:cNvSpPr>
              <a:spLocks noChangeShapeType="1"/>
            </p:cNvSpPr>
            <p:nvPr/>
          </p:nvSpPr>
          <p:spPr bwMode="auto">
            <a:xfrm>
              <a:off x="1824" y="1605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53" name="Line 769"/>
            <p:cNvSpPr>
              <a:spLocks noChangeShapeType="1"/>
            </p:cNvSpPr>
            <p:nvPr/>
          </p:nvSpPr>
          <p:spPr bwMode="auto">
            <a:xfrm>
              <a:off x="1824" y="1622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54" name="Line 770"/>
            <p:cNvSpPr>
              <a:spLocks noChangeShapeType="1"/>
            </p:cNvSpPr>
            <p:nvPr/>
          </p:nvSpPr>
          <p:spPr bwMode="auto">
            <a:xfrm>
              <a:off x="1824" y="1641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55" name="Line 771"/>
            <p:cNvSpPr>
              <a:spLocks noChangeShapeType="1"/>
            </p:cNvSpPr>
            <p:nvPr/>
          </p:nvSpPr>
          <p:spPr bwMode="auto">
            <a:xfrm>
              <a:off x="1824" y="1660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56" name="Line 772"/>
            <p:cNvSpPr>
              <a:spLocks noChangeShapeType="1"/>
            </p:cNvSpPr>
            <p:nvPr/>
          </p:nvSpPr>
          <p:spPr bwMode="auto">
            <a:xfrm>
              <a:off x="1824" y="1678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57" name="Line 773"/>
            <p:cNvSpPr>
              <a:spLocks noChangeShapeType="1"/>
            </p:cNvSpPr>
            <p:nvPr/>
          </p:nvSpPr>
          <p:spPr bwMode="auto">
            <a:xfrm>
              <a:off x="1824" y="1696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58" name="Line 774"/>
            <p:cNvSpPr>
              <a:spLocks noChangeShapeType="1"/>
            </p:cNvSpPr>
            <p:nvPr/>
          </p:nvSpPr>
          <p:spPr bwMode="auto">
            <a:xfrm>
              <a:off x="1824" y="1715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59" name="Line 775"/>
            <p:cNvSpPr>
              <a:spLocks noChangeShapeType="1"/>
            </p:cNvSpPr>
            <p:nvPr/>
          </p:nvSpPr>
          <p:spPr bwMode="auto">
            <a:xfrm>
              <a:off x="1824" y="1733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60" name="Line 776"/>
            <p:cNvSpPr>
              <a:spLocks noChangeShapeType="1"/>
            </p:cNvSpPr>
            <p:nvPr/>
          </p:nvSpPr>
          <p:spPr bwMode="auto">
            <a:xfrm>
              <a:off x="1824" y="1752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61" name="Line 777"/>
            <p:cNvSpPr>
              <a:spLocks noChangeShapeType="1"/>
            </p:cNvSpPr>
            <p:nvPr/>
          </p:nvSpPr>
          <p:spPr bwMode="auto">
            <a:xfrm>
              <a:off x="1824" y="1769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62" name="Line 778"/>
            <p:cNvSpPr>
              <a:spLocks noChangeShapeType="1"/>
            </p:cNvSpPr>
            <p:nvPr/>
          </p:nvSpPr>
          <p:spPr bwMode="auto">
            <a:xfrm>
              <a:off x="1824" y="1788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63" name="Line 779"/>
            <p:cNvSpPr>
              <a:spLocks noChangeShapeType="1"/>
            </p:cNvSpPr>
            <p:nvPr/>
          </p:nvSpPr>
          <p:spPr bwMode="auto">
            <a:xfrm>
              <a:off x="1824" y="1807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64" name="Line 780"/>
            <p:cNvSpPr>
              <a:spLocks noChangeShapeType="1"/>
            </p:cNvSpPr>
            <p:nvPr/>
          </p:nvSpPr>
          <p:spPr bwMode="auto">
            <a:xfrm>
              <a:off x="1824" y="1825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65" name="Line 781"/>
            <p:cNvSpPr>
              <a:spLocks noChangeShapeType="1"/>
            </p:cNvSpPr>
            <p:nvPr/>
          </p:nvSpPr>
          <p:spPr bwMode="auto">
            <a:xfrm>
              <a:off x="1824" y="1843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66" name="Line 782"/>
            <p:cNvSpPr>
              <a:spLocks noChangeShapeType="1"/>
            </p:cNvSpPr>
            <p:nvPr/>
          </p:nvSpPr>
          <p:spPr bwMode="auto">
            <a:xfrm>
              <a:off x="1824" y="1862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67" name="Line 783"/>
            <p:cNvSpPr>
              <a:spLocks noChangeShapeType="1"/>
            </p:cNvSpPr>
            <p:nvPr/>
          </p:nvSpPr>
          <p:spPr bwMode="auto">
            <a:xfrm>
              <a:off x="1824" y="1880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68" name="Line 784"/>
            <p:cNvSpPr>
              <a:spLocks noChangeShapeType="1"/>
            </p:cNvSpPr>
            <p:nvPr/>
          </p:nvSpPr>
          <p:spPr bwMode="auto">
            <a:xfrm>
              <a:off x="1824" y="1899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69" name="Line 785"/>
            <p:cNvSpPr>
              <a:spLocks noChangeShapeType="1"/>
            </p:cNvSpPr>
            <p:nvPr/>
          </p:nvSpPr>
          <p:spPr bwMode="auto">
            <a:xfrm>
              <a:off x="1824" y="1935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70" name="Line 786"/>
            <p:cNvSpPr>
              <a:spLocks noChangeShapeType="1"/>
            </p:cNvSpPr>
            <p:nvPr/>
          </p:nvSpPr>
          <p:spPr bwMode="auto">
            <a:xfrm>
              <a:off x="1824" y="1972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71" name="Line 787"/>
            <p:cNvSpPr>
              <a:spLocks noChangeShapeType="1"/>
            </p:cNvSpPr>
            <p:nvPr/>
          </p:nvSpPr>
          <p:spPr bwMode="auto">
            <a:xfrm>
              <a:off x="1824" y="2009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72" name="Line 788"/>
            <p:cNvSpPr>
              <a:spLocks noChangeShapeType="1"/>
            </p:cNvSpPr>
            <p:nvPr/>
          </p:nvSpPr>
          <p:spPr bwMode="auto">
            <a:xfrm>
              <a:off x="1824" y="2046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73" name="Line 789"/>
            <p:cNvSpPr>
              <a:spLocks noChangeShapeType="1"/>
            </p:cNvSpPr>
            <p:nvPr/>
          </p:nvSpPr>
          <p:spPr bwMode="auto">
            <a:xfrm>
              <a:off x="1824" y="2082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74" name="Line 790"/>
            <p:cNvSpPr>
              <a:spLocks noChangeShapeType="1"/>
            </p:cNvSpPr>
            <p:nvPr/>
          </p:nvSpPr>
          <p:spPr bwMode="auto">
            <a:xfrm>
              <a:off x="1824" y="1917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75" name="Line 791"/>
            <p:cNvSpPr>
              <a:spLocks noChangeShapeType="1"/>
            </p:cNvSpPr>
            <p:nvPr/>
          </p:nvSpPr>
          <p:spPr bwMode="auto">
            <a:xfrm>
              <a:off x="1824" y="1954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76" name="Line 792"/>
            <p:cNvSpPr>
              <a:spLocks noChangeShapeType="1"/>
            </p:cNvSpPr>
            <p:nvPr/>
          </p:nvSpPr>
          <p:spPr bwMode="auto">
            <a:xfrm>
              <a:off x="1824" y="1990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77" name="Line 793"/>
            <p:cNvSpPr>
              <a:spLocks noChangeShapeType="1"/>
            </p:cNvSpPr>
            <p:nvPr/>
          </p:nvSpPr>
          <p:spPr bwMode="auto">
            <a:xfrm>
              <a:off x="1824" y="2027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78" name="Line 794"/>
            <p:cNvSpPr>
              <a:spLocks noChangeShapeType="1"/>
            </p:cNvSpPr>
            <p:nvPr/>
          </p:nvSpPr>
          <p:spPr bwMode="auto">
            <a:xfrm>
              <a:off x="1824" y="2064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79" name="Line 795"/>
            <p:cNvSpPr>
              <a:spLocks noChangeShapeType="1"/>
            </p:cNvSpPr>
            <p:nvPr/>
          </p:nvSpPr>
          <p:spPr bwMode="auto">
            <a:xfrm>
              <a:off x="1824" y="2101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80" name="Line 796"/>
            <p:cNvSpPr>
              <a:spLocks noChangeShapeType="1"/>
            </p:cNvSpPr>
            <p:nvPr/>
          </p:nvSpPr>
          <p:spPr bwMode="auto">
            <a:xfrm>
              <a:off x="1824" y="2120"/>
              <a:ext cx="832" cy="0"/>
            </a:xfrm>
            <a:prstGeom prst="line">
              <a:avLst/>
            </a:prstGeom>
            <a:noFill/>
            <a:ln w="9525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73183" name="Rectangle 799"/>
          <p:cNvSpPr>
            <a:spLocks noChangeArrowheads="1"/>
          </p:cNvSpPr>
          <p:nvPr/>
        </p:nvSpPr>
        <p:spPr bwMode="auto">
          <a:xfrm>
            <a:off x="3124200" y="2286000"/>
            <a:ext cx="612775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 b="1">
                <a:solidFill>
                  <a:schemeClr val="bg1"/>
                </a:solidFill>
                <a:latin typeface="Georgia" charset="0"/>
                <a:cs typeface="+mn-cs"/>
              </a:rPr>
              <a:t>+</a:t>
            </a:r>
          </a:p>
        </p:txBody>
      </p:sp>
      <p:sp>
        <p:nvSpPr>
          <p:cNvPr id="273184" name="Rectangle 800"/>
          <p:cNvSpPr>
            <a:spLocks noChangeArrowheads="1"/>
          </p:cNvSpPr>
          <p:nvPr/>
        </p:nvSpPr>
        <p:spPr bwMode="auto">
          <a:xfrm>
            <a:off x="5562600" y="2286000"/>
            <a:ext cx="612775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 b="1">
                <a:solidFill>
                  <a:schemeClr val="bg1"/>
                </a:solidFill>
                <a:latin typeface="Georgia" charset="0"/>
                <a:cs typeface="+mn-cs"/>
              </a:rPr>
              <a:t>=</a:t>
            </a:r>
          </a:p>
        </p:txBody>
      </p:sp>
      <p:sp>
        <p:nvSpPr>
          <p:cNvPr id="273185" name="Rectangle 801"/>
          <p:cNvSpPr>
            <a:spLocks noChangeArrowheads="1"/>
          </p:cNvSpPr>
          <p:nvPr/>
        </p:nvSpPr>
        <p:spPr bwMode="auto">
          <a:xfrm>
            <a:off x="3276600" y="4343400"/>
            <a:ext cx="415925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 b="1">
                <a:solidFill>
                  <a:schemeClr val="bg1"/>
                </a:solidFill>
                <a:latin typeface="Georgia" charset="0"/>
                <a:cs typeface="+mn-cs"/>
              </a:rPr>
              <a:t>-</a:t>
            </a:r>
          </a:p>
        </p:txBody>
      </p:sp>
      <p:sp>
        <p:nvSpPr>
          <p:cNvPr id="273186" name="Rectangle 802"/>
          <p:cNvSpPr>
            <a:spLocks noChangeArrowheads="1"/>
          </p:cNvSpPr>
          <p:nvPr/>
        </p:nvSpPr>
        <p:spPr bwMode="auto">
          <a:xfrm>
            <a:off x="5715000" y="4343400"/>
            <a:ext cx="612775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 b="1">
                <a:solidFill>
                  <a:schemeClr val="bg1"/>
                </a:solidFill>
                <a:latin typeface="Georgia" charset="0"/>
                <a:cs typeface="+mn-cs"/>
              </a:rPr>
              <a:t>=</a:t>
            </a:r>
          </a:p>
        </p:txBody>
      </p:sp>
      <p:grpSp>
        <p:nvGrpSpPr>
          <p:cNvPr id="158733" name="Group 803"/>
          <p:cNvGrpSpPr>
            <a:grpSpLocks noChangeAspect="1"/>
          </p:cNvGrpSpPr>
          <p:nvPr/>
        </p:nvGrpSpPr>
        <p:grpSpPr bwMode="auto">
          <a:xfrm rot="309501">
            <a:off x="6477000" y="4267200"/>
            <a:ext cx="1320800" cy="1062038"/>
            <a:chOff x="768" y="1344"/>
            <a:chExt cx="1344" cy="1078"/>
          </a:xfrm>
        </p:grpSpPr>
        <p:sp>
          <p:nvSpPr>
            <p:cNvPr id="273188" name="Line 804"/>
            <p:cNvSpPr>
              <a:spLocks noChangeShapeType="1"/>
            </p:cNvSpPr>
            <p:nvPr/>
          </p:nvSpPr>
          <p:spPr bwMode="auto">
            <a:xfrm>
              <a:off x="768" y="1342"/>
              <a:ext cx="1344" cy="0"/>
            </a:xfrm>
            <a:prstGeom prst="line">
              <a:avLst/>
            </a:prstGeom>
            <a:noFill/>
            <a:ln w="12700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89" name="Line 805"/>
            <p:cNvSpPr>
              <a:spLocks noChangeShapeType="1"/>
            </p:cNvSpPr>
            <p:nvPr/>
          </p:nvSpPr>
          <p:spPr bwMode="auto">
            <a:xfrm>
              <a:off x="768" y="1376"/>
              <a:ext cx="1344" cy="0"/>
            </a:xfrm>
            <a:prstGeom prst="line">
              <a:avLst/>
            </a:prstGeom>
            <a:noFill/>
            <a:ln w="12700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90" name="Line 806"/>
            <p:cNvSpPr>
              <a:spLocks noChangeShapeType="1"/>
            </p:cNvSpPr>
            <p:nvPr/>
          </p:nvSpPr>
          <p:spPr bwMode="auto">
            <a:xfrm>
              <a:off x="768" y="1413"/>
              <a:ext cx="1344" cy="0"/>
            </a:xfrm>
            <a:prstGeom prst="line">
              <a:avLst/>
            </a:prstGeom>
            <a:noFill/>
            <a:ln w="12700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91" name="Line 807"/>
            <p:cNvSpPr>
              <a:spLocks noChangeShapeType="1"/>
            </p:cNvSpPr>
            <p:nvPr/>
          </p:nvSpPr>
          <p:spPr bwMode="auto">
            <a:xfrm>
              <a:off x="768" y="1449"/>
              <a:ext cx="1344" cy="0"/>
            </a:xfrm>
            <a:prstGeom prst="line">
              <a:avLst/>
            </a:prstGeom>
            <a:noFill/>
            <a:ln w="12700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92" name="Line 808"/>
            <p:cNvSpPr>
              <a:spLocks noChangeShapeType="1"/>
            </p:cNvSpPr>
            <p:nvPr/>
          </p:nvSpPr>
          <p:spPr bwMode="auto">
            <a:xfrm>
              <a:off x="766" y="1480"/>
              <a:ext cx="1344" cy="0"/>
            </a:xfrm>
            <a:prstGeom prst="line">
              <a:avLst/>
            </a:prstGeom>
            <a:noFill/>
            <a:ln w="12700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93" name="Line 809"/>
            <p:cNvSpPr>
              <a:spLocks noChangeShapeType="1"/>
            </p:cNvSpPr>
            <p:nvPr/>
          </p:nvSpPr>
          <p:spPr bwMode="auto">
            <a:xfrm>
              <a:off x="764" y="1514"/>
              <a:ext cx="1344" cy="0"/>
            </a:xfrm>
            <a:prstGeom prst="line">
              <a:avLst/>
            </a:prstGeom>
            <a:noFill/>
            <a:ln w="12700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94" name="Line 810"/>
            <p:cNvSpPr>
              <a:spLocks noChangeShapeType="1"/>
            </p:cNvSpPr>
            <p:nvPr/>
          </p:nvSpPr>
          <p:spPr bwMode="auto">
            <a:xfrm>
              <a:off x="764" y="1548"/>
              <a:ext cx="1344" cy="0"/>
            </a:xfrm>
            <a:prstGeom prst="line">
              <a:avLst/>
            </a:prstGeom>
            <a:noFill/>
            <a:ln w="12700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95" name="Line 811"/>
            <p:cNvSpPr>
              <a:spLocks noChangeShapeType="1"/>
            </p:cNvSpPr>
            <p:nvPr/>
          </p:nvSpPr>
          <p:spPr bwMode="auto">
            <a:xfrm>
              <a:off x="764" y="1585"/>
              <a:ext cx="1344" cy="0"/>
            </a:xfrm>
            <a:prstGeom prst="line">
              <a:avLst/>
            </a:prstGeom>
            <a:noFill/>
            <a:ln w="12700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96" name="Line 812"/>
            <p:cNvSpPr>
              <a:spLocks noChangeShapeType="1"/>
            </p:cNvSpPr>
            <p:nvPr/>
          </p:nvSpPr>
          <p:spPr bwMode="auto">
            <a:xfrm>
              <a:off x="764" y="1622"/>
              <a:ext cx="1344" cy="0"/>
            </a:xfrm>
            <a:prstGeom prst="line">
              <a:avLst/>
            </a:prstGeom>
            <a:noFill/>
            <a:ln w="12700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97" name="Line 813"/>
            <p:cNvSpPr>
              <a:spLocks noChangeShapeType="1"/>
            </p:cNvSpPr>
            <p:nvPr/>
          </p:nvSpPr>
          <p:spPr bwMode="auto">
            <a:xfrm>
              <a:off x="764" y="1690"/>
              <a:ext cx="1344" cy="0"/>
            </a:xfrm>
            <a:prstGeom prst="line">
              <a:avLst/>
            </a:prstGeom>
            <a:noFill/>
            <a:ln w="12700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98" name="Line 814"/>
            <p:cNvSpPr>
              <a:spLocks noChangeShapeType="1"/>
            </p:cNvSpPr>
            <p:nvPr/>
          </p:nvSpPr>
          <p:spPr bwMode="auto">
            <a:xfrm>
              <a:off x="763" y="1761"/>
              <a:ext cx="1344" cy="0"/>
            </a:xfrm>
            <a:prstGeom prst="line">
              <a:avLst/>
            </a:prstGeom>
            <a:noFill/>
            <a:ln w="12700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99" name="Line 815"/>
            <p:cNvSpPr>
              <a:spLocks noChangeShapeType="1"/>
            </p:cNvSpPr>
            <p:nvPr/>
          </p:nvSpPr>
          <p:spPr bwMode="auto">
            <a:xfrm>
              <a:off x="763" y="1829"/>
              <a:ext cx="1344" cy="0"/>
            </a:xfrm>
            <a:prstGeom prst="line">
              <a:avLst/>
            </a:prstGeom>
            <a:noFill/>
            <a:ln w="12700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200" name="Line 816"/>
            <p:cNvSpPr>
              <a:spLocks noChangeShapeType="1"/>
            </p:cNvSpPr>
            <p:nvPr/>
          </p:nvSpPr>
          <p:spPr bwMode="auto">
            <a:xfrm>
              <a:off x="767" y="1895"/>
              <a:ext cx="1344" cy="0"/>
            </a:xfrm>
            <a:prstGeom prst="line">
              <a:avLst/>
            </a:prstGeom>
            <a:noFill/>
            <a:ln w="12700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201" name="Line 817"/>
            <p:cNvSpPr>
              <a:spLocks noChangeShapeType="1"/>
            </p:cNvSpPr>
            <p:nvPr/>
          </p:nvSpPr>
          <p:spPr bwMode="auto">
            <a:xfrm>
              <a:off x="766" y="1965"/>
              <a:ext cx="1344" cy="0"/>
            </a:xfrm>
            <a:prstGeom prst="line">
              <a:avLst/>
            </a:prstGeom>
            <a:noFill/>
            <a:ln w="12700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202" name="Line 818"/>
            <p:cNvSpPr>
              <a:spLocks noChangeShapeType="1"/>
            </p:cNvSpPr>
            <p:nvPr/>
          </p:nvSpPr>
          <p:spPr bwMode="auto">
            <a:xfrm>
              <a:off x="764" y="1656"/>
              <a:ext cx="1344" cy="0"/>
            </a:xfrm>
            <a:prstGeom prst="line">
              <a:avLst/>
            </a:prstGeom>
            <a:noFill/>
            <a:ln w="12700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203" name="Line 819"/>
            <p:cNvSpPr>
              <a:spLocks noChangeShapeType="1"/>
            </p:cNvSpPr>
            <p:nvPr/>
          </p:nvSpPr>
          <p:spPr bwMode="auto">
            <a:xfrm>
              <a:off x="763" y="1724"/>
              <a:ext cx="1344" cy="0"/>
            </a:xfrm>
            <a:prstGeom prst="line">
              <a:avLst/>
            </a:prstGeom>
            <a:noFill/>
            <a:ln w="12700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204" name="Line 820"/>
            <p:cNvSpPr>
              <a:spLocks noChangeShapeType="1"/>
            </p:cNvSpPr>
            <p:nvPr/>
          </p:nvSpPr>
          <p:spPr bwMode="auto">
            <a:xfrm>
              <a:off x="763" y="1797"/>
              <a:ext cx="1344" cy="0"/>
            </a:xfrm>
            <a:prstGeom prst="line">
              <a:avLst/>
            </a:prstGeom>
            <a:noFill/>
            <a:ln w="12700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205" name="Line 821"/>
            <p:cNvSpPr>
              <a:spLocks noChangeShapeType="1"/>
            </p:cNvSpPr>
            <p:nvPr/>
          </p:nvSpPr>
          <p:spPr bwMode="auto">
            <a:xfrm>
              <a:off x="768" y="1864"/>
              <a:ext cx="1344" cy="0"/>
            </a:xfrm>
            <a:prstGeom prst="line">
              <a:avLst/>
            </a:prstGeom>
            <a:noFill/>
            <a:ln w="12700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206" name="Line 822"/>
            <p:cNvSpPr>
              <a:spLocks noChangeShapeType="1"/>
            </p:cNvSpPr>
            <p:nvPr/>
          </p:nvSpPr>
          <p:spPr bwMode="auto">
            <a:xfrm>
              <a:off x="767" y="1931"/>
              <a:ext cx="1344" cy="0"/>
            </a:xfrm>
            <a:prstGeom prst="line">
              <a:avLst/>
            </a:prstGeom>
            <a:noFill/>
            <a:ln w="12700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207" name="Line 823"/>
            <p:cNvSpPr>
              <a:spLocks noChangeShapeType="1"/>
            </p:cNvSpPr>
            <p:nvPr/>
          </p:nvSpPr>
          <p:spPr bwMode="auto">
            <a:xfrm>
              <a:off x="768" y="2004"/>
              <a:ext cx="1344" cy="0"/>
            </a:xfrm>
            <a:prstGeom prst="line">
              <a:avLst/>
            </a:prstGeom>
            <a:noFill/>
            <a:ln w="12700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208" name="Line 824"/>
            <p:cNvSpPr>
              <a:spLocks noChangeShapeType="1"/>
            </p:cNvSpPr>
            <p:nvPr/>
          </p:nvSpPr>
          <p:spPr bwMode="auto">
            <a:xfrm>
              <a:off x="766" y="2038"/>
              <a:ext cx="1344" cy="0"/>
            </a:xfrm>
            <a:prstGeom prst="line">
              <a:avLst/>
            </a:prstGeom>
            <a:noFill/>
            <a:ln w="12700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209" name="Line 825"/>
            <p:cNvSpPr>
              <a:spLocks noChangeShapeType="1"/>
            </p:cNvSpPr>
            <p:nvPr/>
          </p:nvSpPr>
          <p:spPr bwMode="auto">
            <a:xfrm>
              <a:off x="766" y="2072"/>
              <a:ext cx="1344" cy="0"/>
            </a:xfrm>
            <a:prstGeom prst="line">
              <a:avLst/>
            </a:prstGeom>
            <a:noFill/>
            <a:ln w="12700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210" name="Line 826"/>
            <p:cNvSpPr>
              <a:spLocks noChangeShapeType="1"/>
            </p:cNvSpPr>
            <p:nvPr/>
          </p:nvSpPr>
          <p:spPr bwMode="auto">
            <a:xfrm>
              <a:off x="766" y="2109"/>
              <a:ext cx="1344" cy="0"/>
            </a:xfrm>
            <a:prstGeom prst="line">
              <a:avLst/>
            </a:prstGeom>
            <a:noFill/>
            <a:ln w="12700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211" name="Line 827"/>
            <p:cNvSpPr>
              <a:spLocks noChangeShapeType="1"/>
            </p:cNvSpPr>
            <p:nvPr/>
          </p:nvSpPr>
          <p:spPr bwMode="auto">
            <a:xfrm>
              <a:off x="766" y="2143"/>
              <a:ext cx="1344" cy="0"/>
            </a:xfrm>
            <a:prstGeom prst="line">
              <a:avLst/>
            </a:prstGeom>
            <a:noFill/>
            <a:ln w="12700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212" name="Line 828"/>
            <p:cNvSpPr>
              <a:spLocks noChangeShapeType="1"/>
            </p:cNvSpPr>
            <p:nvPr/>
          </p:nvSpPr>
          <p:spPr bwMode="auto">
            <a:xfrm>
              <a:off x="766" y="2178"/>
              <a:ext cx="1344" cy="0"/>
            </a:xfrm>
            <a:prstGeom prst="line">
              <a:avLst/>
            </a:prstGeom>
            <a:noFill/>
            <a:ln w="12700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213" name="Line 829"/>
            <p:cNvSpPr>
              <a:spLocks noChangeShapeType="1"/>
            </p:cNvSpPr>
            <p:nvPr/>
          </p:nvSpPr>
          <p:spPr bwMode="auto">
            <a:xfrm>
              <a:off x="764" y="2211"/>
              <a:ext cx="1344" cy="0"/>
            </a:xfrm>
            <a:prstGeom prst="line">
              <a:avLst/>
            </a:prstGeom>
            <a:noFill/>
            <a:ln w="12700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214" name="Line 830"/>
            <p:cNvSpPr>
              <a:spLocks noChangeShapeType="1"/>
            </p:cNvSpPr>
            <p:nvPr/>
          </p:nvSpPr>
          <p:spPr bwMode="auto">
            <a:xfrm>
              <a:off x="763" y="2245"/>
              <a:ext cx="1344" cy="0"/>
            </a:xfrm>
            <a:prstGeom prst="line">
              <a:avLst/>
            </a:prstGeom>
            <a:noFill/>
            <a:ln w="12700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215" name="Line 831"/>
            <p:cNvSpPr>
              <a:spLocks noChangeShapeType="1"/>
            </p:cNvSpPr>
            <p:nvPr/>
          </p:nvSpPr>
          <p:spPr bwMode="auto">
            <a:xfrm>
              <a:off x="763" y="2277"/>
              <a:ext cx="1344" cy="0"/>
            </a:xfrm>
            <a:prstGeom prst="line">
              <a:avLst/>
            </a:prstGeom>
            <a:noFill/>
            <a:ln w="12700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216" name="Line 832"/>
            <p:cNvSpPr>
              <a:spLocks noChangeShapeType="1"/>
            </p:cNvSpPr>
            <p:nvPr/>
          </p:nvSpPr>
          <p:spPr bwMode="auto">
            <a:xfrm>
              <a:off x="765" y="2313"/>
              <a:ext cx="1344" cy="0"/>
            </a:xfrm>
            <a:prstGeom prst="line">
              <a:avLst/>
            </a:prstGeom>
            <a:noFill/>
            <a:ln w="12700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217" name="Line 833"/>
            <p:cNvSpPr>
              <a:spLocks noChangeShapeType="1"/>
            </p:cNvSpPr>
            <p:nvPr/>
          </p:nvSpPr>
          <p:spPr bwMode="auto">
            <a:xfrm>
              <a:off x="763" y="2352"/>
              <a:ext cx="1344" cy="0"/>
            </a:xfrm>
            <a:prstGeom prst="line">
              <a:avLst/>
            </a:prstGeom>
            <a:noFill/>
            <a:ln w="12700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218" name="Line 834"/>
            <p:cNvSpPr>
              <a:spLocks noChangeShapeType="1"/>
            </p:cNvSpPr>
            <p:nvPr/>
          </p:nvSpPr>
          <p:spPr bwMode="auto">
            <a:xfrm>
              <a:off x="763" y="2386"/>
              <a:ext cx="1344" cy="0"/>
            </a:xfrm>
            <a:prstGeom prst="line">
              <a:avLst/>
            </a:prstGeom>
            <a:noFill/>
            <a:ln w="12700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219" name="Line 835"/>
            <p:cNvSpPr>
              <a:spLocks noChangeShapeType="1"/>
            </p:cNvSpPr>
            <p:nvPr/>
          </p:nvSpPr>
          <p:spPr bwMode="auto">
            <a:xfrm>
              <a:off x="766" y="2418"/>
              <a:ext cx="1344" cy="0"/>
            </a:xfrm>
            <a:prstGeom prst="line">
              <a:avLst/>
            </a:prstGeom>
            <a:noFill/>
            <a:ln w="12700">
              <a:solidFill>
                <a:srgbClr val="0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121" name="AutoShape 617"/>
          <p:cNvSpPr>
            <a:spLocks noChangeArrowheads="1"/>
          </p:cNvSpPr>
          <p:nvPr/>
        </p:nvSpPr>
        <p:spPr bwMode="auto">
          <a:xfrm>
            <a:off x="3352800" y="5638800"/>
            <a:ext cx="2209800" cy="914400"/>
          </a:xfrm>
          <a:custGeom>
            <a:avLst/>
            <a:gdLst>
              <a:gd name="G0" fmla="+- 4578 0 0"/>
              <a:gd name="G1" fmla="+- 21600 0 4578"/>
              <a:gd name="G2" fmla="*/ 4578 1 2"/>
              <a:gd name="G3" fmla="+- 21600 0 G2"/>
              <a:gd name="G4" fmla="+/ 4578 21600 2"/>
              <a:gd name="G5" fmla="+/ G1 0 2"/>
              <a:gd name="G6" fmla="*/ 21600 21600 4578"/>
              <a:gd name="G7" fmla="*/ G6 1 2"/>
              <a:gd name="G8" fmla="+- 21600 0 G7"/>
              <a:gd name="G9" fmla="*/ 21600 1 2"/>
              <a:gd name="G10" fmla="+- 4578 0 G9"/>
              <a:gd name="G11" fmla="?: G10 G8 0"/>
              <a:gd name="G12" fmla="?: G10 G7 21600"/>
              <a:gd name="T0" fmla="*/ 19311 w 21600"/>
              <a:gd name="T1" fmla="*/ 10800 h 21600"/>
              <a:gd name="T2" fmla="*/ 10800 w 21600"/>
              <a:gd name="T3" fmla="*/ 21600 h 21600"/>
              <a:gd name="T4" fmla="*/ 2289 w 21600"/>
              <a:gd name="T5" fmla="*/ 10800 h 21600"/>
              <a:gd name="T6" fmla="*/ 10800 w 21600"/>
              <a:gd name="T7" fmla="*/ 0 h 21600"/>
              <a:gd name="T8" fmla="*/ 4089 w 21600"/>
              <a:gd name="T9" fmla="*/ 4089 h 21600"/>
              <a:gd name="T10" fmla="*/ 17511 w 21600"/>
              <a:gd name="T11" fmla="*/ 1751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4578" y="21600"/>
                </a:lnTo>
                <a:lnTo>
                  <a:pt x="17022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7506" name="Rectangle 2"/>
          <p:cNvSpPr>
            <a:spLocks noChangeArrowheads="1"/>
          </p:cNvSpPr>
          <p:nvPr/>
        </p:nvSpPr>
        <p:spPr bwMode="auto">
          <a:xfrm>
            <a:off x="1104900" y="228600"/>
            <a:ext cx="6934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i="1">
                <a:solidFill>
                  <a:srgbClr val="FFFF00"/>
                </a:solidFill>
                <a:latin typeface="Georgia" charset="0"/>
                <a:cs typeface="+mn-cs"/>
              </a:rPr>
              <a:t>Structured Illumination Microscopy</a:t>
            </a:r>
          </a:p>
        </p:txBody>
      </p:sp>
      <p:grpSp>
        <p:nvGrpSpPr>
          <p:cNvPr id="160771" name="Group 380"/>
          <p:cNvGrpSpPr>
            <a:grpSpLocks/>
          </p:cNvGrpSpPr>
          <p:nvPr/>
        </p:nvGrpSpPr>
        <p:grpSpPr bwMode="auto">
          <a:xfrm>
            <a:off x="685800" y="2646363"/>
            <a:ext cx="965200" cy="877887"/>
            <a:chOff x="240" y="1104"/>
            <a:chExt cx="608" cy="553"/>
          </a:xfrm>
        </p:grpSpPr>
        <p:pic>
          <p:nvPicPr>
            <p:cNvPr id="277840" name="Picture 33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1104"/>
              <a:ext cx="608" cy="5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grpSp>
          <p:nvGrpSpPr>
            <p:cNvPr id="160904" name="Group 337"/>
            <p:cNvGrpSpPr>
              <a:grpSpLocks noChangeAspect="1"/>
            </p:cNvGrpSpPr>
            <p:nvPr/>
          </p:nvGrpSpPr>
          <p:grpSpPr bwMode="auto">
            <a:xfrm>
              <a:off x="240" y="1104"/>
              <a:ext cx="599" cy="553"/>
              <a:chOff x="1824" y="1365"/>
              <a:chExt cx="832" cy="755"/>
            </a:xfrm>
          </p:grpSpPr>
          <p:sp>
            <p:nvSpPr>
              <p:cNvPr id="277842" name="Line 338"/>
              <p:cNvSpPr>
                <a:spLocks noChangeShapeType="1"/>
              </p:cNvSpPr>
              <p:nvPr/>
            </p:nvSpPr>
            <p:spPr bwMode="auto">
              <a:xfrm>
                <a:off x="1824" y="1384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43" name="Line 339"/>
              <p:cNvSpPr>
                <a:spLocks noChangeShapeType="1"/>
              </p:cNvSpPr>
              <p:nvPr/>
            </p:nvSpPr>
            <p:spPr bwMode="auto">
              <a:xfrm>
                <a:off x="1824" y="1420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44" name="Line 340"/>
              <p:cNvSpPr>
                <a:spLocks noChangeShapeType="1"/>
              </p:cNvSpPr>
              <p:nvPr/>
            </p:nvSpPr>
            <p:spPr bwMode="auto">
              <a:xfrm>
                <a:off x="1824" y="1458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45" name="Line 341"/>
              <p:cNvSpPr>
                <a:spLocks noChangeShapeType="1"/>
              </p:cNvSpPr>
              <p:nvPr/>
            </p:nvSpPr>
            <p:spPr bwMode="auto">
              <a:xfrm>
                <a:off x="1824" y="1493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46" name="Line 342"/>
              <p:cNvSpPr>
                <a:spLocks noChangeShapeType="1"/>
              </p:cNvSpPr>
              <p:nvPr/>
            </p:nvSpPr>
            <p:spPr bwMode="auto">
              <a:xfrm>
                <a:off x="1824" y="1365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47" name="Line 343"/>
              <p:cNvSpPr>
                <a:spLocks noChangeShapeType="1"/>
              </p:cNvSpPr>
              <p:nvPr/>
            </p:nvSpPr>
            <p:spPr bwMode="auto">
              <a:xfrm>
                <a:off x="1824" y="1402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48" name="Line 344"/>
              <p:cNvSpPr>
                <a:spLocks noChangeShapeType="1"/>
              </p:cNvSpPr>
              <p:nvPr/>
            </p:nvSpPr>
            <p:spPr bwMode="auto">
              <a:xfrm>
                <a:off x="1824" y="1439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49" name="Line 345"/>
              <p:cNvSpPr>
                <a:spLocks noChangeShapeType="1"/>
              </p:cNvSpPr>
              <p:nvPr/>
            </p:nvSpPr>
            <p:spPr bwMode="auto">
              <a:xfrm>
                <a:off x="1824" y="1476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50" name="Line 346"/>
              <p:cNvSpPr>
                <a:spLocks noChangeShapeType="1"/>
              </p:cNvSpPr>
              <p:nvPr/>
            </p:nvSpPr>
            <p:spPr bwMode="auto">
              <a:xfrm>
                <a:off x="1824" y="1512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51" name="Line 347"/>
              <p:cNvSpPr>
                <a:spLocks noChangeShapeType="1"/>
              </p:cNvSpPr>
              <p:nvPr/>
            </p:nvSpPr>
            <p:spPr bwMode="auto">
              <a:xfrm>
                <a:off x="1824" y="1532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52" name="Line 348"/>
              <p:cNvSpPr>
                <a:spLocks noChangeShapeType="1"/>
              </p:cNvSpPr>
              <p:nvPr/>
            </p:nvSpPr>
            <p:spPr bwMode="auto">
              <a:xfrm>
                <a:off x="1824" y="1549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53" name="Line 349"/>
              <p:cNvSpPr>
                <a:spLocks noChangeShapeType="1"/>
              </p:cNvSpPr>
              <p:nvPr/>
            </p:nvSpPr>
            <p:spPr bwMode="auto">
              <a:xfrm>
                <a:off x="1824" y="1567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54" name="Line 350"/>
              <p:cNvSpPr>
                <a:spLocks noChangeShapeType="1"/>
              </p:cNvSpPr>
              <p:nvPr/>
            </p:nvSpPr>
            <p:spPr bwMode="auto">
              <a:xfrm>
                <a:off x="1824" y="1586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55" name="Line 351"/>
              <p:cNvSpPr>
                <a:spLocks noChangeShapeType="1"/>
              </p:cNvSpPr>
              <p:nvPr/>
            </p:nvSpPr>
            <p:spPr bwMode="auto">
              <a:xfrm>
                <a:off x="1824" y="1605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56" name="Line 352"/>
              <p:cNvSpPr>
                <a:spLocks noChangeShapeType="1"/>
              </p:cNvSpPr>
              <p:nvPr/>
            </p:nvSpPr>
            <p:spPr bwMode="auto">
              <a:xfrm>
                <a:off x="1824" y="1622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57" name="Line 353"/>
              <p:cNvSpPr>
                <a:spLocks noChangeShapeType="1"/>
              </p:cNvSpPr>
              <p:nvPr/>
            </p:nvSpPr>
            <p:spPr bwMode="auto">
              <a:xfrm>
                <a:off x="1824" y="1641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58" name="Line 354"/>
              <p:cNvSpPr>
                <a:spLocks noChangeShapeType="1"/>
              </p:cNvSpPr>
              <p:nvPr/>
            </p:nvSpPr>
            <p:spPr bwMode="auto">
              <a:xfrm>
                <a:off x="1824" y="1660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59" name="Line 355"/>
              <p:cNvSpPr>
                <a:spLocks noChangeShapeType="1"/>
              </p:cNvSpPr>
              <p:nvPr/>
            </p:nvSpPr>
            <p:spPr bwMode="auto">
              <a:xfrm>
                <a:off x="1824" y="1678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60" name="Line 356"/>
              <p:cNvSpPr>
                <a:spLocks noChangeShapeType="1"/>
              </p:cNvSpPr>
              <p:nvPr/>
            </p:nvSpPr>
            <p:spPr bwMode="auto">
              <a:xfrm>
                <a:off x="1824" y="1695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61" name="Line 357"/>
              <p:cNvSpPr>
                <a:spLocks noChangeShapeType="1"/>
              </p:cNvSpPr>
              <p:nvPr/>
            </p:nvSpPr>
            <p:spPr bwMode="auto">
              <a:xfrm>
                <a:off x="1824" y="1715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62" name="Line 358"/>
              <p:cNvSpPr>
                <a:spLocks noChangeShapeType="1"/>
              </p:cNvSpPr>
              <p:nvPr/>
            </p:nvSpPr>
            <p:spPr bwMode="auto">
              <a:xfrm>
                <a:off x="1824" y="1734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63" name="Line 359"/>
              <p:cNvSpPr>
                <a:spLocks noChangeShapeType="1"/>
              </p:cNvSpPr>
              <p:nvPr/>
            </p:nvSpPr>
            <p:spPr bwMode="auto">
              <a:xfrm>
                <a:off x="1824" y="1751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64" name="Line 360"/>
              <p:cNvSpPr>
                <a:spLocks noChangeShapeType="1"/>
              </p:cNvSpPr>
              <p:nvPr/>
            </p:nvSpPr>
            <p:spPr bwMode="auto">
              <a:xfrm>
                <a:off x="1824" y="1769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65" name="Line 361"/>
              <p:cNvSpPr>
                <a:spLocks noChangeShapeType="1"/>
              </p:cNvSpPr>
              <p:nvPr/>
            </p:nvSpPr>
            <p:spPr bwMode="auto">
              <a:xfrm>
                <a:off x="1824" y="1788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66" name="Line 362"/>
              <p:cNvSpPr>
                <a:spLocks noChangeShapeType="1"/>
              </p:cNvSpPr>
              <p:nvPr/>
            </p:nvSpPr>
            <p:spPr bwMode="auto">
              <a:xfrm>
                <a:off x="1824" y="1807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67" name="Line 363"/>
              <p:cNvSpPr>
                <a:spLocks noChangeShapeType="1"/>
              </p:cNvSpPr>
              <p:nvPr/>
            </p:nvSpPr>
            <p:spPr bwMode="auto">
              <a:xfrm>
                <a:off x="1824" y="1825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68" name="Line 364"/>
              <p:cNvSpPr>
                <a:spLocks noChangeShapeType="1"/>
              </p:cNvSpPr>
              <p:nvPr/>
            </p:nvSpPr>
            <p:spPr bwMode="auto">
              <a:xfrm>
                <a:off x="1824" y="1843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69" name="Line 365"/>
              <p:cNvSpPr>
                <a:spLocks noChangeShapeType="1"/>
              </p:cNvSpPr>
              <p:nvPr/>
            </p:nvSpPr>
            <p:spPr bwMode="auto">
              <a:xfrm>
                <a:off x="1824" y="1862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70" name="Line 366"/>
              <p:cNvSpPr>
                <a:spLocks noChangeShapeType="1"/>
              </p:cNvSpPr>
              <p:nvPr/>
            </p:nvSpPr>
            <p:spPr bwMode="auto">
              <a:xfrm>
                <a:off x="1824" y="1880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71" name="Line 367"/>
              <p:cNvSpPr>
                <a:spLocks noChangeShapeType="1"/>
              </p:cNvSpPr>
              <p:nvPr/>
            </p:nvSpPr>
            <p:spPr bwMode="auto">
              <a:xfrm>
                <a:off x="1824" y="1899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72" name="Line 368"/>
              <p:cNvSpPr>
                <a:spLocks noChangeShapeType="1"/>
              </p:cNvSpPr>
              <p:nvPr/>
            </p:nvSpPr>
            <p:spPr bwMode="auto">
              <a:xfrm>
                <a:off x="1824" y="1934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73" name="Line 369"/>
              <p:cNvSpPr>
                <a:spLocks noChangeShapeType="1"/>
              </p:cNvSpPr>
              <p:nvPr/>
            </p:nvSpPr>
            <p:spPr bwMode="auto">
              <a:xfrm>
                <a:off x="1824" y="1973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74" name="Line 370"/>
              <p:cNvSpPr>
                <a:spLocks noChangeShapeType="1"/>
              </p:cNvSpPr>
              <p:nvPr/>
            </p:nvSpPr>
            <p:spPr bwMode="auto">
              <a:xfrm>
                <a:off x="1824" y="2009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75" name="Line 371"/>
              <p:cNvSpPr>
                <a:spLocks noChangeShapeType="1"/>
              </p:cNvSpPr>
              <p:nvPr/>
            </p:nvSpPr>
            <p:spPr bwMode="auto">
              <a:xfrm>
                <a:off x="1824" y="2046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76" name="Line 372"/>
              <p:cNvSpPr>
                <a:spLocks noChangeShapeType="1"/>
              </p:cNvSpPr>
              <p:nvPr/>
            </p:nvSpPr>
            <p:spPr bwMode="auto">
              <a:xfrm>
                <a:off x="1824" y="2082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77" name="Line 373"/>
              <p:cNvSpPr>
                <a:spLocks noChangeShapeType="1"/>
              </p:cNvSpPr>
              <p:nvPr/>
            </p:nvSpPr>
            <p:spPr bwMode="auto">
              <a:xfrm>
                <a:off x="1824" y="1917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78" name="Line 374"/>
              <p:cNvSpPr>
                <a:spLocks noChangeShapeType="1"/>
              </p:cNvSpPr>
              <p:nvPr/>
            </p:nvSpPr>
            <p:spPr bwMode="auto">
              <a:xfrm>
                <a:off x="1824" y="1953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79" name="Line 375"/>
              <p:cNvSpPr>
                <a:spLocks noChangeShapeType="1"/>
              </p:cNvSpPr>
              <p:nvPr/>
            </p:nvSpPr>
            <p:spPr bwMode="auto">
              <a:xfrm>
                <a:off x="1824" y="1990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80" name="Line 376"/>
              <p:cNvSpPr>
                <a:spLocks noChangeShapeType="1"/>
              </p:cNvSpPr>
              <p:nvPr/>
            </p:nvSpPr>
            <p:spPr bwMode="auto">
              <a:xfrm>
                <a:off x="1824" y="2027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81" name="Line 377"/>
              <p:cNvSpPr>
                <a:spLocks noChangeShapeType="1"/>
              </p:cNvSpPr>
              <p:nvPr/>
            </p:nvSpPr>
            <p:spPr bwMode="auto">
              <a:xfrm>
                <a:off x="1824" y="2064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82" name="Line 378"/>
              <p:cNvSpPr>
                <a:spLocks noChangeShapeType="1"/>
              </p:cNvSpPr>
              <p:nvPr/>
            </p:nvSpPr>
            <p:spPr bwMode="auto">
              <a:xfrm>
                <a:off x="1824" y="2101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83" name="Line 379"/>
              <p:cNvSpPr>
                <a:spLocks noChangeShapeType="1"/>
              </p:cNvSpPr>
              <p:nvPr/>
            </p:nvSpPr>
            <p:spPr bwMode="auto">
              <a:xfrm>
                <a:off x="1824" y="2120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160772" name="Group 491"/>
          <p:cNvGrpSpPr>
            <a:grpSpLocks/>
          </p:cNvGrpSpPr>
          <p:nvPr/>
        </p:nvGrpSpPr>
        <p:grpSpPr bwMode="auto">
          <a:xfrm>
            <a:off x="685800" y="1524000"/>
            <a:ext cx="965200" cy="876300"/>
            <a:chOff x="240" y="1776"/>
            <a:chExt cx="608" cy="552"/>
          </a:xfrm>
        </p:grpSpPr>
        <p:pic>
          <p:nvPicPr>
            <p:cNvPr id="277931" name="Picture 42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1776"/>
              <a:ext cx="608" cy="5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77933" name="Line 429"/>
            <p:cNvSpPr>
              <a:spLocks noChangeShapeType="1"/>
            </p:cNvSpPr>
            <p:nvPr/>
          </p:nvSpPr>
          <p:spPr bwMode="auto">
            <a:xfrm>
              <a:off x="240" y="1786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34" name="Line 430"/>
            <p:cNvSpPr>
              <a:spLocks noChangeShapeType="1"/>
            </p:cNvSpPr>
            <p:nvPr/>
          </p:nvSpPr>
          <p:spPr bwMode="auto">
            <a:xfrm>
              <a:off x="240" y="1806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35" name="Line 431"/>
            <p:cNvSpPr>
              <a:spLocks noChangeShapeType="1"/>
            </p:cNvSpPr>
            <p:nvPr/>
          </p:nvSpPr>
          <p:spPr bwMode="auto">
            <a:xfrm>
              <a:off x="240" y="1827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36" name="Line 432"/>
            <p:cNvSpPr>
              <a:spLocks noChangeShapeType="1"/>
            </p:cNvSpPr>
            <p:nvPr/>
          </p:nvSpPr>
          <p:spPr bwMode="auto">
            <a:xfrm>
              <a:off x="240" y="1847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37" name="Line 433"/>
            <p:cNvSpPr>
              <a:spLocks noChangeShapeType="1"/>
            </p:cNvSpPr>
            <p:nvPr/>
          </p:nvSpPr>
          <p:spPr bwMode="auto">
            <a:xfrm>
              <a:off x="240" y="1776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38" name="Line 434"/>
            <p:cNvSpPr>
              <a:spLocks noChangeShapeType="1"/>
            </p:cNvSpPr>
            <p:nvPr/>
          </p:nvSpPr>
          <p:spPr bwMode="auto">
            <a:xfrm>
              <a:off x="240" y="1796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39" name="Line 435"/>
            <p:cNvSpPr>
              <a:spLocks noChangeShapeType="1"/>
            </p:cNvSpPr>
            <p:nvPr/>
          </p:nvSpPr>
          <p:spPr bwMode="auto">
            <a:xfrm>
              <a:off x="240" y="1817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40" name="Line 436"/>
            <p:cNvSpPr>
              <a:spLocks noChangeShapeType="1"/>
            </p:cNvSpPr>
            <p:nvPr/>
          </p:nvSpPr>
          <p:spPr bwMode="auto">
            <a:xfrm>
              <a:off x="240" y="1837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41" name="Line 437"/>
            <p:cNvSpPr>
              <a:spLocks noChangeShapeType="1"/>
            </p:cNvSpPr>
            <p:nvPr/>
          </p:nvSpPr>
          <p:spPr bwMode="auto">
            <a:xfrm>
              <a:off x="240" y="1858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42" name="Line 438"/>
            <p:cNvSpPr>
              <a:spLocks noChangeShapeType="1"/>
            </p:cNvSpPr>
            <p:nvPr/>
          </p:nvSpPr>
          <p:spPr bwMode="auto">
            <a:xfrm>
              <a:off x="240" y="1868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43" name="Line 439"/>
            <p:cNvSpPr>
              <a:spLocks noChangeShapeType="1"/>
            </p:cNvSpPr>
            <p:nvPr/>
          </p:nvSpPr>
          <p:spPr bwMode="auto">
            <a:xfrm>
              <a:off x="240" y="1878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44" name="Line 440"/>
            <p:cNvSpPr>
              <a:spLocks noChangeShapeType="1"/>
            </p:cNvSpPr>
            <p:nvPr/>
          </p:nvSpPr>
          <p:spPr bwMode="auto">
            <a:xfrm>
              <a:off x="240" y="1888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45" name="Line 441"/>
            <p:cNvSpPr>
              <a:spLocks noChangeShapeType="1"/>
            </p:cNvSpPr>
            <p:nvPr/>
          </p:nvSpPr>
          <p:spPr bwMode="auto">
            <a:xfrm>
              <a:off x="240" y="1898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46" name="Line 442"/>
            <p:cNvSpPr>
              <a:spLocks noChangeShapeType="1"/>
            </p:cNvSpPr>
            <p:nvPr/>
          </p:nvSpPr>
          <p:spPr bwMode="auto">
            <a:xfrm>
              <a:off x="240" y="1909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47" name="Line 443"/>
            <p:cNvSpPr>
              <a:spLocks noChangeShapeType="1"/>
            </p:cNvSpPr>
            <p:nvPr/>
          </p:nvSpPr>
          <p:spPr bwMode="auto">
            <a:xfrm>
              <a:off x="240" y="1918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48" name="Line 444"/>
            <p:cNvSpPr>
              <a:spLocks noChangeShapeType="1"/>
            </p:cNvSpPr>
            <p:nvPr/>
          </p:nvSpPr>
          <p:spPr bwMode="auto">
            <a:xfrm>
              <a:off x="240" y="1928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49" name="Line 445"/>
            <p:cNvSpPr>
              <a:spLocks noChangeShapeType="1"/>
            </p:cNvSpPr>
            <p:nvPr/>
          </p:nvSpPr>
          <p:spPr bwMode="auto">
            <a:xfrm>
              <a:off x="240" y="1939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50" name="Line 446"/>
            <p:cNvSpPr>
              <a:spLocks noChangeShapeType="1"/>
            </p:cNvSpPr>
            <p:nvPr/>
          </p:nvSpPr>
          <p:spPr bwMode="auto">
            <a:xfrm>
              <a:off x="240" y="1949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51" name="Line 447"/>
            <p:cNvSpPr>
              <a:spLocks noChangeShapeType="1"/>
            </p:cNvSpPr>
            <p:nvPr/>
          </p:nvSpPr>
          <p:spPr bwMode="auto">
            <a:xfrm>
              <a:off x="240" y="1959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52" name="Line 448"/>
            <p:cNvSpPr>
              <a:spLocks noChangeShapeType="1"/>
            </p:cNvSpPr>
            <p:nvPr/>
          </p:nvSpPr>
          <p:spPr bwMode="auto">
            <a:xfrm>
              <a:off x="240" y="1969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53" name="Line 449"/>
            <p:cNvSpPr>
              <a:spLocks noChangeShapeType="1"/>
            </p:cNvSpPr>
            <p:nvPr/>
          </p:nvSpPr>
          <p:spPr bwMode="auto">
            <a:xfrm>
              <a:off x="240" y="1979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54" name="Line 450"/>
            <p:cNvSpPr>
              <a:spLocks noChangeShapeType="1"/>
            </p:cNvSpPr>
            <p:nvPr/>
          </p:nvSpPr>
          <p:spPr bwMode="auto">
            <a:xfrm>
              <a:off x="240" y="1990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55" name="Line 451"/>
            <p:cNvSpPr>
              <a:spLocks noChangeShapeType="1"/>
            </p:cNvSpPr>
            <p:nvPr/>
          </p:nvSpPr>
          <p:spPr bwMode="auto">
            <a:xfrm>
              <a:off x="240" y="1999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56" name="Line 452"/>
            <p:cNvSpPr>
              <a:spLocks noChangeShapeType="1"/>
            </p:cNvSpPr>
            <p:nvPr/>
          </p:nvSpPr>
          <p:spPr bwMode="auto">
            <a:xfrm>
              <a:off x="240" y="2010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57" name="Line 453"/>
            <p:cNvSpPr>
              <a:spLocks noChangeShapeType="1"/>
            </p:cNvSpPr>
            <p:nvPr/>
          </p:nvSpPr>
          <p:spPr bwMode="auto">
            <a:xfrm>
              <a:off x="240" y="2020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58" name="Line 454"/>
            <p:cNvSpPr>
              <a:spLocks noChangeShapeType="1"/>
            </p:cNvSpPr>
            <p:nvPr/>
          </p:nvSpPr>
          <p:spPr bwMode="auto">
            <a:xfrm>
              <a:off x="240" y="2030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59" name="Line 455"/>
            <p:cNvSpPr>
              <a:spLocks noChangeShapeType="1"/>
            </p:cNvSpPr>
            <p:nvPr/>
          </p:nvSpPr>
          <p:spPr bwMode="auto">
            <a:xfrm>
              <a:off x="240" y="2040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60" name="Line 456"/>
            <p:cNvSpPr>
              <a:spLocks noChangeShapeType="1"/>
            </p:cNvSpPr>
            <p:nvPr/>
          </p:nvSpPr>
          <p:spPr bwMode="auto">
            <a:xfrm>
              <a:off x="240" y="2051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61" name="Line 457"/>
            <p:cNvSpPr>
              <a:spLocks noChangeShapeType="1"/>
            </p:cNvSpPr>
            <p:nvPr/>
          </p:nvSpPr>
          <p:spPr bwMode="auto">
            <a:xfrm>
              <a:off x="240" y="2060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62" name="Line 458"/>
            <p:cNvSpPr>
              <a:spLocks noChangeShapeType="1"/>
            </p:cNvSpPr>
            <p:nvPr/>
          </p:nvSpPr>
          <p:spPr bwMode="auto">
            <a:xfrm>
              <a:off x="240" y="2071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63" name="Line 459"/>
            <p:cNvSpPr>
              <a:spLocks noChangeShapeType="1"/>
            </p:cNvSpPr>
            <p:nvPr/>
          </p:nvSpPr>
          <p:spPr bwMode="auto">
            <a:xfrm>
              <a:off x="240" y="2091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64" name="Line 460"/>
            <p:cNvSpPr>
              <a:spLocks noChangeShapeType="1"/>
            </p:cNvSpPr>
            <p:nvPr/>
          </p:nvSpPr>
          <p:spPr bwMode="auto">
            <a:xfrm>
              <a:off x="240" y="2111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65" name="Line 461"/>
            <p:cNvSpPr>
              <a:spLocks noChangeShapeType="1"/>
            </p:cNvSpPr>
            <p:nvPr/>
          </p:nvSpPr>
          <p:spPr bwMode="auto">
            <a:xfrm>
              <a:off x="240" y="2132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66" name="Line 462"/>
            <p:cNvSpPr>
              <a:spLocks noChangeShapeType="1"/>
            </p:cNvSpPr>
            <p:nvPr/>
          </p:nvSpPr>
          <p:spPr bwMode="auto">
            <a:xfrm>
              <a:off x="240" y="2152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67" name="Line 463"/>
            <p:cNvSpPr>
              <a:spLocks noChangeShapeType="1"/>
            </p:cNvSpPr>
            <p:nvPr/>
          </p:nvSpPr>
          <p:spPr bwMode="auto">
            <a:xfrm>
              <a:off x="240" y="2172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68" name="Line 464"/>
            <p:cNvSpPr>
              <a:spLocks noChangeShapeType="1"/>
            </p:cNvSpPr>
            <p:nvPr/>
          </p:nvSpPr>
          <p:spPr bwMode="auto">
            <a:xfrm>
              <a:off x="240" y="2081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69" name="Line 465"/>
            <p:cNvSpPr>
              <a:spLocks noChangeShapeType="1"/>
            </p:cNvSpPr>
            <p:nvPr/>
          </p:nvSpPr>
          <p:spPr bwMode="auto">
            <a:xfrm>
              <a:off x="240" y="2101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70" name="Line 466"/>
            <p:cNvSpPr>
              <a:spLocks noChangeShapeType="1"/>
            </p:cNvSpPr>
            <p:nvPr/>
          </p:nvSpPr>
          <p:spPr bwMode="auto">
            <a:xfrm>
              <a:off x="240" y="2121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71" name="Line 467"/>
            <p:cNvSpPr>
              <a:spLocks noChangeShapeType="1"/>
            </p:cNvSpPr>
            <p:nvPr/>
          </p:nvSpPr>
          <p:spPr bwMode="auto">
            <a:xfrm>
              <a:off x="240" y="2142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72" name="Line 468"/>
            <p:cNvSpPr>
              <a:spLocks noChangeShapeType="1"/>
            </p:cNvSpPr>
            <p:nvPr/>
          </p:nvSpPr>
          <p:spPr bwMode="auto">
            <a:xfrm>
              <a:off x="240" y="2162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73" name="Line 469"/>
            <p:cNvSpPr>
              <a:spLocks noChangeShapeType="1"/>
            </p:cNvSpPr>
            <p:nvPr/>
          </p:nvSpPr>
          <p:spPr bwMode="auto">
            <a:xfrm>
              <a:off x="240" y="2183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74" name="Line 470"/>
            <p:cNvSpPr>
              <a:spLocks noChangeShapeType="1"/>
            </p:cNvSpPr>
            <p:nvPr/>
          </p:nvSpPr>
          <p:spPr bwMode="auto">
            <a:xfrm>
              <a:off x="240" y="2193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75" name="Line 471"/>
            <p:cNvSpPr>
              <a:spLocks noChangeShapeType="1"/>
            </p:cNvSpPr>
            <p:nvPr/>
          </p:nvSpPr>
          <p:spPr bwMode="auto">
            <a:xfrm>
              <a:off x="240" y="2194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76" name="Line 472"/>
            <p:cNvSpPr>
              <a:spLocks noChangeShapeType="1"/>
            </p:cNvSpPr>
            <p:nvPr/>
          </p:nvSpPr>
          <p:spPr bwMode="auto">
            <a:xfrm>
              <a:off x="240" y="2204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77" name="Line 473"/>
            <p:cNvSpPr>
              <a:spLocks noChangeShapeType="1"/>
            </p:cNvSpPr>
            <p:nvPr/>
          </p:nvSpPr>
          <p:spPr bwMode="auto">
            <a:xfrm>
              <a:off x="240" y="2214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78" name="Line 474"/>
            <p:cNvSpPr>
              <a:spLocks noChangeShapeType="1"/>
            </p:cNvSpPr>
            <p:nvPr/>
          </p:nvSpPr>
          <p:spPr bwMode="auto">
            <a:xfrm>
              <a:off x="240" y="2224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79" name="Line 475"/>
            <p:cNvSpPr>
              <a:spLocks noChangeShapeType="1"/>
            </p:cNvSpPr>
            <p:nvPr/>
          </p:nvSpPr>
          <p:spPr bwMode="auto">
            <a:xfrm>
              <a:off x="240" y="2235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80" name="Line 476"/>
            <p:cNvSpPr>
              <a:spLocks noChangeShapeType="1"/>
            </p:cNvSpPr>
            <p:nvPr/>
          </p:nvSpPr>
          <p:spPr bwMode="auto">
            <a:xfrm>
              <a:off x="240" y="2244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81" name="Line 477"/>
            <p:cNvSpPr>
              <a:spLocks noChangeShapeType="1"/>
            </p:cNvSpPr>
            <p:nvPr/>
          </p:nvSpPr>
          <p:spPr bwMode="auto">
            <a:xfrm>
              <a:off x="240" y="2255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82" name="Line 478"/>
            <p:cNvSpPr>
              <a:spLocks noChangeShapeType="1"/>
            </p:cNvSpPr>
            <p:nvPr/>
          </p:nvSpPr>
          <p:spPr bwMode="auto">
            <a:xfrm>
              <a:off x="240" y="2275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83" name="Line 479"/>
            <p:cNvSpPr>
              <a:spLocks noChangeShapeType="1"/>
            </p:cNvSpPr>
            <p:nvPr/>
          </p:nvSpPr>
          <p:spPr bwMode="auto">
            <a:xfrm>
              <a:off x="240" y="2295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84" name="Line 480"/>
            <p:cNvSpPr>
              <a:spLocks noChangeShapeType="1"/>
            </p:cNvSpPr>
            <p:nvPr/>
          </p:nvSpPr>
          <p:spPr bwMode="auto">
            <a:xfrm>
              <a:off x="240" y="2316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87" name="Line 483"/>
            <p:cNvSpPr>
              <a:spLocks noChangeShapeType="1"/>
            </p:cNvSpPr>
            <p:nvPr/>
          </p:nvSpPr>
          <p:spPr bwMode="auto">
            <a:xfrm>
              <a:off x="240" y="2265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88" name="Line 484"/>
            <p:cNvSpPr>
              <a:spLocks noChangeShapeType="1"/>
            </p:cNvSpPr>
            <p:nvPr/>
          </p:nvSpPr>
          <p:spPr bwMode="auto">
            <a:xfrm>
              <a:off x="240" y="2285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89" name="Line 485"/>
            <p:cNvSpPr>
              <a:spLocks noChangeShapeType="1"/>
            </p:cNvSpPr>
            <p:nvPr/>
          </p:nvSpPr>
          <p:spPr bwMode="auto">
            <a:xfrm>
              <a:off x="240" y="2305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60773" name="Group 637"/>
          <p:cNvGrpSpPr>
            <a:grpSpLocks/>
          </p:cNvGrpSpPr>
          <p:nvPr/>
        </p:nvGrpSpPr>
        <p:grpSpPr bwMode="auto">
          <a:xfrm>
            <a:off x="685800" y="3771900"/>
            <a:ext cx="965200" cy="876300"/>
            <a:chOff x="240" y="2352"/>
            <a:chExt cx="608" cy="552"/>
          </a:xfrm>
        </p:grpSpPr>
        <p:pic>
          <p:nvPicPr>
            <p:cNvPr id="277997" name="Picture 49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2352"/>
              <a:ext cx="608" cy="5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77999" name="Line 495"/>
            <p:cNvSpPr>
              <a:spLocks noChangeShapeType="1"/>
            </p:cNvSpPr>
            <p:nvPr/>
          </p:nvSpPr>
          <p:spPr bwMode="auto">
            <a:xfrm>
              <a:off x="240" y="2367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00" name="Line 496"/>
            <p:cNvSpPr>
              <a:spLocks noChangeShapeType="1"/>
            </p:cNvSpPr>
            <p:nvPr/>
          </p:nvSpPr>
          <p:spPr bwMode="auto">
            <a:xfrm>
              <a:off x="240" y="2396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01" name="Line 497"/>
            <p:cNvSpPr>
              <a:spLocks noChangeShapeType="1"/>
            </p:cNvSpPr>
            <p:nvPr/>
          </p:nvSpPr>
          <p:spPr bwMode="auto">
            <a:xfrm>
              <a:off x="240" y="2426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02" name="Line 498"/>
            <p:cNvSpPr>
              <a:spLocks noChangeShapeType="1"/>
            </p:cNvSpPr>
            <p:nvPr/>
          </p:nvSpPr>
          <p:spPr bwMode="auto">
            <a:xfrm>
              <a:off x="240" y="2454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03" name="Line 499"/>
            <p:cNvSpPr>
              <a:spLocks noChangeShapeType="1"/>
            </p:cNvSpPr>
            <p:nvPr/>
          </p:nvSpPr>
          <p:spPr bwMode="auto">
            <a:xfrm>
              <a:off x="240" y="2352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04" name="Line 500"/>
            <p:cNvSpPr>
              <a:spLocks noChangeShapeType="1"/>
            </p:cNvSpPr>
            <p:nvPr/>
          </p:nvSpPr>
          <p:spPr bwMode="auto">
            <a:xfrm>
              <a:off x="240" y="2381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05" name="Line 501"/>
            <p:cNvSpPr>
              <a:spLocks noChangeShapeType="1"/>
            </p:cNvSpPr>
            <p:nvPr/>
          </p:nvSpPr>
          <p:spPr bwMode="auto">
            <a:xfrm>
              <a:off x="240" y="2411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06" name="Line 502"/>
            <p:cNvSpPr>
              <a:spLocks noChangeShapeType="1"/>
            </p:cNvSpPr>
            <p:nvPr/>
          </p:nvSpPr>
          <p:spPr bwMode="auto">
            <a:xfrm>
              <a:off x="240" y="2439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07" name="Line 503"/>
            <p:cNvSpPr>
              <a:spLocks noChangeShapeType="1"/>
            </p:cNvSpPr>
            <p:nvPr/>
          </p:nvSpPr>
          <p:spPr bwMode="auto">
            <a:xfrm>
              <a:off x="240" y="2469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08" name="Line 504"/>
            <p:cNvSpPr>
              <a:spLocks noChangeShapeType="1"/>
            </p:cNvSpPr>
            <p:nvPr/>
          </p:nvSpPr>
          <p:spPr bwMode="auto">
            <a:xfrm>
              <a:off x="240" y="2483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09" name="Line 505"/>
            <p:cNvSpPr>
              <a:spLocks noChangeShapeType="1"/>
            </p:cNvSpPr>
            <p:nvPr/>
          </p:nvSpPr>
          <p:spPr bwMode="auto">
            <a:xfrm>
              <a:off x="240" y="2498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10" name="Line 506"/>
            <p:cNvSpPr>
              <a:spLocks noChangeShapeType="1"/>
            </p:cNvSpPr>
            <p:nvPr/>
          </p:nvSpPr>
          <p:spPr bwMode="auto">
            <a:xfrm>
              <a:off x="240" y="2512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11" name="Line 507"/>
            <p:cNvSpPr>
              <a:spLocks noChangeShapeType="1"/>
            </p:cNvSpPr>
            <p:nvPr/>
          </p:nvSpPr>
          <p:spPr bwMode="auto">
            <a:xfrm>
              <a:off x="240" y="2527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12" name="Line 508"/>
            <p:cNvSpPr>
              <a:spLocks noChangeShapeType="1"/>
            </p:cNvSpPr>
            <p:nvPr/>
          </p:nvSpPr>
          <p:spPr bwMode="auto">
            <a:xfrm>
              <a:off x="240" y="2542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13" name="Line 509"/>
            <p:cNvSpPr>
              <a:spLocks noChangeShapeType="1"/>
            </p:cNvSpPr>
            <p:nvPr/>
          </p:nvSpPr>
          <p:spPr bwMode="auto">
            <a:xfrm>
              <a:off x="240" y="2556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14" name="Line 510"/>
            <p:cNvSpPr>
              <a:spLocks noChangeShapeType="1"/>
            </p:cNvSpPr>
            <p:nvPr/>
          </p:nvSpPr>
          <p:spPr bwMode="auto">
            <a:xfrm>
              <a:off x="240" y="2571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15" name="Line 511"/>
            <p:cNvSpPr>
              <a:spLocks noChangeShapeType="1"/>
            </p:cNvSpPr>
            <p:nvPr/>
          </p:nvSpPr>
          <p:spPr bwMode="auto">
            <a:xfrm>
              <a:off x="240" y="2586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16" name="Line 512"/>
            <p:cNvSpPr>
              <a:spLocks noChangeShapeType="1"/>
            </p:cNvSpPr>
            <p:nvPr/>
          </p:nvSpPr>
          <p:spPr bwMode="auto">
            <a:xfrm>
              <a:off x="240" y="2600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17" name="Line 513"/>
            <p:cNvSpPr>
              <a:spLocks noChangeShapeType="1"/>
            </p:cNvSpPr>
            <p:nvPr/>
          </p:nvSpPr>
          <p:spPr bwMode="auto">
            <a:xfrm>
              <a:off x="240" y="2614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18" name="Line 514"/>
            <p:cNvSpPr>
              <a:spLocks noChangeShapeType="1"/>
            </p:cNvSpPr>
            <p:nvPr/>
          </p:nvSpPr>
          <p:spPr bwMode="auto">
            <a:xfrm>
              <a:off x="240" y="2629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19" name="Line 515"/>
            <p:cNvSpPr>
              <a:spLocks noChangeShapeType="1"/>
            </p:cNvSpPr>
            <p:nvPr/>
          </p:nvSpPr>
          <p:spPr bwMode="auto">
            <a:xfrm>
              <a:off x="240" y="2643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20" name="Line 516"/>
            <p:cNvSpPr>
              <a:spLocks noChangeShapeType="1"/>
            </p:cNvSpPr>
            <p:nvPr/>
          </p:nvSpPr>
          <p:spPr bwMode="auto">
            <a:xfrm>
              <a:off x="240" y="2659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21" name="Line 517"/>
            <p:cNvSpPr>
              <a:spLocks noChangeShapeType="1"/>
            </p:cNvSpPr>
            <p:nvPr/>
          </p:nvSpPr>
          <p:spPr bwMode="auto">
            <a:xfrm>
              <a:off x="240" y="2672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22" name="Line 518"/>
            <p:cNvSpPr>
              <a:spLocks noChangeShapeType="1"/>
            </p:cNvSpPr>
            <p:nvPr/>
          </p:nvSpPr>
          <p:spPr bwMode="auto">
            <a:xfrm>
              <a:off x="240" y="2687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23" name="Line 519"/>
            <p:cNvSpPr>
              <a:spLocks noChangeShapeType="1"/>
            </p:cNvSpPr>
            <p:nvPr/>
          </p:nvSpPr>
          <p:spPr bwMode="auto">
            <a:xfrm>
              <a:off x="240" y="2702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24" name="Line 520"/>
            <p:cNvSpPr>
              <a:spLocks noChangeShapeType="1"/>
            </p:cNvSpPr>
            <p:nvPr/>
          </p:nvSpPr>
          <p:spPr bwMode="auto">
            <a:xfrm>
              <a:off x="240" y="2716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25" name="Line 521"/>
            <p:cNvSpPr>
              <a:spLocks noChangeShapeType="1"/>
            </p:cNvSpPr>
            <p:nvPr/>
          </p:nvSpPr>
          <p:spPr bwMode="auto">
            <a:xfrm>
              <a:off x="240" y="2731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26" name="Line 522"/>
            <p:cNvSpPr>
              <a:spLocks noChangeShapeType="1"/>
            </p:cNvSpPr>
            <p:nvPr/>
          </p:nvSpPr>
          <p:spPr bwMode="auto">
            <a:xfrm>
              <a:off x="240" y="2746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27" name="Line 523"/>
            <p:cNvSpPr>
              <a:spLocks noChangeShapeType="1"/>
            </p:cNvSpPr>
            <p:nvPr/>
          </p:nvSpPr>
          <p:spPr bwMode="auto">
            <a:xfrm>
              <a:off x="240" y="2760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28" name="Line 524"/>
            <p:cNvSpPr>
              <a:spLocks noChangeShapeType="1"/>
            </p:cNvSpPr>
            <p:nvPr/>
          </p:nvSpPr>
          <p:spPr bwMode="auto">
            <a:xfrm>
              <a:off x="240" y="2775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29" name="Line 525"/>
            <p:cNvSpPr>
              <a:spLocks noChangeShapeType="1"/>
            </p:cNvSpPr>
            <p:nvPr/>
          </p:nvSpPr>
          <p:spPr bwMode="auto">
            <a:xfrm>
              <a:off x="240" y="2803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30" name="Line 526"/>
            <p:cNvSpPr>
              <a:spLocks noChangeShapeType="1"/>
            </p:cNvSpPr>
            <p:nvPr/>
          </p:nvSpPr>
          <p:spPr bwMode="auto">
            <a:xfrm>
              <a:off x="240" y="2833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31" name="Line 527"/>
            <p:cNvSpPr>
              <a:spLocks noChangeShapeType="1"/>
            </p:cNvSpPr>
            <p:nvPr/>
          </p:nvSpPr>
          <p:spPr bwMode="auto">
            <a:xfrm>
              <a:off x="240" y="2862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32" name="Line 528"/>
            <p:cNvSpPr>
              <a:spLocks noChangeShapeType="1"/>
            </p:cNvSpPr>
            <p:nvPr/>
          </p:nvSpPr>
          <p:spPr bwMode="auto">
            <a:xfrm>
              <a:off x="240" y="2891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34" name="Line 530"/>
            <p:cNvSpPr>
              <a:spLocks noChangeShapeType="1"/>
            </p:cNvSpPr>
            <p:nvPr/>
          </p:nvSpPr>
          <p:spPr bwMode="auto">
            <a:xfrm>
              <a:off x="240" y="2789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35" name="Line 531"/>
            <p:cNvSpPr>
              <a:spLocks noChangeShapeType="1"/>
            </p:cNvSpPr>
            <p:nvPr/>
          </p:nvSpPr>
          <p:spPr bwMode="auto">
            <a:xfrm>
              <a:off x="240" y="2819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36" name="Line 532"/>
            <p:cNvSpPr>
              <a:spLocks noChangeShapeType="1"/>
            </p:cNvSpPr>
            <p:nvPr/>
          </p:nvSpPr>
          <p:spPr bwMode="auto">
            <a:xfrm>
              <a:off x="240" y="2847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37" name="Line 533"/>
            <p:cNvSpPr>
              <a:spLocks noChangeShapeType="1"/>
            </p:cNvSpPr>
            <p:nvPr/>
          </p:nvSpPr>
          <p:spPr bwMode="auto">
            <a:xfrm>
              <a:off x="240" y="2876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60774" name="Group 597"/>
          <p:cNvGrpSpPr>
            <a:grpSpLocks/>
          </p:cNvGrpSpPr>
          <p:nvPr/>
        </p:nvGrpSpPr>
        <p:grpSpPr bwMode="auto">
          <a:xfrm flipH="1">
            <a:off x="3324225" y="2378075"/>
            <a:ext cx="1095375" cy="487363"/>
            <a:chOff x="2880" y="1008"/>
            <a:chExt cx="1200" cy="672"/>
          </a:xfrm>
        </p:grpSpPr>
        <p:sp>
          <p:nvSpPr>
            <p:cNvPr id="278102" name="Rectangle 598" descr="80%"/>
            <p:cNvSpPr>
              <a:spLocks noChangeArrowheads="1"/>
            </p:cNvSpPr>
            <p:nvPr/>
          </p:nvSpPr>
          <p:spPr bwMode="auto">
            <a:xfrm>
              <a:off x="2880" y="1008"/>
              <a:ext cx="1104" cy="672"/>
            </a:xfrm>
            <a:prstGeom prst="rect">
              <a:avLst/>
            </a:prstGeom>
            <a:pattFill prst="pct80">
              <a:fgClr>
                <a:srgbClr val="4DBFFC">
                  <a:alpha val="58000"/>
                </a:srgbClr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103" name="Oval 599" descr="80%"/>
            <p:cNvSpPr>
              <a:spLocks noChangeArrowheads="1"/>
            </p:cNvSpPr>
            <p:nvPr/>
          </p:nvSpPr>
          <p:spPr bwMode="auto">
            <a:xfrm>
              <a:off x="3840" y="1008"/>
              <a:ext cx="240" cy="672"/>
            </a:xfrm>
            <a:prstGeom prst="ellipse">
              <a:avLst/>
            </a:prstGeom>
            <a:pattFill prst="pct80">
              <a:fgClr>
                <a:srgbClr val="4DBFFC"/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60775" name="Group 600"/>
          <p:cNvGrpSpPr>
            <a:grpSpLocks/>
          </p:cNvGrpSpPr>
          <p:nvPr/>
        </p:nvGrpSpPr>
        <p:grpSpPr bwMode="auto">
          <a:xfrm>
            <a:off x="4343400" y="2378075"/>
            <a:ext cx="1095375" cy="487363"/>
            <a:chOff x="2880" y="1008"/>
            <a:chExt cx="1200" cy="672"/>
          </a:xfrm>
        </p:grpSpPr>
        <p:sp>
          <p:nvSpPr>
            <p:cNvPr id="278105" name="Rectangle 601" descr="80%"/>
            <p:cNvSpPr>
              <a:spLocks noChangeArrowheads="1"/>
            </p:cNvSpPr>
            <p:nvPr/>
          </p:nvSpPr>
          <p:spPr bwMode="auto">
            <a:xfrm>
              <a:off x="2880" y="1008"/>
              <a:ext cx="1104" cy="672"/>
            </a:xfrm>
            <a:prstGeom prst="rect">
              <a:avLst/>
            </a:prstGeom>
            <a:pattFill prst="pct80">
              <a:fgClr>
                <a:srgbClr val="4DBFFC">
                  <a:alpha val="58000"/>
                </a:srgbClr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106" name="Oval 602" descr="80%"/>
            <p:cNvSpPr>
              <a:spLocks noChangeArrowheads="1"/>
            </p:cNvSpPr>
            <p:nvPr/>
          </p:nvSpPr>
          <p:spPr bwMode="auto">
            <a:xfrm>
              <a:off x="3840" y="1008"/>
              <a:ext cx="240" cy="672"/>
            </a:xfrm>
            <a:prstGeom prst="ellipse">
              <a:avLst/>
            </a:prstGeom>
            <a:pattFill prst="pct80">
              <a:fgClr>
                <a:srgbClr val="4DBFFC"/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pic>
        <p:nvPicPr>
          <p:cNvPr id="160776" name="Picture 603" descr="convexlens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221956" y="1191420"/>
            <a:ext cx="314325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8108" name="Rectangle 604"/>
          <p:cNvSpPr>
            <a:spLocks noChangeArrowheads="1"/>
          </p:cNvSpPr>
          <p:nvPr/>
        </p:nvSpPr>
        <p:spPr bwMode="auto">
          <a:xfrm>
            <a:off x="2932113" y="2865438"/>
            <a:ext cx="2894012" cy="242887"/>
          </a:xfrm>
          <a:prstGeom prst="rect">
            <a:avLst/>
          </a:prstGeom>
          <a:solidFill>
            <a:srgbClr val="AAD4FC">
              <a:alpha val="63000"/>
            </a:srgb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8109" name="Rectangle 605"/>
          <p:cNvSpPr>
            <a:spLocks noChangeArrowheads="1"/>
          </p:cNvSpPr>
          <p:nvPr/>
        </p:nvSpPr>
        <p:spPr bwMode="auto">
          <a:xfrm>
            <a:off x="2055813" y="3387725"/>
            <a:ext cx="4648200" cy="661988"/>
          </a:xfrm>
          <a:prstGeom prst="rect">
            <a:avLst/>
          </a:prstGeom>
          <a:solidFill>
            <a:srgbClr val="AAD4FC">
              <a:alpha val="63000"/>
            </a:srgb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60779" name="Group 606"/>
          <p:cNvGrpSpPr>
            <a:grpSpLocks/>
          </p:cNvGrpSpPr>
          <p:nvPr/>
        </p:nvGrpSpPr>
        <p:grpSpPr bwMode="auto">
          <a:xfrm>
            <a:off x="3063875" y="3108325"/>
            <a:ext cx="2630488" cy="279400"/>
            <a:chOff x="1440" y="2016"/>
            <a:chExt cx="2880" cy="384"/>
          </a:xfrm>
        </p:grpSpPr>
        <p:sp>
          <p:nvSpPr>
            <p:cNvPr id="278111" name="AutoShape 607" descr="Dashed horizontal"/>
            <p:cNvSpPr>
              <a:spLocks noChangeArrowheads="1"/>
            </p:cNvSpPr>
            <p:nvPr/>
          </p:nvSpPr>
          <p:spPr bwMode="auto">
            <a:xfrm rot="16200000" flipV="1">
              <a:off x="1512" y="1944"/>
              <a:ext cx="384" cy="528"/>
            </a:xfrm>
            <a:prstGeom prst="flowChartDocument">
              <a:avLst/>
            </a:prstGeom>
            <a:pattFill prst="dashHorz">
              <a:fgClr>
                <a:schemeClr val="accent2">
                  <a:alpha val="58000"/>
                </a:schemeClr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112" name="Rectangle 608" descr="Dashed horizontal"/>
            <p:cNvSpPr>
              <a:spLocks noChangeArrowheads="1"/>
            </p:cNvSpPr>
            <p:nvPr/>
          </p:nvSpPr>
          <p:spPr bwMode="auto">
            <a:xfrm>
              <a:off x="1944" y="2016"/>
              <a:ext cx="1872" cy="384"/>
            </a:xfrm>
            <a:prstGeom prst="rect">
              <a:avLst/>
            </a:prstGeom>
            <a:pattFill prst="dashHorz">
              <a:fgClr>
                <a:schemeClr val="accent2">
                  <a:alpha val="58000"/>
                </a:schemeClr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113" name="AutoShape 609" descr="Dashed horizontal"/>
            <p:cNvSpPr>
              <a:spLocks noChangeArrowheads="1"/>
            </p:cNvSpPr>
            <p:nvPr/>
          </p:nvSpPr>
          <p:spPr bwMode="auto">
            <a:xfrm rot="16200000" flipH="1">
              <a:off x="3864" y="1944"/>
              <a:ext cx="384" cy="528"/>
            </a:xfrm>
            <a:prstGeom prst="flowChartDocument">
              <a:avLst/>
            </a:prstGeom>
            <a:pattFill prst="dashHorz">
              <a:fgClr>
                <a:schemeClr val="accent2">
                  <a:alpha val="58000"/>
                </a:schemeClr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78114" name="Line 610"/>
          <p:cNvSpPr>
            <a:spLocks noChangeShapeType="1"/>
          </p:cNvSpPr>
          <p:nvPr/>
        </p:nvSpPr>
        <p:spPr bwMode="auto">
          <a:xfrm rot="5400000" flipH="1">
            <a:off x="4216400" y="2921000"/>
            <a:ext cx="1539875" cy="1914525"/>
          </a:xfrm>
          <a:prstGeom prst="line">
            <a:avLst/>
          </a:prstGeom>
          <a:noFill/>
          <a:ln w="28575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8115" name="Line 611"/>
          <p:cNvSpPr>
            <a:spLocks noChangeShapeType="1"/>
          </p:cNvSpPr>
          <p:nvPr/>
        </p:nvSpPr>
        <p:spPr bwMode="auto">
          <a:xfrm rot="-5400000" flipH="1" flipV="1">
            <a:off x="4562475" y="2546350"/>
            <a:ext cx="730250" cy="393700"/>
          </a:xfrm>
          <a:prstGeom prst="line">
            <a:avLst/>
          </a:prstGeom>
          <a:noFill/>
          <a:ln w="28575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8116" name="Line 612"/>
          <p:cNvSpPr>
            <a:spLocks noChangeShapeType="1"/>
          </p:cNvSpPr>
          <p:nvPr/>
        </p:nvSpPr>
        <p:spPr bwMode="auto">
          <a:xfrm rot="-5400000">
            <a:off x="3081337" y="2998788"/>
            <a:ext cx="1539875" cy="1758950"/>
          </a:xfrm>
          <a:prstGeom prst="line">
            <a:avLst/>
          </a:prstGeom>
          <a:noFill/>
          <a:ln w="28575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8117" name="Line 613"/>
          <p:cNvSpPr>
            <a:spLocks noChangeShapeType="1"/>
          </p:cNvSpPr>
          <p:nvPr/>
        </p:nvSpPr>
        <p:spPr bwMode="auto">
          <a:xfrm rot="5400000" flipV="1">
            <a:off x="3476625" y="2546350"/>
            <a:ext cx="730250" cy="393700"/>
          </a:xfrm>
          <a:prstGeom prst="line">
            <a:avLst/>
          </a:prstGeom>
          <a:noFill/>
          <a:ln w="28575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8118" name="Line 614"/>
          <p:cNvSpPr>
            <a:spLocks noChangeShapeType="1"/>
          </p:cNvSpPr>
          <p:nvPr/>
        </p:nvSpPr>
        <p:spPr bwMode="auto">
          <a:xfrm rot="5400000" flipV="1">
            <a:off x="2476500" y="5219700"/>
            <a:ext cx="1828800" cy="838200"/>
          </a:xfrm>
          <a:prstGeom prst="line">
            <a:avLst/>
          </a:prstGeom>
          <a:noFill/>
          <a:ln w="28575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8119" name="Line 615"/>
          <p:cNvSpPr>
            <a:spLocks noChangeShapeType="1"/>
          </p:cNvSpPr>
          <p:nvPr/>
        </p:nvSpPr>
        <p:spPr bwMode="auto">
          <a:xfrm rot="-5400000" flipH="1" flipV="1">
            <a:off x="4572000" y="5181600"/>
            <a:ext cx="1905000" cy="838200"/>
          </a:xfrm>
          <a:prstGeom prst="line">
            <a:avLst/>
          </a:prstGeom>
          <a:noFill/>
          <a:ln w="28575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8124" name="Line 620"/>
          <p:cNvSpPr>
            <a:spLocks noChangeShapeType="1"/>
          </p:cNvSpPr>
          <p:nvPr/>
        </p:nvSpPr>
        <p:spPr bwMode="auto">
          <a:xfrm>
            <a:off x="3124200" y="5638800"/>
            <a:ext cx="2667000" cy="0"/>
          </a:xfrm>
          <a:prstGeom prst="line">
            <a:avLst/>
          </a:prstGeom>
          <a:noFill/>
          <a:ln w="762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60787" name="Group 627"/>
          <p:cNvGrpSpPr>
            <a:grpSpLocks/>
          </p:cNvGrpSpPr>
          <p:nvPr/>
        </p:nvGrpSpPr>
        <p:grpSpPr bwMode="auto">
          <a:xfrm>
            <a:off x="2819400" y="3365500"/>
            <a:ext cx="1981200" cy="2557463"/>
            <a:chOff x="1776" y="2120"/>
            <a:chExt cx="1248" cy="1611"/>
          </a:xfrm>
        </p:grpSpPr>
        <p:sp>
          <p:nvSpPr>
            <p:cNvPr id="278125" name="Rectangle 621"/>
            <p:cNvSpPr>
              <a:spLocks noChangeArrowheads="1"/>
            </p:cNvSpPr>
            <p:nvPr/>
          </p:nvSpPr>
          <p:spPr bwMode="auto">
            <a:xfrm rot="-1482987">
              <a:off x="2037" y="2836"/>
              <a:ext cx="122" cy="85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126" name="AutoShape 622"/>
            <p:cNvSpPr>
              <a:spLocks noChangeArrowheads="1"/>
            </p:cNvSpPr>
            <p:nvPr/>
          </p:nvSpPr>
          <p:spPr bwMode="auto">
            <a:xfrm rot="2916492">
              <a:off x="2320" y="2000"/>
              <a:ext cx="159" cy="1248"/>
            </a:xfrm>
            <a:prstGeom prst="triangle">
              <a:avLst>
                <a:gd name="adj" fmla="val 0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127" name="Rectangle 623"/>
            <p:cNvSpPr>
              <a:spLocks noChangeArrowheads="1"/>
            </p:cNvSpPr>
            <p:nvPr/>
          </p:nvSpPr>
          <p:spPr bwMode="auto">
            <a:xfrm rot="-1482987">
              <a:off x="2414" y="3073"/>
              <a:ext cx="122" cy="65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128" name="AutoShape 624"/>
            <p:cNvSpPr>
              <a:spLocks noChangeArrowheads="1"/>
            </p:cNvSpPr>
            <p:nvPr/>
          </p:nvSpPr>
          <p:spPr bwMode="auto">
            <a:xfrm rot="1669189">
              <a:off x="2529" y="2120"/>
              <a:ext cx="159" cy="1104"/>
            </a:xfrm>
            <a:prstGeom prst="triangle">
              <a:avLst>
                <a:gd name="adj" fmla="val 0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78133" name="Rectangle 629"/>
          <p:cNvSpPr>
            <a:spLocks noChangeArrowheads="1"/>
          </p:cNvSpPr>
          <p:nvPr/>
        </p:nvSpPr>
        <p:spPr bwMode="auto">
          <a:xfrm rot="1482987" flipH="1">
            <a:off x="5259388" y="4489450"/>
            <a:ext cx="193675" cy="136048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8134" name="AutoShape 630"/>
          <p:cNvSpPr>
            <a:spLocks noChangeArrowheads="1"/>
          </p:cNvSpPr>
          <p:nvPr/>
        </p:nvSpPr>
        <p:spPr bwMode="auto">
          <a:xfrm rot="18884560" flipH="1">
            <a:off x="4847431" y="3272632"/>
            <a:ext cx="252413" cy="1828800"/>
          </a:xfrm>
          <a:prstGeom prst="triangle">
            <a:avLst>
              <a:gd name="adj" fmla="val 0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8135" name="Rectangle 631"/>
          <p:cNvSpPr>
            <a:spLocks noChangeArrowheads="1"/>
          </p:cNvSpPr>
          <p:nvPr/>
        </p:nvSpPr>
        <p:spPr bwMode="auto">
          <a:xfrm rot="1482987" flipH="1">
            <a:off x="4660900" y="4865688"/>
            <a:ext cx="193675" cy="10445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8136" name="AutoShape 632"/>
          <p:cNvSpPr>
            <a:spLocks noChangeArrowheads="1"/>
          </p:cNvSpPr>
          <p:nvPr/>
        </p:nvSpPr>
        <p:spPr bwMode="auto">
          <a:xfrm rot="20300780" flipH="1">
            <a:off x="4495800" y="3429000"/>
            <a:ext cx="252413" cy="1752600"/>
          </a:xfrm>
          <a:prstGeom prst="triangle">
            <a:avLst>
              <a:gd name="adj" fmla="val 0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8137" name="Line 633"/>
          <p:cNvSpPr>
            <a:spLocks noChangeShapeType="1"/>
          </p:cNvSpPr>
          <p:nvPr/>
        </p:nvSpPr>
        <p:spPr bwMode="auto">
          <a:xfrm>
            <a:off x="152400" y="5638800"/>
            <a:ext cx="2286000" cy="0"/>
          </a:xfrm>
          <a:prstGeom prst="line">
            <a:avLst/>
          </a:prstGeom>
          <a:noFill/>
          <a:ln w="76200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8138" name="Line 634"/>
          <p:cNvSpPr>
            <a:spLocks noChangeShapeType="1"/>
          </p:cNvSpPr>
          <p:nvPr/>
        </p:nvSpPr>
        <p:spPr bwMode="auto">
          <a:xfrm>
            <a:off x="6858000" y="5638800"/>
            <a:ext cx="2133600" cy="0"/>
          </a:xfrm>
          <a:prstGeom prst="line">
            <a:avLst/>
          </a:prstGeom>
          <a:noFill/>
          <a:ln w="762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8139" name="Line 635"/>
          <p:cNvSpPr>
            <a:spLocks noChangeShapeType="1"/>
          </p:cNvSpPr>
          <p:nvPr/>
        </p:nvSpPr>
        <p:spPr bwMode="auto">
          <a:xfrm>
            <a:off x="2590800" y="5638800"/>
            <a:ext cx="45720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8140" name="Line 636"/>
          <p:cNvSpPr>
            <a:spLocks noChangeShapeType="1"/>
          </p:cNvSpPr>
          <p:nvPr/>
        </p:nvSpPr>
        <p:spPr bwMode="auto">
          <a:xfrm>
            <a:off x="5943600" y="5638800"/>
            <a:ext cx="45720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160796" name="Picture 619" descr="convexlens3 cop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057400"/>
            <a:ext cx="6934200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ChangeArrowheads="1"/>
          </p:cNvSpPr>
          <p:nvPr/>
        </p:nvSpPr>
        <p:spPr bwMode="auto">
          <a:xfrm>
            <a:off x="1104900" y="228600"/>
            <a:ext cx="6934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i="1">
                <a:solidFill>
                  <a:srgbClr val="FFFF00"/>
                </a:solidFill>
                <a:latin typeface="Georgia" charset="0"/>
                <a:cs typeface="+mn-cs"/>
              </a:rPr>
              <a:t>Structured Illumination Microscopy</a:t>
            </a:r>
            <a:endParaRPr lang="en-US" sz="2800" b="1">
              <a:solidFill>
                <a:srgbClr val="FFFF00"/>
              </a:solidFill>
              <a:latin typeface="Georgia" charset="0"/>
              <a:cs typeface="+mn-cs"/>
            </a:endParaRPr>
          </a:p>
        </p:txBody>
      </p:sp>
      <p:pic>
        <p:nvPicPr>
          <p:cNvPr id="278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0" y="1123950"/>
            <a:ext cx="4610100" cy="461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78533" name="Rectangle 5"/>
          <p:cNvSpPr>
            <a:spLocks noChangeArrowheads="1"/>
          </p:cNvSpPr>
          <p:nvPr/>
        </p:nvSpPr>
        <p:spPr bwMode="auto">
          <a:xfrm>
            <a:off x="2133600" y="762000"/>
            <a:ext cx="4910138" cy="29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300" i="1">
                <a:solidFill>
                  <a:schemeClr val="bg1"/>
                </a:solidFill>
                <a:latin typeface="Helvetica" charset="0"/>
                <a:cs typeface="+mn-cs"/>
              </a:rPr>
              <a:t>Up to 100 nm of lateral resolution and 300 nm  of axial resolution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AutoShape 1026"/>
          <p:cNvSpPr>
            <a:spLocks noChangeArrowheads="1"/>
          </p:cNvSpPr>
          <p:nvPr/>
        </p:nvSpPr>
        <p:spPr bwMode="auto">
          <a:xfrm rot="10587163" flipH="1">
            <a:off x="5029200" y="4645025"/>
            <a:ext cx="2135188" cy="1222375"/>
          </a:xfrm>
          <a:prstGeom prst="lightningBolt">
            <a:avLst/>
          </a:prstGeom>
          <a:gradFill rotWithShape="0">
            <a:gsLst>
              <a:gs pos="0">
                <a:srgbClr val="1FFF00">
                  <a:alpha val="73000"/>
                </a:srgbClr>
              </a:gs>
              <a:gs pos="100000">
                <a:srgbClr val="1FFF00">
                  <a:gamma/>
                  <a:tint val="0"/>
                  <a:invGamma/>
                </a:srgb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1299" name="Line 1027"/>
          <p:cNvSpPr>
            <a:spLocks noChangeShapeType="1"/>
          </p:cNvSpPr>
          <p:nvPr/>
        </p:nvSpPr>
        <p:spPr bwMode="auto">
          <a:xfrm>
            <a:off x="4419600" y="2476500"/>
            <a:ext cx="2743200" cy="0"/>
          </a:xfrm>
          <a:prstGeom prst="line">
            <a:avLst/>
          </a:prstGeom>
          <a:noFill/>
          <a:ln w="12700">
            <a:solidFill>
              <a:schemeClr val="accent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1300" name="AutoShape 1028"/>
          <p:cNvSpPr>
            <a:spLocks noChangeArrowheads="1"/>
          </p:cNvSpPr>
          <p:nvPr/>
        </p:nvSpPr>
        <p:spPr bwMode="auto">
          <a:xfrm rot="1563115">
            <a:off x="5181600" y="2057400"/>
            <a:ext cx="762000" cy="838200"/>
          </a:xfrm>
          <a:prstGeom prst="irregularSeal2">
            <a:avLst/>
          </a:prstGeom>
          <a:gradFill rotWithShape="0">
            <a:gsLst>
              <a:gs pos="0">
                <a:srgbClr val="FF0F62"/>
              </a:gs>
              <a:gs pos="100000">
                <a:srgbClr val="FF0F62">
                  <a:gamma/>
                  <a:tint val="18431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311301" name="Picture 10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1524000"/>
            <a:ext cx="1866900" cy="93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11302" name="Line 1030"/>
          <p:cNvSpPr>
            <a:spLocks noChangeShapeType="1"/>
          </p:cNvSpPr>
          <p:nvPr/>
        </p:nvSpPr>
        <p:spPr bwMode="auto">
          <a:xfrm rot="10763513" flipH="1">
            <a:off x="5561013" y="2513013"/>
            <a:ext cx="4762" cy="3125787"/>
          </a:xfrm>
          <a:prstGeom prst="line">
            <a:avLst/>
          </a:prstGeom>
          <a:noFill/>
          <a:ln w="12700">
            <a:solidFill>
              <a:srgbClr val="F6FF18"/>
            </a:solidFill>
            <a:prstDash val="sysDot"/>
            <a:round/>
            <a:headEnd type="triangle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1303" name="Line 1031"/>
          <p:cNvSpPr>
            <a:spLocks noChangeShapeType="1"/>
          </p:cNvSpPr>
          <p:nvPr/>
        </p:nvSpPr>
        <p:spPr bwMode="auto">
          <a:xfrm>
            <a:off x="3390900" y="1600200"/>
            <a:ext cx="0" cy="4191000"/>
          </a:xfrm>
          <a:prstGeom prst="line">
            <a:avLst/>
          </a:prstGeom>
          <a:noFill/>
          <a:ln w="12700">
            <a:solidFill>
              <a:srgbClr val="F6FF18"/>
            </a:solidFill>
            <a:prstDash val="sysDot"/>
            <a:round/>
            <a:headEnd type="triangle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1304" name="Oval 1032"/>
          <p:cNvSpPr>
            <a:spLocks noChangeArrowheads="1"/>
          </p:cNvSpPr>
          <p:nvPr/>
        </p:nvSpPr>
        <p:spPr bwMode="auto">
          <a:xfrm>
            <a:off x="3276600" y="5638800"/>
            <a:ext cx="228600" cy="228600"/>
          </a:xfrm>
          <a:prstGeom prst="ellipse">
            <a:avLst/>
          </a:prstGeom>
          <a:gradFill rotWithShape="0">
            <a:gsLst>
              <a:gs pos="0">
                <a:srgbClr val="00FE00">
                  <a:gamma/>
                  <a:shade val="0"/>
                  <a:invGamma/>
                </a:srgbClr>
              </a:gs>
              <a:gs pos="100000">
                <a:srgbClr val="00FE00"/>
              </a:gs>
            </a:gsLst>
            <a:lin ang="189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64872" name="Group 1033"/>
          <p:cNvGrpSpPr>
            <a:grpSpLocks/>
          </p:cNvGrpSpPr>
          <p:nvPr/>
        </p:nvGrpSpPr>
        <p:grpSpPr bwMode="auto">
          <a:xfrm>
            <a:off x="1295400" y="1219200"/>
            <a:ext cx="6019800" cy="4838700"/>
            <a:chOff x="816" y="768"/>
            <a:chExt cx="3792" cy="3048"/>
          </a:xfrm>
        </p:grpSpPr>
        <p:sp>
          <p:nvSpPr>
            <p:cNvPr id="311306" name="Line 1034"/>
            <p:cNvSpPr>
              <a:spLocks noChangeShapeType="1"/>
            </p:cNvSpPr>
            <p:nvPr/>
          </p:nvSpPr>
          <p:spPr bwMode="auto">
            <a:xfrm>
              <a:off x="1008" y="3624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1307" name="Line 1035"/>
            <p:cNvSpPr>
              <a:spLocks noChangeShapeType="1"/>
            </p:cNvSpPr>
            <p:nvPr/>
          </p:nvSpPr>
          <p:spPr bwMode="auto">
            <a:xfrm>
              <a:off x="1200" y="3456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1308" name="Line 1036"/>
            <p:cNvSpPr>
              <a:spLocks noChangeShapeType="1"/>
            </p:cNvSpPr>
            <p:nvPr/>
          </p:nvSpPr>
          <p:spPr bwMode="auto">
            <a:xfrm>
              <a:off x="816" y="3816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1309" name="Line 1037"/>
            <p:cNvSpPr>
              <a:spLocks noChangeShapeType="1"/>
            </p:cNvSpPr>
            <p:nvPr/>
          </p:nvSpPr>
          <p:spPr bwMode="auto">
            <a:xfrm>
              <a:off x="1008" y="936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1310" name="Line 1038"/>
            <p:cNvSpPr>
              <a:spLocks noChangeShapeType="1"/>
            </p:cNvSpPr>
            <p:nvPr/>
          </p:nvSpPr>
          <p:spPr bwMode="auto">
            <a:xfrm>
              <a:off x="1200" y="768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1311" name="Line 1039"/>
            <p:cNvSpPr>
              <a:spLocks noChangeShapeType="1"/>
            </p:cNvSpPr>
            <p:nvPr/>
          </p:nvSpPr>
          <p:spPr bwMode="auto">
            <a:xfrm>
              <a:off x="816" y="1128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311312" name="Oval 1040"/>
          <p:cNvSpPr>
            <a:spLocks noChangeArrowheads="1"/>
          </p:cNvSpPr>
          <p:nvPr/>
        </p:nvSpPr>
        <p:spPr bwMode="auto">
          <a:xfrm>
            <a:off x="5448300" y="2362200"/>
            <a:ext cx="228600" cy="228600"/>
          </a:xfrm>
          <a:prstGeom prst="ellipse">
            <a:avLst/>
          </a:prstGeom>
          <a:gradFill rotWithShape="0">
            <a:gsLst>
              <a:gs pos="0">
                <a:srgbClr val="BF4000">
                  <a:gamma/>
                  <a:shade val="0"/>
                  <a:invGamma/>
                </a:srgbClr>
              </a:gs>
              <a:gs pos="100000">
                <a:srgbClr val="BF40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1313" name="Oval 1041"/>
          <p:cNvSpPr>
            <a:spLocks noChangeArrowheads="1"/>
          </p:cNvSpPr>
          <p:nvPr/>
        </p:nvSpPr>
        <p:spPr bwMode="auto">
          <a:xfrm>
            <a:off x="5448300" y="5638800"/>
            <a:ext cx="228600" cy="228600"/>
          </a:xfrm>
          <a:prstGeom prst="ellipse">
            <a:avLst/>
          </a:prstGeom>
          <a:gradFill rotWithShape="0">
            <a:gsLst>
              <a:gs pos="0">
                <a:srgbClr val="00FF00">
                  <a:gamma/>
                  <a:shade val="0"/>
                  <a:invGamma/>
                </a:srgbClr>
              </a:gs>
              <a:gs pos="100000">
                <a:srgbClr val="00FF00"/>
              </a:gs>
            </a:gsLst>
            <a:lin ang="189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1314" name="Oval 1042"/>
          <p:cNvSpPr>
            <a:spLocks noChangeArrowheads="1"/>
          </p:cNvSpPr>
          <p:nvPr/>
        </p:nvSpPr>
        <p:spPr bwMode="auto">
          <a:xfrm>
            <a:off x="3276600" y="2362200"/>
            <a:ext cx="228600" cy="228600"/>
          </a:xfrm>
          <a:prstGeom prst="ellipse">
            <a:avLst/>
          </a:prstGeom>
          <a:gradFill rotWithShape="0">
            <a:gsLst>
              <a:gs pos="0">
                <a:srgbClr val="C04000">
                  <a:gamma/>
                  <a:shade val="0"/>
                  <a:invGamma/>
                </a:srgbClr>
              </a:gs>
              <a:gs pos="100000">
                <a:srgbClr val="C040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1315" name="Oval 1043"/>
          <p:cNvSpPr>
            <a:spLocks noChangeArrowheads="1"/>
          </p:cNvSpPr>
          <p:nvPr/>
        </p:nvSpPr>
        <p:spPr bwMode="auto">
          <a:xfrm>
            <a:off x="3276600" y="3505200"/>
            <a:ext cx="228600" cy="228600"/>
          </a:xfrm>
          <a:prstGeom prst="ellipse">
            <a:avLst/>
          </a:prstGeom>
          <a:gradFill rotWithShape="0">
            <a:gsLst>
              <a:gs pos="0">
                <a:srgbClr val="807800">
                  <a:gamma/>
                  <a:shade val="0"/>
                  <a:invGamma/>
                </a:srgbClr>
              </a:gs>
              <a:gs pos="100000">
                <a:srgbClr val="8078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1316" name="Oval 1044"/>
          <p:cNvSpPr>
            <a:spLocks noChangeArrowheads="1"/>
          </p:cNvSpPr>
          <p:nvPr/>
        </p:nvSpPr>
        <p:spPr bwMode="auto">
          <a:xfrm>
            <a:off x="3276600" y="4876800"/>
            <a:ext cx="228600" cy="228600"/>
          </a:xfrm>
          <a:prstGeom prst="ellipse">
            <a:avLst/>
          </a:prstGeom>
          <a:gradFill rotWithShape="0">
            <a:gsLst>
              <a:gs pos="0">
                <a:srgbClr val="40BD00">
                  <a:gamma/>
                  <a:shade val="0"/>
                  <a:invGamma/>
                </a:srgbClr>
              </a:gs>
              <a:gs pos="100000">
                <a:srgbClr val="40BD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1317" name="Oval 1045"/>
          <p:cNvSpPr>
            <a:spLocks noChangeArrowheads="1"/>
          </p:cNvSpPr>
          <p:nvPr/>
        </p:nvSpPr>
        <p:spPr bwMode="auto">
          <a:xfrm>
            <a:off x="5448300" y="3276600"/>
            <a:ext cx="228600" cy="228600"/>
          </a:xfrm>
          <a:prstGeom prst="ellipse">
            <a:avLst/>
          </a:prstGeom>
          <a:gradFill rotWithShape="0">
            <a:gsLst>
              <a:gs pos="0">
                <a:srgbClr val="9F6400">
                  <a:gamma/>
                  <a:shade val="0"/>
                  <a:invGamma/>
                </a:srgbClr>
              </a:gs>
              <a:gs pos="100000">
                <a:srgbClr val="9F64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1318" name="Oval 1046"/>
          <p:cNvSpPr>
            <a:spLocks noChangeArrowheads="1"/>
          </p:cNvSpPr>
          <p:nvPr/>
        </p:nvSpPr>
        <p:spPr bwMode="auto">
          <a:xfrm>
            <a:off x="5448300" y="4267200"/>
            <a:ext cx="228600" cy="228600"/>
          </a:xfrm>
          <a:prstGeom prst="ellipse">
            <a:avLst/>
          </a:prstGeom>
          <a:gradFill rotWithShape="0">
            <a:gsLst>
              <a:gs pos="0">
                <a:srgbClr val="49B400">
                  <a:gamma/>
                  <a:shade val="0"/>
                  <a:invGamma/>
                </a:srgbClr>
              </a:gs>
              <a:gs pos="100000">
                <a:srgbClr val="49B4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1319" name="Oval 1047"/>
          <p:cNvSpPr>
            <a:spLocks noChangeArrowheads="1"/>
          </p:cNvSpPr>
          <p:nvPr/>
        </p:nvSpPr>
        <p:spPr bwMode="auto">
          <a:xfrm>
            <a:off x="3276600" y="1371600"/>
            <a:ext cx="228600" cy="228600"/>
          </a:xfrm>
          <a:prstGeom prst="ellipse">
            <a:avLst/>
          </a:prstGeom>
          <a:gradFill rotWithShape="0">
            <a:gsLst>
              <a:gs pos="0">
                <a:srgbClr val="FF0000">
                  <a:gamma/>
                  <a:shade val="0"/>
                  <a:invGamma/>
                </a:srgbClr>
              </a:gs>
              <a:gs pos="100000">
                <a:srgbClr val="FF00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1320" name="Rectangle 1048"/>
          <p:cNvSpPr>
            <a:spLocks noChangeArrowheads="1"/>
          </p:cNvSpPr>
          <p:nvPr/>
        </p:nvSpPr>
        <p:spPr bwMode="auto">
          <a:xfrm>
            <a:off x="1485900" y="90488"/>
            <a:ext cx="6172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i="1">
                <a:solidFill>
                  <a:srgbClr val="FFFF00"/>
                </a:solidFill>
                <a:latin typeface="Georgia" charset="0"/>
                <a:cs typeface="+mn-cs"/>
              </a:rPr>
              <a:t>Switch to  nonfluorescente state</a:t>
            </a:r>
          </a:p>
        </p:txBody>
      </p:sp>
      <p:sp>
        <p:nvSpPr>
          <p:cNvPr id="311321" name="AutoShape 1049"/>
          <p:cNvSpPr>
            <a:spLocks noChangeArrowheads="1"/>
          </p:cNvSpPr>
          <p:nvPr/>
        </p:nvSpPr>
        <p:spPr bwMode="auto">
          <a:xfrm>
            <a:off x="1600200" y="4114800"/>
            <a:ext cx="1676400" cy="1600200"/>
          </a:xfrm>
          <a:prstGeom prst="lightningBolt">
            <a:avLst/>
          </a:prstGeom>
          <a:gradFill rotWithShape="0">
            <a:gsLst>
              <a:gs pos="0">
                <a:srgbClr val="2879FF">
                  <a:alpha val="73000"/>
                </a:srgbClr>
              </a:gs>
              <a:gs pos="100000">
                <a:srgbClr val="2879FF">
                  <a:gamma/>
                  <a:tint val="0"/>
                  <a:invGamma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1322" name="Rectangle 1050"/>
          <p:cNvSpPr>
            <a:spLocks noChangeArrowheads="1"/>
          </p:cNvSpPr>
          <p:nvPr/>
        </p:nvSpPr>
        <p:spPr bwMode="auto">
          <a:xfrm>
            <a:off x="762000" y="3886200"/>
            <a:ext cx="10668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defTabSz="1316038">
              <a:defRPr/>
            </a:pPr>
            <a:r>
              <a:rPr lang="en-US" b="1" i="1">
                <a:solidFill>
                  <a:schemeClr val="bg1"/>
                </a:solidFill>
                <a:latin typeface="Georgia" charset="0"/>
                <a:cs typeface="+mn-cs"/>
              </a:rPr>
              <a:t>400 nm</a:t>
            </a:r>
            <a:endParaRPr lang="en-US" sz="1400" b="1" i="1">
              <a:solidFill>
                <a:schemeClr val="bg1"/>
              </a:solidFill>
              <a:latin typeface="Georgia" charset="0"/>
              <a:cs typeface="+mn-cs"/>
            </a:endParaRPr>
          </a:p>
        </p:txBody>
      </p:sp>
      <p:grpSp>
        <p:nvGrpSpPr>
          <p:cNvPr id="311328" name="Group 1056"/>
          <p:cNvGrpSpPr>
            <a:grpSpLocks/>
          </p:cNvGrpSpPr>
          <p:nvPr/>
        </p:nvGrpSpPr>
        <p:grpSpPr bwMode="auto">
          <a:xfrm>
            <a:off x="3276600" y="2132013"/>
            <a:ext cx="4908550" cy="1754187"/>
            <a:chOff x="2092" y="1315"/>
            <a:chExt cx="3092" cy="1105"/>
          </a:xfrm>
        </p:grpSpPr>
        <p:pic>
          <p:nvPicPr>
            <p:cNvPr id="311323" name="Picture 1051"/>
            <p:cNvPicPr>
              <a:picLocks noChangeArrowheads="1"/>
            </p:cNvPicPr>
            <p:nvPr/>
          </p:nvPicPr>
          <p:blipFill>
            <a:blip r:embed="rId3">
              <a:alphaModFix amt="5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27429">
              <a:off x="2092" y="1315"/>
              <a:ext cx="2104" cy="5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5200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11324" name="Line 1052"/>
            <p:cNvSpPr>
              <a:spLocks noChangeShapeType="1"/>
            </p:cNvSpPr>
            <p:nvPr/>
          </p:nvSpPr>
          <p:spPr bwMode="auto">
            <a:xfrm>
              <a:off x="3744" y="2160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1325" name="Oval 1053"/>
            <p:cNvSpPr>
              <a:spLocks noChangeArrowheads="1"/>
            </p:cNvSpPr>
            <p:nvPr/>
          </p:nvSpPr>
          <p:spPr bwMode="auto">
            <a:xfrm>
              <a:off x="3984" y="2064"/>
              <a:ext cx="144" cy="144"/>
            </a:xfrm>
            <a:prstGeom prst="ellipse">
              <a:avLst/>
            </a:prstGeom>
            <a:gradFill rotWithShape="0">
              <a:gsLst>
                <a:gs pos="0">
                  <a:srgbClr val="9F6400">
                    <a:gamma/>
                    <a:shade val="0"/>
                    <a:invGamma/>
                  </a:srgbClr>
                </a:gs>
                <a:gs pos="100000">
                  <a:srgbClr val="9F6400"/>
                </a:gs>
              </a:gsLst>
              <a:lin ang="18900000" scaled="1"/>
            </a:gradFill>
            <a:ln w="9525">
              <a:solidFill>
                <a:srgbClr val="7A444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1326" name="Rectangle 1054"/>
            <p:cNvSpPr>
              <a:spLocks noChangeArrowheads="1"/>
            </p:cNvSpPr>
            <p:nvPr/>
          </p:nvSpPr>
          <p:spPr bwMode="auto">
            <a:xfrm>
              <a:off x="4080" y="1920"/>
              <a:ext cx="1104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 algn="ctr" defTabSz="1316038">
                <a:defRPr/>
              </a:pPr>
              <a:r>
                <a:rPr lang="en-US" b="1" i="1">
                  <a:solidFill>
                    <a:schemeClr val="bg1"/>
                  </a:solidFill>
                  <a:latin typeface="Georgia" charset="0"/>
                  <a:cs typeface="+mn-cs"/>
                </a:rPr>
                <a:t>Triplet state</a:t>
              </a:r>
            </a:p>
          </p:txBody>
        </p:sp>
        <p:sp>
          <p:nvSpPr>
            <p:cNvPr id="311327" name="Rectangle 1055"/>
            <p:cNvSpPr>
              <a:spLocks noChangeArrowheads="1"/>
            </p:cNvSpPr>
            <p:nvPr/>
          </p:nvSpPr>
          <p:spPr bwMode="auto">
            <a:xfrm>
              <a:off x="3888" y="2208"/>
              <a:ext cx="124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b="1" i="1">
                  <a:latin typeface="Georgia" charset="0"/>
                  <a:cs typeface="+mn-cs"/>
                </a:rPr>
                <a:t>Non  fluorescent</a:t>
              </a:r>
            </a:p>
          </p:txBody>
        </p:sp>
      </p:grpSp>
      <p:sp>
        <p:nvSpPr>
          <p:cNvPr id="311330" name="Rectangle 1058"/>
          <p:cNvSpPr>
            <a:spLocks noChangeArrowheads="1"/>
          </p:cNvSpPr>
          <p:nvPr/>
        </p:nvSpPr>
        <p:spPr bwMode="auto">
          <a:xfrm>
            <a:off x="3228975" y="152400"/>
            <a:ext cx="26876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i="1">
                <a:solidFill>
                  <a:srgbClr val="FFFF00"/>
                </a:solidFill>
                <a:latin typeface="Georgia" charset="0"/>
                <a:cs typeface="+mn-cs"/>
              </a:rPr>
              <a:t>Fluorescence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"/>
                                        <p:tgtEl>
                                          <p:spTgt spid="311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"/>
                                        <p:tgtEl>
                                          <p:spTgt spid="31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1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"/>
                                        <p:tgtEl>
                                          <p:spTgt spid="311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1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"/>
                                        <p:tgtEl>
                                          <p:spTgt spid="311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1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311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2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"/>
                                        <p:tgtEl>
                                          <p:spTgt spid="311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1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"/>
                                        <p:tgtEl>
                                          <p:spTgt spid="31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"/>
                                        <p:tgtEl>
                                          <p:spTgt spid="311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1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311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"/>
                                        <p:tgtEl>
                                          <p:spTgt spid="311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4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100"/>
                                        <p:tgtEl>
                                          <p:spTgt spid="311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75"/>
                                        <p:tgtEl>
                                          <p:spTgt spid="31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1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75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"/>
                                        <p:tgtEl>
                                          <p:spTgt spid="311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675"/>
                            </p:stCondLst>
                            <p:childTnLst>
                              <p:par>
                                <p:cTn id="5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" fill="hold"/>
                                        <p:tgtEl>
                                          <p:spTgt spid="311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fill="hold"/>
                                        <p:tgtEl>
                                          <p:spTgt spid="311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775"/>
                            </p:stCondLst>
                            <p:childTnLst>
                              <p:par>
                                <p:cTn id="64" presetID="1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5" dur="100"/>
                                        <p:tgtEl>
                                          <p:spTgt spid="311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11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875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"/>
                                        <p:tgtEl>
                                          <p:spTgt spid="311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975"/>
                            </p:stCondLst>
                            <p:childTnLst>
                              <p:par>
                                <p:cTn id="7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"/>
                                        <p:tgtEl>
                                          <p:spTgt spid="311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1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075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"/>
                                        <p:tgtEl>
                                          <p:spTgt spid="311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175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"/>
                                        <p:tgtEl>
                                          <p:spTgt spid="311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1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2275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"/>
                                        <p:tgtEl>
                                          <p:spTgt spid="311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375"/>
                            </p:stCondLst>
                            <p:childTnLst>
                              <p:par>
                                <p:cTn id="8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100"/>
                                        <p:tgtEl>
                                          <p:spTgt spid="311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475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100"/>
                                        <p:tgtEl>
                                          <p:spTgt spid="311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298" grpId="0" animBg="1"/>
      <p:bldP spid="311298" grpId="1" animBg="1"/>
      <p:bldP spid="311300" grpId="0" animBg="1"/>
      <p:bldP spid="311300" grpId="1" animBg="1"/>
      <p:bldP spid="311304" grpId="0" animBg="1"/>
      <p:bldP spid="311312" grpId="0" animBg="1"/>
      <p:bldP spid="311312" grpId="1" animBg="1"/>
      <p:bldP spid="311313" grpId="0" animBg="1"/>
      <p:bldP spid="311313" grpId="1" animBg="1"/>
      <p:bldP spid="311314" grpId="0" animBg="1"/>
      <p:bldP spid="311314" grpId="1" animBg="1"/>
      <p:bldP spid="311315" grpId="0" animBg="1"/>
      <p:bldP spid="311315" grpId="1" animBg="1"/>
      <p:bldP spid="311316" grpId="0" animBg="1"/>
      <p:bldP spid="311316" grpId="1" animBg="1"/>
      <p:bldP spid="311317" grpId="0" animBg="1"/>
      <p:bldP spid="311317" grpId="1" animBg="1"/>
      <p:bldP spid="311318" grpId="0" animBg="1"/>
      <p:bldP spid="311318" grpId="1" animBg="1"/>
      <p:bldP spid="311319" grpId="0" animBg="1"/>
      <p:bldP spid="311319" grpId="1" animBg="1"/>
      <p:bldP spid="311320" grpId="0"/>
      <p:bldP spid="311321" grpId="0" animBg="1"/>
      <p:bldP spid="311322" grpId="0" autoUpdateAnimBg="0"/>
      <p:bldP spid="311330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270" name="Group 14"/>
          <p:cNvGrpSpPr>
            <a:grpSpLocks/>
          </p:cNvGrpSpPr>
          <p:nvPr/>
        </p:nvGrpSpPr>
        <p:grpSpPr bwMode="auto">
          <a:xfrm>
            <a:off x="2971800" y="2743200"/>
            <a:ext cx="914400" cy="1887538"/>
            <a:chOff x="1728" y="1344"/>
            <a:chExt cx="576" cy="1189"/>
          </a:xfrm>
        </p:grpSpPr>
        <p:sp>
          <p:nvSpPr>
            <p:cNvPr id="352271" name="Oval 15"/>
            <p:cNvSpPr>
              <a:spLocks noChangeArrowheads="1"/>
            </p:cNvSpPr>
            <p:nvPr/>
          </p:nvSpPr>
          <p:spPr bwMode="auto">
            <a:xfrm flipV="1">
              <a:off x="1728" y="1344"/>
              <a:ext cx="576" cy="118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2272" name="Rectangle 16"/>
            <p:cNvSpPr>
              <a:spLocks noChangeArrowheads="1"/>
            </p:cNvSpPr>
            <p:nvPr/>
          </p:nvSpPr>
          <p:spPr bwMode="auto">
            <a:xfrm>
              <a:off x="1776" y="1872"/>
              <a:ext cx="503" cy="17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b="1" i="1">
                  <a:latin typeface="Georgia" charset="0"/>
                  <a:cs typeface="+mn-cs"/>
                </a:rPr>
                <a:t>PA-GFP</a:t>
              </a:r>
            </a:p>
          </p:txBody>
        </p:sp>
      </p:grpSp>
      <p:grpSp>
        <p:nvGrpSpPr>
          <p:cNvPr id="166914" name="Group 2"/>
          <p:cNvGrpSpPr>
            <a:grpSpLocks/>
          </p:cNvGrpSpPr>
          <p:nvPr/>
        </p:nvGrpSpPr>
        <p:grpSpPr bwMode="auto">
          <a:xfrm>
            <a:off x="3124200" y="4584700"/>
            <a:ext cx="590550" cy="1206500"/>
            <a:chOff x="1968" y="2888"/>
            <a:chExt cx="372" cy="760"/>
          </a:xfrm>
        </p:grpSpPr>
        <p:sp>
          <p:nvSpPr>
            <p:cNvPr id="352259" name="Freeform 3"/>
            <p:cNvSpPr>
              <a:spLocks/>
            </p:cNvSpPr>
            <p:nvPr/>
          </p:nvSpPr>
          <p:spPr bwMode="auto">
            <a:xfrm>
              <a:off x="1969" y="2888"/>
              <a:ext cx="371" cy="760"/>
            </a:xfrm>
            <a:custGeom>
              <a:avLst/>
              <a:gdLst>
                <a:gd name="T0" fmla="*/ 104 w 371"/>
                <a:gd name="T1" fmla="*/ 760 h 760"/>
                <a:gd name="T2" fmla="*/ 18 w 371"/>
                <a:gd name="T3" fmla="*/ 733 h 760"/>
                <a:gd name="T4" fmla="*/ 8 w 371"/>
                <a:gd name="T5" fmla="*/ 709 h 760"/>
                <a:gd name="T6" fmla="*/ 0 w 371"/>
                <a:gd name="T7" fmla="*/ 666 h 760"/>
                <a:gd name="T8" fmla="*/ 48 w 371"/>
                <a:gd name="T9" fmla="*/ 437 h 760"/>
                <a:gd name="T10" fmla="*/ 80 w 371"/>
                <a:gd name="T11" fmla="*/ 400 h 760"/>
                <a:gd name="T12" fmla="*/ 106 w 371"/>
                <a:gd name="T13" fmla="*/ 384 h 760"/>
                <a:gd name="T14" fmla="*/ 141 w 371"/>
                <a:gd name="T15" fmla="*/ 360 h 760"/>
                <a:gd name="T16" fmla="*/ 154 w 371"/>
                <a:gd name="T17" fmla="*/ 352 h 760"/>
                <a:gd name="T18" fmla="*/ 170 w 371"/>
                <a:gd name="T19" fmla="*/ 346 h 760"/>
                <a:gd name="T20" fmla="*/ 194 w 371"/>
                <a:gd name="T21" fmla="*/ 336 h 760"/>
                <a:gd name="T22" fmla="*/ 296 w 371"/>
                <a:gd name="T23" fmla="*/ 349 h 760"/>
                <a:gd name="T24" fmla="*/ 328 w 371"/>
                <a:gd name="T25" fmla="*/ 362 h 760"/>
                <a:gd name="T26" fmla="*/ 352 w 371"/>
                <a:gd name="T27" fmla="*/ 381 h 760"/>
                <a:gd name="T28" fmla="*/ 365 w 371"/>
                <a:gd name="T29" fmla="*/ 421 h 760"/>
                <a:gd name="T30" fmla="*/ 349 w 371"/>
                <a:gd name="T31" fmla="*/ 528 h 760"/>
                <a:gd name="T32" fmla="*/ 304 w 371"/>
                <a:gd name="T33" fmla="*/ 557 h 760"/>
                <a:gd name="T34" fmla="*/ 194 w 371"/>
                <a:gd name="T35" fmla="*/ 530 h 760"/>
                <a:gd name="T36" fmla="*/ 170 w 371"/>
                <a:gd name="T37" fmla="*/ 506 h 760"/>
                <a:gd name="T38" fmla="*/ 149 w 371"/>
                <a:gd name="T39" fmla="*/ 485 h 760"/>
                <a:gd name="T40" fmla="*/ 152 w 371"/>
                <a:gd name="T41" fmla="*/ 221 h 760"/>
                <a:gd name="T42" fmla="*/ 160 w 371"/>
                <a:gd name="T43" fmla="*/ 178 h 760"/>
                <a:gd name="T44" fmla="*/ 184 w 371"/>
                <a:gd name="T45" fmla="*/ 32 h 760"/>
                <a:gd name="T46" fmla="*/ 186 w 371"/>
                <a:gd name="T47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1" h="760">
                  <a:moveTo>
                    <a:pt x="104" y="760"/>
                  </a:moveTo>
                  <a:cubicBezTo>
                    <a:pt x="76" y="755"/>
                    <a:pt x="42" y="748"/>
                    <a:pt x="18" y="733"/>
                  </a:cubicBezTo>
                  <a:cubicBezTo>
                    <a:pt x="15" y="723"/>
                    <a:pt x="10" y="718"/>
                    <a:pt x="8" y="709"/>
                  </a:cubicBezTo>
                  <a:cubicBezTo>
                    <a:pt x="5" y="690"/>
                    <a:pt x="3" y="681"/>
                    <a:pt x="0" y="666"/>
                  </a:cubicBezTo>
                  <a:cubicBezTo>
                    <a:pt x="1" y="607"/>
                    <a:pt x="7" y="491"/>
                    <a:pt x="48" y="437"/>
                  </a:cubicBezTo>
                  <a:cubicBezTo>
                    <a:pt x="51" y="422"/>
                    <a:pt x="63" y="404"/>
                    <a:pt x="80" y="400"/>
                  </a:cubicBezTo>
                  <a:cubicBezTo>
                    <a:pt x="85" y="392"/>
                    <a:pt x="96" y="386"/>
                    <a:pt x="106" y="384"/>
                  </a:cubicBezTo>
                  <a:cubicBezTo>
                    <a:pt x="114" y="375"/>
                    <a:pt x="129" y="362"/>
                    <a:pt x="141" y="360"/>
                  </a:cubicBezTo>
                  <a:cubicBezTo>
                    <a:pt x="148" y="350"/>
                    <a:pt x="142" y="355"/>
                    <a:pt x="154" y="352"/>
                  </a:cubicBezTo>
                  <a:cubicBezTo>
                    <a:pt x="159" y="350"/>
                    <a:pt x="170" y="346"/>
                    <a:pt x="170" y="346"/>
                  </a:cubicBezTo>
                  <a:cubicBezTo>
                    <a:pt x="177" y="339"/>
                    <a:pt x="183" y="338"/>
                    <a:pt x="194" y="336"/>
                  </a:cubicBezTo>
                  <a:cubicBezTo>
                    <a:pt x="226" y="337"/>
                    <a:pt x="264" y="337"/>
                    <a:pt x="296" y="349"/>
                  </a:cubicBezTo>
                  <a:cubicBezTo>
                    <a:pt x="307" y="353"/>
                    <a:pt x="316" y="359"/>
                    <a:pt x="328" y="362"/>
                  </a:cubicBezTo>
                  <a:cubicBezTo>
                    <a:pt x="334" y="369"/>
                    <a:pt x="343" y="374"/>
                    <a:pt x="352" y="381"/>
                  </a:cubicBezTo>
                  <a:cubicBezTo>
                    <a:pt x="355" y="394"/>
                    <a:pt x="360" y="408"/>
                    <a:pt x="365" y="421"/>
                  </a:cubicBezTo>
                  <a:cubicBezTo>
                    <a:pt x="363" y="448"/>
                    <a:pt x="371" y="500"/>
                    <a:pt x="349" y="528"/>
                  </a:cubicBezTo>
                  <a:cubicBezTo>
                    <a:pt x="342" y="546"/>
                    <a:pt x="320" y="550"/>
                    <a:pt x="304" y="557"/>
                  </a:cubicBezTo>
                  <a:cubicBezTo>
                    <a:pt x="263" y="553"/>
                    <a:pt x="231" y="544"/>
                    <a:pt x="194" y="530"/>
                  </a:cubicBezTo>
                  <a:cubicBezTo>
                    <a:pt x="185" y="515"/>
                    <a:pt x="184" y="511"/>
                    <a:pt x="170" y="506"/>
                  </a:cubicBezTo>
                  <a:cubicBezTo>
                    <a:pt x="164" y="496"/>
                    <a:pt x="156" y="492"/>
                    <a:pt x="149" y="485"/>
                  </a:cubicBezTo>
                  <a:cubicBezTo>
                    <a:pt x="136" y="397"/>
                    <a:pt x="132" y="307"/>
                    <a:pt x="152" y="221"/>
                  </a:cubicBezTo>
                  <a:cubicBezTo>
                    <a:pt x="153" y="205"/>
                    <a:pt x="157" y="193"/>
                    <a:pt x="160" y="178"/>
                  </a:cubicBezTo>
                  <a:cubicBezTo>
                    <a:pt x="163" y="126"/>
                    <a:pt x="169" y="80"/>
                    <a:pt x="184" y="32"/>
                  </a:cubicBezTo>
                  <a:cubicBezTo>
                    <a:pt x="184" y="21"/>
                    <a:pt x="186" y="0"/>
                    <a:pt x="186" y="0"/>
                  </a:cubicBezTo>
                </a:path>
              </a:pathLst>
            </a:custGeom>
            <a:noFill/>
            <a:ln w="57150">
              <a:solidFill>
                <a:schemeClr val="tx1">
                  <a:alpha val="42999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2260" name="Freeform 4"/>
            <p:cNvSpPr>
              <a:spLocks/>
            </p:cNvSpPr>
            <p:nvPr/>
          </p:nvSpPr>
          <p:spPr bwMode="auto">
            <a:xfrm>
              <a:off x="1968" y="2888"/>
              <a:ext cx="371" cy="760"/>
            </a:xfrm>
            <a:custGeom>
              <a:avLst/>
              <a:gdLst>
                <a:gd name="T0" fmla="*/ 104 w 371"/>
                <a:gd name="T1" fmla="*/ 760 h 760"/>
                <a:gd name="T2" fmla="*/ 18 w 371"/>
                <a:gd name="T3" fmla="*/ 733 h 760"/>
                <a:gd name="T4" fmla="*/ 8 w 371"/>
                <a:gd name="T5" fmla="*/ 709 h 760"/>
                <a:gd name="T6" fmla="*/ 0 w 371"/>
                <a:gd name="T7" fmla="*/ 666 h 760"/>
                <a:gd name="T8" fmla="*/ 48 w 371"/>
                <a:gd name="T9" fmla="*/ 437 h 760"/>
                <a:gd name="T10" fmla="*/ 80 w 371"/>
                <a:gd name="T11" fmla="*/ 400 h 760"/>
                <a:gd name="T12" fmla="*/ 106 w 371"/>
                <a:gd name="T13" fmla="*/ 384 h 760"/>
                <a:gd name="T14" fmla="*/ 141 w 371"/>
                <a:gd name="T15" fmla="*/ 360 h 760"/>
                <a:gd name="T16" fmla="*/ 154 w 371"/>
                <a:gd name="T17" fmla="*/ 352 h 760"/>
                <a:gd name="T18" fmla="*/ 170 w 371"/>
                <a:gd name="T19" fmla="*/ 346 h 760"/>
                <a:gd name="T20" fmla="*/ 194 w 371"/>
                <a:gd name="T21" fmla="*/ 336 h 760"/>
                <a:gd name="T22" fmla="*/ 296 w 371"/>
                <a:gd name="T23" fmla="*/ 349 h 760"/>
                <a:gd name="T24" fmla="*/ 328 w 371"/>
                <a:gd name="T25" fmla="*/ 362 h 760"/>
                <a:gd name="T26" fmla="*/ 352 w 371"/>
                <a:gd name="T27" fmla="*/ 381 h 760"/>
                <a:gd name="T28" fmla="*/ 365 w 371"/>
                <a:gd name="T29" fmla="*/ 421 h 760"/>
                <a:gd name="T30" fmla="*/ 349 w 371"/>
                <a:gd name="T31" fmla="*/ 528 h 760"/>
                <a:gd name="T32" fmla="*/ 304 w 371"/>
                <a:gd name="T33" fmla="*/ 557 h 760"/>
                <a:gd name="T34" fmla="*/ 194 w 371"/>
                <a:gd name="T35" fmla="*/ 530 h 760"/>
                <a:gd name="T36" fmla="*/ 170 w 371"/>
                <a:gd name="T37" fmla="*/ 506 h 760"/>
                <a:gd name="T38" fmla="*/ 149 w 371"/>
                <a:gd name="T39" fmla="*/ 485 h 760"/>
                <a:gd name="T40" fmla="*/ 152 w 371"/>
                <a:gd name="T41" fmla="*/ 221 h 760"/>
                <a:gd name="T42" fmla="*/ 160 w 371"/>
                <a:gd name="T43" fmla="*/ 178 h 760"/>
                <a:gd name="T44" fmla="*/ 184 w 371"/>
                <a:gd name="T45" fmla="*/ 32 h 760"/>
                <a:gd name="T46" fmla="*/ 186 w 371"/>
                <a:gd name="T47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1" h="760">
                  <a:moveTo>
                    <a:pt x="104" y="760"/>
                  </a:moveTo>
                  <a:cubicBezTo>
                    <a:pt x="76" y="755"/>
                    <a:pt x="42" y="748"/>
                    <a:pt x="18" y="733"/>
                  </a:cubicBezTo>
                  <a:cubicBezTo>
                    <a:pt x="15" y="723"/>
                    <a:pt x="10" y="718"/>
                    <a:pt x="8" y="709"/>
                  </a:cubicBezTo>
                  <a:cubicBezTo>
                    <a:pt x="5" y="690"/>
                    <a:pt x="3" y="681"/>
                    <a:pt x="0" y="666"/>
                  </a:cubicBezTo>
                  <a:cubicBezTo>
                    <a:pt x="1" y="607"/>
                    <a:pt x="7" y="491"/>
                    <a:pt x="48" y="437"/>
                  </a:cubicBezTo>
                  <a:cubicBezTo>
                    <a:pt x="51" y="422"/>
                    <a:pt x="63" y="404"/>
                    <a:pt x="80" y="400"/>
                  </a:cubicBezTo>
                  <a:cubicBezTo>
                    <a:pt x="85" y="392"/>
                    <a:pt x="96" y="386"/>
                    <a:pt x="106" y="384"/>
                  </a:cubicBezTo>
                  <a:cubicBezTo>
                    <a:pt x="114" y="375"/>
                    <a:pt x="129" y="362"/>
                    <a:pt x="141" y="360"/>
                  </a:cubicBezTo>
                  <a:cubicBezTo>
                    <a:pt x="148" y="350"/>
                    <a:pt x="142" y="355"/>
                    <a:pt x="154" y="352"/>
                  </a:cubicBezTo>
                  <a:cubicBezTo>
                    <a:pt x="159" y="350"/>
                    <a:pt x="170" y="346"/>
                    <a:pt x="170" y="346"/>
                  </a:cubicBezTo>
                  <a:cubicBezTo>
                    <a:pt x="177" y="339"/>
                    <a:pt x="183" y="338"/>
                    <a:pt x="194" y="336"/>
                  </a:cubicBezTo>
                  <a:cubicBezTo>
                    <a:pt x="226" y="337"/>
                    <a:pt x="264" y="337"/>
                    <a:pt x="296" y="349"/>
                  </a:cubicBezTo>
                  <a:cubicBezTo>
                    <a:pt x="307" y="353"/>
                    <a:pt x="316" y="359"/>
                    <a:pt x="328" y="362"/>
                  </a:cubicBezTo>
                  <a:cubicBezTo>
                    <a:pt x="334" y="369"/>
                    <a:pt x="343" y="374"/>
                    <a:pt x="352" y="381"/>
                  </a:cubicBezTo>
                  <a:cubicBezTo>
                    <a:pt x="355" y="394"/>
                    <a:pt x="360" y="408"/>
                    <a:pt x="365" y="421"/>
                  </a:cubicBezTo>
                  <a:cubicBezTo>
                    <a:pt x="363" y="448"/>
                    <a:pt x="371" y="500"/>
                    <a:pt x="349" y="528"/>
                  </a:cubicBezTo>
                  <a:cubicBezTo>
                    <a:pt x="342" y="546"/>
                    <a:pt x="320" y="550"/>
                    <a:pt x="304" y="557"/>
                  </a:cubicBezTo>
                  <a:cubicBezTo>
                    <a:pt x="263" y="553"/>
                    <a:pt x="231" y="544"/>
                    <a:pt x="194" y="530"/>
                  </a:cubicBezTo>
                  <a:cubicBezTo>
                    <a:pt x="185" y="515"/>
                    <a:pt x="184" y="511"/>
                    <a:pt x="170" y="506"/>
                  </a:cubicBezTo>
                  <a:cubicBezTo>
                    <a:pt x="164" y="496"/>
                    <a:pt x="156" y="492"/>
                    <a:pt x="149" y="485"/>
                  </a:cubicBezTo>
                  <a:cubicBezTo>
                    <a:pt x="136" y="397"/>
                    <a:pt x="132" y="307"/>
                    <a:pt x="152" y="221"/>
                  </a:cubicBezTo>
                  <a:cubicBezTo>
                    <a:pt x="153" y="205"/>
                    <a:pt x="157" y="193"/>
                    <a:pt x="160" y="178"/>
                  </a:cubicBezTo>
                  <a:cubicBezTo>
                    <a:pt x="163" y="126"/>
                    <a:pt x="169" y="80"/>
                    <a:pt x="184" y="32"/>
                  </a:cubicBezTo>
                  <a:cubicBezTo>
                    <a:pt x="184" y="21"/>
                    <a:pt x="186" y="0"/>
                    <a:pt x="186" y="0"/>
                  </a:cubicBezTo>
                </a:path>
              </a:pathLst>
            </a:custGeom>
            <a:noFill/>
            <a:ln w="57150" cap="flat">
              <a:solidFill>
                <a:schemeClr val="bg1">
                  <a:alpha val="52000"/>
                </a:schemeClr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352269" name="Line 13"/>
          <p:cNvSpPr>
            <a:spLocks noChangeShapeType="1"/>
          </p:cNvSpPr>
          <p:nvPr/>
        </p:nvSpPr>
        <p:spPr bwMode="auto">
          <a:xfrm flipH="1">
            <a:off x="0" y="3581400"/>
            <a:ext cx="3352800" cy="1676400"/>
          </a:xfrm>
          <a:prstGeom prst="line">
            <a:avLst/>
          </a:prstGeom>
          <a:noFill/>
          <a:ln w="28575">
            <a:solidFill>
              <a:srgbClr val="04B3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66916" name="Group 37"/>
          <p:cNvGrpSpPr>
            <a:grpSpLocks/>
          </p:cNvGrpSpPr>
          <p:nvPr/>
        </p:nvGrpSpPr>
        <p:grpSpPr bwMode="auto">
          <a:xfrm>
            <a:off x="5486400" y="1524000"/>
            <a:ext cx="2924175" cy="2362200"/>
            <a:chOff x="3456" y="960"/>
            <a:chExt cx="1842" cy="1488"/>
          </a:xfrm>
        </p:grpSpPr>
        <p:sp>
          <p:nvSpPr>
            <p:cNvPr id="352275" name="Rectangle 19"/>
            <p:cNvSpPr>
              <a:spLocks noChangeArrowheads="1"/>
            </p:cNvSpPr>
            <p:nvPr/>
          </p:nvSpPr>
          <p:spPr bwMode="auto">
            <a:xfrm>
              <a:off x="3456" y="960"/>
              <a:ext cx="1008" cy="7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2276" name="Oval 20"/>
            <p:cNvSpPr>
              <a:spLocks noChangeArrowheads="1"/>
            </p:cNvSpPr>
            <p:nvPr/>
          </p:nvSpPr>
          <p:spPr bwMode="auto">
            <a:xfrm>
              <a:off x="3792" y="1152"/>
              <a:ext cx="336" cy="336"/>
            </a:xfrm>
            <a:prstGeom prst="ellipse">
              <a:avLst/>
            </a:prstGeom>
            <a:gradFill rotWithShape="0">
              <a:gsLst>
                <a:gs pos="0">
                  <a:srgbClr val="00FF00">
                    <a:gamma/>
                    <a:tint val="20000"/>
                    <a:invGamma/>
                  </a:srgbClr>
                </a:gs>
                <a:gs pos="100000">
                  <a:srgbClr val="00FF00">
                    <a:alpha val="7800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2279" name="Rectangle 23"/>
            <p:cNvSpPr>
              <a:spLocks noChangeArrowheads="1"/>
            </p:cNvSpPr>
            <p:nvPr/>
          </p:nvSpPr>
          <p:spPr bwMode="auto">
            <a:xfrm>
              <a:off x="3456" y="1728"/>
              <a:ext cx="1008" cy="7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2280" name="Oval 24"/>
            <p:cNvSpPr>
              <a:spLocks noChangeArrowheads="1"/>
            </p:cNvSpPr>
            <p:nvPr/>
          </p:nvSpPr>
          <p:spPr bwMode="auto">
            <a:xfrm>
              <a:off x="3792" y="1920"/>
              <a:ext cx="336" cy="336"/>
            </a:xfrm>
            <a:prstGeom prst="ellipse">
              <a:avLst/>
            </a:prstGeom>
            <a:solidFill>
              <a:srgbClr val="00FF00">
                <a:alpha val="13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2287" name="Rectangle 31"/>
            <p:cNvSpPr>
              <a:spLocks noChangeArrowheads="1"/>
            </p:cNvSpPr>
            <p:nvPr/>
          </p:nvSpPr>
          <p:spPr bwMode="auto">
            <a:xfrm>
              <a:off x="4464" y="1190"/>
              <a:ext cx="60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i="1">
                  <a:solidFill>
                    <a:srgbClr val="FFFF00"/>
                  </a:solidFill>
                  <a:cs typeface="+mn-cs"/>
                </a:rPr>
                <a:t>Emission</a:t>
              </a:r>
              <a:endParaRPr lang="fr-FR" b="1" i="1">
                <a:solidFill>
                  <a:srgbClr val="FFFF00"/>
                </a:solidFill>
                <a:latin typeface="Georgia" charset="0"/>
                <a:cs typeface="+mn-cs"/>
              </a:endParaRPr>
            </a:p>
          </p:txBody>
        </p:sp>
        <p:sp>
          <p:nvSpPr>
            <p:cNvPr id="352289" name="Rectangle 33"/>
            <p:cNvSpPr>
              <a:spLocks noChangeArrowheads="1"/>
            </p:cNvSpPr>
            <p:nvPr/>
          </p:nvSpPr>
          <p:spPr bwMode="auto">
            <a:xfrm>
              <a:off x="4464" y="1996"/>
              <a:ext cx="83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i="1">
                  <a:solidFill>
                    <a:srgbClr val="FFFF00"/>
                  </a:solidFill>
                  <a:cs typeface="+mn-cs"/>
                </a:rPr>
                <a:t>Desactivation</a:t>
              </a:r>
              <a:endParaRPr lang="fr-FR" b="1" i="1">
                <a:solidFill>
                  <a:srgbClr val="FFFF00"/>
                </a:solidFill>
                <a:latin typeface="Georgia" charset="0"/>
                <a:cs typeface="+mn-cs"/>
              </a:endParaRPr>
            </a:p>
          </p:txBody>
        </p:sp>
      </p:grpSp>
      <p:grpSp>
        <p:nvGrpSpPr>
          <p:cNvPr id="166917" name="Group 38"/>
          <p:cNvGrpSpPr>
            <a:grpSpLocks/>
          </p:cNvGrpSpPr>
          <p:nvPr/>
        </p:nvGrpSpPr>
        <p:grpSpPr bwMode="auto">
          <a:xfrm>
            <a:off x="5486400" y="3962400"/>
            <a:ext cx="2924175" cy="2362200"/>
            <a:chOff x="3456" y="960"/>
            <a:chExt cx="1842" cy="1488"/>
          </a:xfrm>
        </p:grpSpPr>
        <p:sp>
          <p:nvSpPr>
            <p:cNvPr id="352295" name="Rectangle 39"/>
            <p:cNvSpPr>
              <a:spLocks noChangeArrowheads="1"/>
            </p:cNvSpPr>
            <p:nvPr/>
          </p:nvSpPr>
          <p:spPr bwMode="auto">
            <a:xfrm>
              <a:off x="3456" y="960"/>
              <a:ext cx="1008" cy="7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2296" name="Oval 40"/>
            <p:cNvSpPr>
              <a:spLocks noChangeArrowheads="1"/>
            </p:cNvSpPr>
            <p:nvPr/>
          </p:nvSpPr>
          <p:spPr bwMode="auto">
            <a:xfrm>
              <a:off x="3792" y="1152"/>
              <a:ext cx="336" cy="336"/>
            </a:xfrm>
            <a:prstGeom prst="ellipse">
              <a:avLst/>
            </a:prstGeom>
            <a:gradFill rotWithShape="0">
              <a:gsLst>
                <a:gs pos="0">
                  <a:srgbClr val="00FF00">
                    <a:gamma/>
                    <a:tint val="20000"/>
                    <a:invGamma/>
                  </a:srgbClr>
                </a:gs>
                <a:gs pos="100000">
                  <a:srgbClr val="00FF00">
                    <a:alpha val="7800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2297" name="Rectangle 41"/>
            <p:cNvSpPr>
              <a:spLocks noChangeArrowheads="1"/>
            </p:cNvSpPr>
            <p:nvPr/>
          </p:nvSpPr>
          <p:spPr bwMode="auto">
            <a:xfrm>
              <a:off x="3456" y="1728"/>
              <a:ext cx="1008" cy="7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2298" name="Oval 42"/>
            <p:cNvSpPr>
              <a:spLocks noChangeArrowheads="1"/>
            </p:cNvSpPr>
            <p:nvPr/>
          </p:nvSpPr>
          <p:spPr bwMode="auto">
            <a:xfrm>
              <a:off x="3792" y="1920"/>
              <a:ext cx="336" cy="336"/>
            </a:xfrm>
            <a:prstGeom prst="ellipse">
              <a:avLst/>
            </a:prstGeom>
            <a:solidFill>
              <a:srgbClr val="00FF00">
                <a:alpha val="13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2299" name="Rectangle 43"/>
            <p:cNvSpPr>
              <a:spLocks noChangeArrowheads="1"/>
            </p:cNvSpPr>
            <p:nvPr/>
          </p:nvSpPr>
          <p:spPr bwMode="auto">
            <a:xfrm>
              <a:off x="4464" y="1190"/>
              <a:ext cx="60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i="1">
                  <a:solidFill>
                    <a:srgbClr val="FFFF00"/>
                  </a:solidFill>
                  <a:cs typeface="+mn-cs"/>
                </a:rPr>
                <a:t>Emission</a:t>
              </a:r>
              <a:endParaRPr lang="fr-FR" b="1" i="1">
                <a:solidFill>
                  <a:srgbClr val="FFFF00"/>
                </a:solidFill>
                <a:latin typeface="Georgia" charset="0"/>
                <a:cs typeface="+mn-cs"/>
              </a:endParaRPr>
            </a:p>
          </p:txBody>
        </p:sp>
        <p:sp>
          <p:nvSpPr>
            <p:cNvPr id="352300" name="Rectangle 44"/>
            <p:cNvSpPr>
              <a:spLocks noChangeArrowheads="1"/>
            </p:cNvSpPr>
            <p:nvPr/>
          </p:nvSpPr>
          <p:spPr bwMode="auto">
            <a:xfrm>
              <a:off x="4464" y="1996"/>
              <a:ext cx="83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i="1">
                  <a:solidFill>
                    <a:srgbClr val="FFFF00"/>
                  </a:solidFill>
                  <a:cs typeface="+mn-cs"/>
                </a:rPr>
                <a:t>Desactivation</a:t>
              </a:r>
              <a:endParaRPr lang="fr-FR" b="1" i="1">
                <a:solidFill>
                  <a:srgbClr val="FFFF00"/>
                </a:solidFill>
                <a:latin typeface="Georgia" charset="0"/>
                <a:cs typeface="+mn-cs"/>
              </a:endParaRPr>
            </a:p>
          </p:txBody>
        </p:sp>
      </p:grpSp>
      <p:sp>
        <p:nvSpPr>
          <p:cNvPr id="352301" name="Rectangle 45"/>
          <p:cNvSpPr>
            <a:spLocks noChangeArrowheads="1"/>
          </p:cNvSpPr>
          <p:nvPr/>
        </p:nvSpPr>
        <p:spPr bwMode="auto">
          <a:xfrm>
            <a:off x="1184275" y="44450"/>
            <a:ext cx="681672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i="1">
                <a:solidFill>
                  <a:srgbClr val="FFFF00"/>
                </a:solidFill>
                <a:latin typeface="Georgia" charset="0"/>
                <a:cs typeface="+mn-cs"/>
              </a:rPr>
              <a:t>Super-resolution </a:t>
            </a:r>
          </a:p>
          <a:p>
            <a:pPr algn="ctr">
              <a:defRPr/>
            </a:pPr>
            <a:r>
              <a:rPr lang="en-US" sz="2800" b="1" i="1">
                <a:solidFill>
                  <a:srgbClr val="FFFF00"/>
                </a:solidFill>
                <a:latin typeface="Georgia" charset="0"/>
                <a:cs typeface="+mn-cs"/>
              </a:rPr>
              <a:t>Optical Fluctuation Imaging (SOFI)</a:t>
            </a:r>
            <a:endParaRPr lang="en-US" sz="2400">
              <a:solidFill>
                <a:srgbClr val="141413"/>
              </a:solidFill>
              <a:latin typeface="Helvetica" charset="0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" fill="hold"/>
                                        <p:tgtEl>
                                          <p:spTgt spid="352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10" presetID="2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"/>
                                        <p:tgtEl>
                                          <p:spTgt spid="352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/>
                                        <p:tgtEl>
                                          <p:spTgt spid="352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52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200"/>
                            </p:stCondLst>
                            <p:childTnLst>
                              <p:par>
                                <p:cTn id="18" presetID="23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200"/>
                                        <p:tgtEl>
                                          <p:spTgt spid="352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/>
                                        <p:tgtEl>
                                          <p:spTgt spid="352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52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4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1026"/>
          <p:cNvSpPr>
            <a:spLocks noChangeArrowheads="1"/>
          </p:cNvSpPr>
          <p:nvPr/>
        </p:nvSpPr>
        <p:spPr bwMode="auto">
          <a:xfrm>
            <a:off x="1658938" y="44450"/>
            <a:ext cx="5868987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i="1">
                <a:solidFill>
                  <a:srgbClr val="FFFF00"/>
                </a:solidFill>
                <a:latin typeface="Georgia" charset="0"/>
                <a:cs typeface="+mn-cs"/>
              </a:rPr>
              <a:t>Super-resolution </a:t>
            </a:r>
          </a:p>
          <a:p>
            <a:pPr algn="ctr">
              <a:defRPr/>
            </a:pPr>
            <a:r>
              <a:rPr lang="en-US" sz="2400" b="1" i="1">
                <a:solidFill>
                  <a:srgbClr val="FFFF00"/>
                </a:solidFill>
                <a:latin typeface="Georgia" charset="0"/>
                <a:cs typeface="+mn-cs"/>
              </a:rPr>
              <a:t>Optical Fluctuation Imaging (SOFI)</a:t>
            </a:r>
            <a:endParaRPr lang="en-US" sz="2400">
              <a:solidFill>
                <a:srgbClr val="141413"/>
              </a:solidFill>
              <a:latin typeface="Helvetica" charset="0"/>
              <a:cs typeface="+mn-cs"/>
            </a:endParaRPr>
          </a:p>
        </p:txBody>
      </p:sp>
      <p:sp>
        <p:nvSpPr>
          <p:cNvPr id="302087" name="Rectangle 1031"/>
          <p:cNvSpPr>
            <a:spLocks noChangeArrowheads="1"/>
          </p:cNvSpPr>
          <p:nvPr/>
        </p:nvSpPr>
        <p:spPr bwMode="auto">
          <a:xfrm>
            <a:off x="1981200" y="5334000"/>
            <a:ext cx="5862638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i="1">
                <a:solidFill>
                  <a:srgbClr val="00FF00"/>
                </a:solidFill>
                <a:cs typeface="+mn-cs"/>
              </a:rPr>
              <a:t>Fast, background-free, 3D super-resolution optical fluctuation imaging (SOFI).</a:t>
            </a:r>
          </a:p>
          <a:p>
            <a:pPr>
              <a:defRPr/>
            </a:pPr>
            <a:r>
              <a:rPr lang="en-US" sz="1400" i="1">
                <a:solidFill>
                  <a:srgbClr val="00FF00"/>
                </a:solidFill>
                <a:cs typeface="+mn-cs"/>
              </a:rPr>
              <a:t>Dertinger T, Colyer R, Iyer G, Weiss S, Enderlein J.</a:t>
            </a:r>
          </a:p>
          <a:p>
            <a:pPr>
              <a:defRPr/>
            </a:pPr>
            <a:r>
              <a:rPr lang="en-US" sz="1400" i="1">
                <a:solidFill>
                  <a:srgbClr val="00FF00"/>
                </a:solidFill>
                <a:cs typeface="+mn-cs"/>
              </a:rPr>
              <a:t>Proc Natl Acad Sci U S A. 2009</a:t>
            </a:r>
            <a:endParaRPr lang="en-US" sz="2400">
              <a:cs typeface="+mn-cs"/>
            </a:endParaRPr>
          </a:p>
        </p:txBody>
      </p:sp>
      <p:sp>
        <p:nvSpPr>
          <p:cNvPr id="302089" name="Rectangle 1033"/>
          <p:cNvSpPr>
            <a:spLocks noChangeArrowheads="1"/>
          </p:cNvSpPr>
          <p:nvPr/>
        </p:nvSpPr>
        <p:spPr bwMode="auto">
          <a:xfrm>
            <a:off x="6934200" y="6400800"/>
            <a:ext cx="1662113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700">
                <a:solidFill>
                  <a:srgbClr val="E4F57D"/>
                </a:solidFill>
                <a:latin typeface="Helvetica" charset="0"/>
                <a:cs typeface="+mn-cs"/>
              </a:rPr>
              <a:t>The second-order correlation function</a:t>
            </a:r>
          </a:p>
        </p:txBody>
      </p:sp>
      <p:grpSp>
        <p:nvGrpSpPr>
          <p:cNvPr id="168964" name="Group 1160"/>
          <p:cNvGrpSpPr>
            <a:grpSpLocks/>
          </p:cNvGrpSpPr>
          <p:nvPr/>
        </p:nvGrpSpPr>
        <p:grpSpPr bwMode="auto">
          <a:xfrm>
            <a:off x="1219200" y="1524000"/>
            <a:ext cx="1143000" cy="76200"/>
            <a:chOff x="720" y="1056"/>
            <a:chExt cx="720" cy="48"/>
          </a:xfrm>
        </p:grpSpPr>
        <p:sp>
          <p:nvSpPr>
            <p:cNvPr id="302191" name="Oval 1135"/>
            <p:cNvSpPr>
              <a:spLocks noChangeArrowheads="1"/>
            </p:cNvSpPr>
            <p:nvPr/>
          </p:nvSpPr>
          <p:spPr bwMode="auto">
            <a:xfrm>
              <a:off x="720" y="1056"/>
              <a:ext cx="48" cy="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02192" name="Oval 1136"/>
            <p:cNvSpPr>
              <a:spLocks noChangeArrowheads="1"/>
            </p:cNvSpPr>
            <p:nvPr/>
          </p:nvSpPr>
          <p:spPr bwMode="auto">
            <a:xfrm>
              <a:off x="794" y="1056"/>
              <a:ext cx="48" cy="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02193" name="Oval 1137"/>
            <p:cNvSpPr>
              <a:spLocks noChangeArrowheads="1"/>
            </p:cNvSpPr>
            <p:nvPr/>
          </p:nvSpPr>
          <p:spPr bwMode="auto">
            <a:xfrm>
              <a:off x="869" y="1056"/>
              <a:ext cx="48" cy="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02194" name="Oval 1138"/>
            <p:cNvSpPr>
              <a:spLocks noChangeArrowheads="1"/>
            </p:cNvSpPr>
            <p:nvPr/>
          </p:nvSpPr>
          <p:spPr bwMode="auto">
            <a:xfrm>
              <a:off x="944" y="1056"/>
              <a:ext cx="48" cy="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02195" name="Oval 1139"/>
            <p:cNvSpPr>
              <a:spLocks noChangeArrowheads="1"/>
            </p:cNvSpPr>
            <p:nvPr/>
          </p:nvSpPr>
          <p:spPr bwMode="auto">
            <a:xfrm>
              <a:off x="1018" y="1056"/>
              <a:ext cx="48" cy="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02196" name="Oval 1140"/>
            <p:cNvSpPr>
              <a:spLocks noChangeArrowheads="1"/>
            </p:cNvSpPr>
            <p:nvPr/>
          </p:nvSpPr>
          <p:spPr bwMode="auto">
            <a:xfrm>
              <a:off x="1093" y="1056"/>
              <a:ext cx="48" cy="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02197" name="Oval 1141"/>
            <p:cNvSpPr>
              <a:spLocks noChangeArrowheads="1"/>
            </p:cNvSpPr>
            <p:nvPr/>
          </p:nvSpPr>
          <p:spPr bwMode="auto">
            <a:xfrm>
              <a:off x="1242" y="1056"/>
              <a:ext cx="48" cy="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02198" name="Oval 1142"/>
            <p:cNvSpPr>
              <a:spLocks noChangeArrowheads="1"/>
            </p:cNvSpPr>
            <p:nvPr/>
          </p:nvSpPr>
          <p:spPr bwMode="auto">
            <a:xfrm>
              <a:off x="1392" y="1056"/>
              <a:ext cx="48" cy="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02199" name="Oval 1143"/>
            <p:cNvSpPr>
              <a:spLocks noChangeArrowheads="1"/>
            </p:cNvSpPr>
            <p:nvPr/>
          </p:nvSpPr>
          <p:spPr bwMode="auto">
            <a:xfrm>
              <a:off x="1168" y="1056"/>
              <a:ext cx="48" cy="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02200" name="Oval 1144"/>
            <p:cNvSpPr>
              <a:spLocks noChangeArrowheads="1"/>
            </p:cNvSpPr>
            <p:nvPr/>
          </p:nvSpPr>
          <p:spPr bwMode="auto">
            <a:xfrm>
              <a:off x="1317" y="1056"/>
              <a:ext cx="48" cy="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302202" name="Group 1146"/>
          <p:cNvGrpSpPr>
            <a:grpSpLocks/>
          </p:cNvGrpSpPr>
          <p:nvPr/>
        </p:nvGrpSpPr>
        <p:grpSpPr bwMode="auto">
          <a:xfrm>
            <a:off x="1219200" y="1981200"/>
            <a:ext cx="1143000" cy="76200"/>
            <a:chOff x="720" y="1152"/>
            <a:chExt cx="720" cy="48"/>
          </a:xfrm>
        </p:grpSpPr>
        <p:sp>
          <p:nvSpPr>
            <p:cNvPr id="302203" name="Oval 1147"/>
            <p:cNvSpPr>
              <a:spLocks noChangeArrowheads="1"/>
            </p:cNvSpPr>
            <p:nvPr/>
          </p:nvSpPr>
          <p:spPr bwMode="auto">
            <a:xfrm>
              <a:off x="720" y="1152"/>
              <a:ext cx="48" cy="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02204" name="Oval 1148"/>
            <p:cNvSpPr>
              <a:spLocks noChangeArrowheads="1"/>
            </p:cNvSpPr>
            <p:nvPr/>
          </p:nvSpPr>
          <p:spPr bwMode="auto">
            <a:xfrm>
              <a:off x="794" y="1152"/>
              <a:ext cx="48" cy="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02205" name="Oval 1149"/>
            <p:cNvSpPr>
              <a:spLocks noChangeArrowheads="1"/>
            </p:cNvSpPr>
            <p:nvPr/>
          </p:nvSpPr>
          <p:spPr bwMode="auto">
            <a:xfrm>
              <a:off x="869" y="1152"/>
              <a:ext cx="48" cy="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02206" name="Oval 1150"/>
            <p:cNvSpPr>
              <a:spLocks noChangeArrowheads="1"/>
            </p:cNvSpPr>
            <p:nvPr/>
          </p:nvSpPr>
          <p:spPr bwMode="auto">
            <a:xfrm>
              <a:off x="944" y="1152"/>
              <a:ext cx="48" cy="48"/>
            </a:xfrm>
            <a:prstGeom prst="ellipse">
              <a:avLst/>
            </a:prstGeom>
            <a:solidFill>
              <a:schemeClr val="accent1">
                <a:alpha val="34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02207" name="Oval 1151"/>
            <p:cNvSpPr>
              <a:spLocks noChangeArrowheads="1"/>
            </p:cNvSpPr>
            <p:nvPr/>
          </p:nvSpPr>
          <p:spPr bwMode="auto">
            <a:xfrm>
              <a:off x="1018" y="1152"/>
              <a:ext cx="48" cy="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02208" name="Oval 1152"/>
            <p:cNvSpPr>
              <a:spLocks noChangeArrowheads="1"/>
            </p:cNvSpPr>
            <p:nvPr/>
          </p:nvSpPr>
          <p:spPr bwMode="auto">
            <a:xfrm>
              <a:off x="1093" y="1152"/>
              <a:ext cx="48" cy="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02209" name="Oval 1153"/>
            <p:cNvSpPr>
              <a:spLocks noChangeArrowheads="1"/>
            </p:cNvSpPr>
            <p:nvPr/>
          </p:nvSpPr>
          <p:spPr bwMode="auto">
            <a:xfrm>
              <a:off x="1242" y="1152"/>
              <a:ext cx="48" cy="48"/>
            </a:xfrm>
            <a:prstGeom prst="ellipse">
              <a:avLst/>
            </a:prstGeom>
            <a:solidFill>
              <a:schemeClr val="accent1">
                <a:alpha val="34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02210" name="Oval 1154"/>
            <p:cNvSpPr>
              <a:spLocks noChangeArrowheads="1"/>
            </p:cNvSpPr>
            <p:nvPr/>
          </p:nvSpPr>
          <p:spPr bwMode="auto">
            <a:xfrm>
              <a:off x="1392" y="1152"/>
              <a:ext cx="48" cy="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02211" name="Oval 1155"/>
            <p:cNvSpPr>
              <a:spLocks noChangeArrowheads="1"/>
            </p:cNvSpPr>
            <p:nvPr/>
          </p:nvSpPr>
          <p:spPr bwMode="auto">
            <a:xfrm>
              <a:off x="1168" y="1152"/>
              <a:ext cx="48" cy="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02212" name="Oval 1156"/>
            <p:cNvSpPr>
              <a:spLocks noChangeArrowheads="1"/>
            </p:cNvSpPr>
            <p:nvPr/>
          </p:nvSpPr>
          <p:spPr bwMode="auto">
            <a:xfrm>
              <a:off x="1317" y="1152"/>
              <a:ext cx="48" cy="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302307" name="Group 1251"/>
          <p:cNvGrpSpPr>
            <a:grpSpLocks/>
          </p:cNvGrpSpPr>
          <p:nvPr/>
        </p:nvGrpSpPr>
        <p:grpSpPr bwMode="auto">
          <a:xfrm>
            <a:off x="533400" y="2727325"/>
            <a:ext cx="1905000" cy="1920875"/>
            <a:chOff x="336" y="1718"/>
            <a:chExt cx="1200" cy="1210"/>
          </a:xfrm>
        </p:grpSpPr>
        <p:sp>
          <p:nvSpPr>
            <p:cNvPr id="302215" name="Rectangle 1159"/>
            <p:cNvSpPr>
              <a:spLocks noChangeArrowheads="1"/>
            </p:cNvSpPr>
            <p:nvPr/>
          </p:nvSpPr>
          <p:spPr bwMode="auto">
            <a:xfrm>
              <a:off x="336" y="1718"/>
              <a:ext cx="254" cy="1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1" i="1">
                  <a:solidFill>
                    <a:schemeClr val="bg1"/>
                  </a:solidFill>
                  <a:latin typeface="Georgia" charset="0"/>
                  <a:cs typeface="+mn-cs"/>
                </a:rPr>
                <a:t>t</a:t>
              </a:r>
              <a:r>
                <a:rPr lang="en-US" sz="2000" b="1" i="1" baseline="-25000">
                  <a:solidFill>
                    <a:schemeClr val="bg1"/>
                  </a:solidFill>
                  <a:latin typeface="Georgia" charset="0"/>
                  <a:cs typeface="+mn-cs"/>
                </a:rPr>
                <a:t>1</a:t>
              </a:r>
            </a:p>
            <a:p>
              <a:pPr>
                <a:defRPr/>
              </a:pPr>
              <a:r>
                <a:rPr lang="en-US" sz="2000">
                  <a:solidFill>
                    <a:schemeClr val="bg1"/>
                  </a:solidFill>
                  <a:latin typeface="Georgia" charset="0"/>
                  <a:cs typeface="+mn-cs"/>
                </a:rPr>
                <a:t>:</a:t>
              </a:r>
            </a:p>
            <a:p>
              <a:pPr>
                <a:defRPr/>
              </a:pPr>
              <a:r>
                <a:rPr lang="en-US" sz="2000">
                  <a:solidFill>
                    <a:schemeClr val="bg1"/>
                  </a:solidFill>
                  <a:latin typeface="Georgia" charset="0"/>
                  <a:cs typeface="+mn-cs"/>
                </a:rPr>
                <a:t>:</a:t>
              </a:r>
            </a:p>
            <a:p>
              <a:pPr>
                <a:defRPr/>
              </a:pPr>
              <a:r>
                <a:rPr lang="en-US" sz="2000">
                  <a:solidFill>
                    <a:schemeClr val="bg1"/>
                  </a:solidFill>
                  <a:latin typeface="Georgia" charset="0"/>
                  <a:cs typeface="+mn-cs"/>
                </a:rPr>
                <a:t>:</a:t>
              </a:r>
            </a:p>
            <a:p>
              <a:pPr>
                <a:defRPr/>
              </a:pPr>
              <a:r>
                <a:rPr lang="en-US" sz="2000">
                  <a:solidFill>
                    <a:schemeClr val="bg1"/>
                  </a:solidFill>
                  <a:latin typeface="Georgia" charset="0"/>
                  <a:cs typeface="+mn-cs"/>
                </a:rPr>
                <a:t>:</a:t>
              </a:r>
              <a:endParaRPr lang="en-US" sz="2000" b="1" i="1">
                <a:solidFill>
                  <a:schemeClr val="bg1"/>
                </a:solidFill>
                <a:latin typeface="Georgia" charset="0"/>
                <a:cs typeface="+mn-cs"/>
              </a:endParaRPr>
            </a:p>
            <a:p>
              <a:pPr>
                <a:defRPr/>
              </a:pPr>
              <a:r>
                <a:rPr lang="en-US" sz="2000" b="1" i="1">
                  <a:solidFill>
                    <a:schemeClr val="bg1"/>
                  </a:solidFill>
                  <a:latin typeface="Georgia" charset="0"/>
                  <a:cs typeface="+mn-cs"/>
                </a:rPr>
                <a:t>t</a:t>
              </a:r>
              <a:r>
                <a:rPr lang="en-US" sz="2000" b="1" i="1" baseline="-25000">
                  <a:solidFill>
                    <a:schemeClr val="bg1"/>
                  </a:solidFill>
                  <a:latin typeface="Georgia" charset="0"/>
                  <a:cs typeface="+mn-cs"/>
                </a:rPr>
                <a:t>n</a:t>
              </a:r>
              <a:endParaRPr lang="en-US" sz="2000" b="1" i="1">
                <a:solidFill>
                  <a:schemeClr val="bg1"/>
                </a:solidFill>
                <a:latin typeface="Georgia" charset="0"/>
                <a:cs typeface="+mn-cs"/>
              </a:endParaRPr>
            </a:p>
          </p:txBody>
        </p:sp>
        <p:grpSp>
          <p:nvGrpSpPr>
            <p:cNvPr id="169072" name="Group 1161"/>
            <p:cNvGrpSpPr>
              <a:grpSpLocks/>
            </p:cNvGrpSpPr>
            <p:nvPr/>
          </p:nvGrpSpPr>
          <p:grpSpPr bwMode="auto">
            <a:xfrm>
              <a:off x="816" y="1843"/>
              <a:ext cx="720" cy="960"/>
              <a:chOff x="720" y="1152"/>
              <a:chExt cx="720" cy="960"/>
            </a:xfrm>
          </p:grpSpPr>
          <p:grpSp>
            <p:nvGrpSpPr>
              <p:cNvPr id="169073" name="Group 1162"/>
              <p:cNvGrpSpPr>
                <a:grpSpLocks/>
              </p:cNvGrpSpPr>
              <p:nvPr/>
            </p:nvGrpSpPr>
            <p:grpSpPr bwMode="auto">
              <a:xfrm>
                <a:off x="720" y="1152"/>
                <a:ext cx="720" cy="48"/>
                <a:chOff x="720" y="1152"/>
                <a:chExt cx="720" cy="48"/>
              </a:xfrm>
            </p:grpSpPr>
            <p:sp>
              <p:nvSpPr>
                <p:cNvPr id="302219" name="Oval 1163"/>
                <p:cNvSpPr>
                  <a:spLocks noChangeArrowheads="1"/>
                </p:cNvSpPr>
                <p:nvPr/>
              </p:nvSpPr>
              <p:spPr bwMode="auto">
                <a:xfrm>
                  <a:off x="720" y="1152"/>
                  <a:ext cx="48" cy="48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02220" name="Oval 1164"/>
                <p:cNvSpPr>
                  <a:spLocks noChangeArrowheads="1"/>
                </p:cNvSpPr>
                <p:nvPr/>
              </p:nvSpPr>
              <p:spPr bwMode="auto">
                <a:xfrm>
                  <a:off x="794" y="1152"/>
                  <a:ext cx="48" cy="48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02221" name="Oval 1165"/>
                <p:cNvSpPr>
                  <a:spLocks noChangeArrowheads="1"/>
                </p:cNvSpPr>
                <p:nvPr/>
              </p:nvSpPr>
              <p:spPr bwMode="auto">
                <a:xfrm>
                  <a:off x="869" y="1152"/>
                  <a:ext cx="48" cy="48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02222" name="Oval 1166"/>
                <p:cNvSpPr>
                  <a:spLocks noChangeArrowheads="1"/>
                </p:cNvSpPr>
                <p:nvPr/>
              </p:nvSpPr>
              <p:spPr bwMode="auto">
                <a:xfrm>
                  <a:off x="944" y="1152"/>
                  <a:ext cx="48" cy="48"/>
                </a:xfrm>
                <a:prstGeom prst="ellipse">
                  <a:avLst/>
                </a:prstGeom>
                <a:solidFill>
                  <a:schemeClr val="accent1">
                    <a:alpha val="34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02223" name="Oval 1167"/>
                <p:cNvSpPr>
                  <a:spLocks noChangeArrowheads="1"/>
                </p:cNvSpPr>
                <p:nvPr/>
              </p:nvSpPr>
              <p:spPr bwMode="auto">
                <a:xfrm>
                  <a:off x="1018" y="1152"/>
                  <a:ext cx="48" cy="48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02224" name="Oval 1168"/>
                <p:cNvSpPr>
                  <a:spLocks noChangeArrowheads="1"/>
                </p:cNvSpPr>
                <p:nvPr/>
              </p:nvSpPr>
              <p:spPr bwMode="auto">
                <a:xfrm>
                  <a:off x="1093" y="1152"/>
                  <a:ext cx="48" cy="48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02225" name="Oval 1169"/>
                <p:cNvSpPr>
                  <a:spLocks noChangeArrowheads="1"/>
                </p:cNvSpPr>
                <p:nvPr/>
              </p:nvSpPr>
              <p:spPr bwMode="auto">
                <a:xfrm>
                  <a:off x="1242" y="1152"/>
                  <a:ext cx="48" cy="48"/>
                </a:xfrm>
                <a:prstGeom prst="ellipse">
                  <a:avLst/>
                </a:prstGeom>
                <a:solidFill>
                  <a:schemeClr val="accent1">
                    <a:alpha val="34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02226" name="Oval 1170"/>
                <p:cNvSpPr>
                  <a:spLocks noChangeArrowheads="1"/>
                </p:cNvSpPr>
                <p:nvPr/>
              </p:nvSpPr>
              <p:spPr bwMode="auto">
                <a:xfrm>
                  <a:off x="1392" y="1152"/>
                  <a:ext cx="48" cy="48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02227" name="Oval 1171"/>
                <p:cNvSpPr>
                  <a:spLocks noChangeArrowheads="1"/>
                </p:cNvSpPr>
                <p:nvPr/>
              </p:nvSpPr>
              <p:spPr bwMode="auto">
                <a:xfrm>
                  <a:off x="1168" y="1152"/>
                  <a:ext cx="48" cy="48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02228" name="Oval 1172"/>
                <p:cNvSpPr>
                  <a:spLocks noChangeArrowheads="1"/>
                </p:cNvSpPr>
                <p:nvPr/>
              </p:nvSpPr>
              <p:spPr bwMode="auto">
                <a:xfrm>
                  <a:off x="1317" y="1152"/>
                  <a:ext cx="48" cy="48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302229" name="Oval 1173"/>
              <p:cNvSpPr>
                <a:spLocks noChangeArrowheads="1"/>
              </p:cNvSpPr>
              <p:nvPr/>
            </p:nvSpPr>
            <p:spPr bwMode="auto">
              <a:xfrm>
                <a:off x="720" y="1282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30" name="Oval 1174"/>
              <p:cNvSpPr>
                <a:spLocks noChangeArrowheads="1"/>
              </p:cNvSpPr>
              <p:nvPr/>
            </p:nvSpPr>
            <p:spPr bwMode="auto">
              <a:xfrm>
                <a:off x="794" y="1282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31" name="Oval 1175"/>
              <p:cNvSpPr>
                <a:spLocks noChangeArrowheads="1"/>
              </p:cNvSpPr>
              <p:nvPr/>
            </p:nvSpPr>
            <p:spPr bwMode="auto">
              <a:xfrm>
                <a:off x="869" y="1282"/>
                <a:ext cx="48" cy="48"/>
              </a:xfrm>
              <a:prstGeom prst="ellipse">
                <a:avLst/>
              </a:prstGeom>
              <a:solidFill>
                <a:schemeClr val="accent1">
                  <a:alpha val="34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32" name="Oval 1176"/>
              <p:cNvSpPr>
                <a:spLocks noChangeArrowheads="1"/>
              </p:cNvSpPr>
              <p:nvPr/>
            </p:nvSpPr>
            <p:spPr bwMode="auto">
              <a:xfrm>
                <a:off x="944" y="1282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33" name="Oval 1177"/>
              <p:cNvSpPr>
                <a:spLocks noChangeArrowheads="1"/>
              </p:cNvSpPr>
              <p:nvPr/>
            </p:nvSpPr>
            <p:spPr bwMode="auto">
              <a:xfrm>
                <a:off x="1018" y="1282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34" name="Oval 1178"/>
              <p:cNvSpPr>
                <a:spLocks noChangeArrowheads="1"/>
              </p:cNvSpPr>
              <p:nvPr/>
            </p:nvSpPr>
            <p:spPr bwMode="auto">
              <a:xfrm>
                <a:off x="1093" y="1282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35" name="Oval 1179"/>
              <p:cNvSpPr>
                <a:spLocks noChangeArrowheads="1"/>
              </p:cNvSpPr>
              <p:nvPr/>
            </p:nvSpPr>
            <p:spPr bwMode="auto">
              <a:xfrm>
                <a:off x="1242" y="1282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36" name="Oval 1180"/>
              <p:cNvSpPr>
                <a:spLocks noChangeArrowheads="1"/>
              </p:cNvSpPr>
              <p:nvPr/>
            </p:nvSpPr>
            <p:spPr bwMode="auto">
              <a:xfrm>
                <a:off x="1392" y="1282"/>
                <a:ext cx="48" cy="48"/>
              </a:xfrm>
              <a:prstGeom prst="ellipse">
                <a:avLst/>
              </a:prstGeom>
              <a:solidFill>
                <a:schemeClr val="accent1">
                  <a:alpha val="34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37" name="Oval 1181"/>
              <p:cNvSpPr>
                <a:spLocks noChangeArrowheads="1"/>
              </p:cNvSpPr>
              <p:nvPr/>
            </p:nvSpPr>
            <p:spPr bwMode="auto">
              <a:xfrm>
                <a:off x="1168" y="1282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38" name="Oval 1182"/>
              <p:cNvSpPr>
                <a:spLocks noChangeArrowheads="1"/>
              </p:cNvSpPr>
              <p:nvPr/>
            </p:nvSpPr>
            <p:spPr bwMode="auto">
              <a:xfrm>
                <a:off x="1317" y="1282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39" name="Oval 1183"/>
              <p:cNvSpPr>
                <a:spLocks noChangeArrowheads="1"/>
              </p:cNvSpPr>
              <p:nvPr/>
            </p:nvSpPr>
            <p:spPr bwMode="auto">
              <a:xfrm>
                <a:off x="720" y="1412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40" name="Oval 1184"/>
              <p:cNvSpPr>
                <a:spLocks noChangeArrowheads="1"/>
              </p:cNvSpPr>
              <p:nvPr/>
            </p:nvSpPr>
            <p:spPr bwMode="auto">
              <a:xfrm>
                <a:off x="794" y="1412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41" name="Oval 1185"/>
              <p:cNvSpPr>
                <a:spLocks noChangeArrowheads="1"/>
              </p:cNvSpPr>
              <p:nvPr/>
            </p:nvSpPr>
            <p:spPr bwMode="auto">
              <a:xfrm>
                <a:off x="869" y="1412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42" name="Oval 1186"/>
              <p:cNvSpPr>
                <a:spLocks noChangeArrowheads="1"/>
              </p:cNvSpPr>
              <p:nvPr/>
            </p:nvSpPr>
            <p:spPr bwMode="auto">
              <a:xfrm>
                <a:off x="944" y="1412"/>
                <a:ext cx="48" cy="48"/>
              </a:xfrm>
              <a:prstGeom prst="ellipse">
                <a:avLst/>
              </a:prstGeom>
              <a:solidFill>
                <a:schemeClr val="accent1">
                  <a:alpha val="34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43" name="Oval 1187"/>
              <p:cNvSpPr>
                <a:spLocks noChangeArrowheads="1"/>
              </p:cNvSpPr>
              <p:nvPr/>
            </p:nvSpPr>
            <p:spPr bwMode="auto">
              <a:xfrm>
                <a:off x="1018" y="1412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44" name="Oval 1188"/>
              <p:cNvSpPr>
                <a:spLocks noChangeArrowheads="1"/>
              </p:cNvSpPr>
              <p:nvPr/>
            </p:nvSpPr>
            <p:spPr bwMode="auto">
              <a:xfrm>
                <a:off x="1093" y="1412"/>
                <a:ext cx="48" cy="48"/>
              </a:xfrm>
              <a:prstGeom prst="ellipse">
                <a:avLst/>
              </a:prstGeom>
              <a:solidFill>
                <a:schemeClr val="accent1">
                  <a:alpha val="34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45" name="Oval 1189"/>
              <p:cNvSpPr>
                <a:spLocks noChangeArrowheads="1"/>
              </p:cNvSpPr>
              <p:nvPr/>
            </p:nvSpPr>
            <p:spPr bwMode="auto">
              <a:xfrm>
                <a:off x="1242" y="1412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46" name="Oval 1190"/>
              <p:cNvSpPr>
                <a:spLocks noChangeArrowheads="1"/>
              </p:cNvSpPr>
              <p:nvPr/>
            </p:nvSpPr>
            <p:spPr bwMode="auto">
              <a:xfrm>
                <a:off x="1392" y="1412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47" name="Oval 1191"/>
              <p:cNvSpPr>
                <a:spLocks noChangeArrowheads="1"/>
              </p:cNvSpPr>
              <p:nvPr/>
            </p:nvSpPr>
            <p:spPr bwMode="auto">
              <a:xfrm>
                <a:off x="1168" y="1412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48" name="Oval 1192"/>
              <p:cNvSpPr>
                <a:spLocks noChangeArrowheads="1"/>
              </p:cNvSpPr>
              <p:nvPr/>
            </p:nvSpPr>
            <p:spPr bwMode="auto">
              <a:xfrm>
                <a:off x="1317" y="1412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49" name="Oval 1193"/>
              <p:cNvSpPr>
                <a:spLocks noChangeArrowheads="1"/>
              </p:cNvSpPr>
              <p:nvPr/>
            </p:nvSpPr>
            <p:spPr bwMode="auto">
              <a:xfrm>
                <a:off x="720" y="1542"/>
                <a:ext cx="48" cy="48"/>
              </a:xfrm>
              <a:prstGeom prst="ellipse">
                <a:avLst/>
              </a:prstGeom>
              <a:solidFill>
                <a:schemeClr val="accent1">
                  <a:alpha val="34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50" name="Oval 1194"/>
              <p:cNvSpPr>
                <a:spLocks noChangeArrowheads="1"/>
              </p:cNvSpPr>
              <p:nvPr/>
            </p:nvSpPr>
            <p:spPr bwMode="auto">
              <a:xfrm>
                <a:off x="794" y="1542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51" name="Oval 1195"/>
              <p:cNvSpPr>
                <a:spLocks noChangeArrowheads="1"/>
              </p:cNvSpPr>
              <p:nvPr/>
            </p:nvSpPr>
            <p:spPr bwMode="auto">
              <a:xfrm>
                <a:off x="869" y="1542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52" name="Oval 1196"/>
              <p:cNvSpPr>
                <a:spLocks noChangeArrowheads="1"/>
              </p:cNvSpPr>
              <p:nvPr/>
            </p:nvSpPr>
            <p:spPr bwMode="auto">
              <a:xfrm>
                <a:off x="944" y="1542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53" name="Oval 1197"/>
              <p:cNvSpPr>
                <a:spLocks noChangeArrowheads="1"/>
              </p:cNvSpPr>
              <p:nvPr/>
            </p:nvSpPr>
            <p:spPr bwMode="auto">
              <a:xfrm>
                <a:off x="1018" y="1542"/>
                <a:ext cx="48" cy="48"/>
              </a:xfrm>
              <a:prstGeom prst="ellipse">
                <a:avLst/>
              </a:prstGeom>
              <a:solidFill>
                <a:schemeClr val="accent1">
                  <a:alpha val="34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54" name="Oval 1198"/>
              <p:cNvSpPr>
                <a:spLocks noChangeArrowheads="1"/>
              </p:cNvSpPr>
              <p:nvPr/>
            </p:nvSpPr>
            <p:spPr bwMode="auto">
              <a:xfrm>
                <a:off x="1093" y="1542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55" name="Oval 1199"/>
              <p:cNvSpPr>
                <a:spLocks noChangeArrowheads="1"/>
              </p:cNvSpPr>
              <p:nvPr/>
            </p:nvSpPr>
            <p:spPr bwMode="auto">
              <a:xfrm>
                <a:off x="1242" y="1542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56" name="Oval 1200"/>
              <p:cNvSpPr>
                <a:spLocks noChangeArrowheads="1"/>
              </p:cNvSpPr>
              <p:nvPr/>
            </p:nvSpPr>
            <p:spPr bwMode="auto">
              <a:xfrm>
                <a:off x="1392" y="1542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57" name="Oval 1201"/>
              <p:cNvSpPr>
                <a:spLocks noChangeArrowheads="1"/>
              </p:cNvSpPr>
              <p:nvPr/>
            </p:nvSpPr>
            <p:spPr bwMode="auto">
              <a:xfrm>
                <a:off x="1168" y="1542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58" name="Oval 1202"/>
              <p:cNvSpPr>
                <a:spLocks noChangeArrowheads="1"/>
              </p:cNvSpPr>
              <p:nvPr/>
            </p:nvSpPr>
            <p:spPr bwMode="auto">
              <a:xfrm>
                <a:off x="1317" y="1542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59" name="Oval 1203"/>
              <p:cNvSpPr>
                <a:spLocks noChangeArrowheads="1"/>
              </p:cNvSpPr>
              <p:nvPr/>
            </p:nvSpPr>
            <p:spPr bwMode="auto">
              <a:xfrm>
                <a:off x="720" y="1673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60" name="Oval 1204"/>
              <p:cNvSpPr>
                <a:spLocks noChangeArrowheads="1"/>
              </p:cNvSpPr>
              <p:nvPr/>
            </p:nvSpPr>
            <p:spPr bwMode="auto">
              <a:xfrm>
                <a:off x="794" y="1673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61" name="Oval 1205"/>
              <p:cNvSpPr>
                <a:spLocks noChangeArrowheads="1"/>
              </p:cNvSpPr>
              <p:nvPr/>
            </p:nvSpPr>
            <p:spPr bwMode="auto">
              <a:xfrm>
                <a:off x="869" y="1673"/>
                <a:ext cx="48" cy="48"/>
              </a:xfrm>
              <a:prstGeom prst="ellipse">
                <a:avLst/>
              </a:prstGeom>
              <a:solidFill>
                <a:schemeClr val="accent1">
                  <a:alpha val="34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62" name="Oval 1206"/>
              <p:cNvSpPr>
                <a:spLocks noChangeArrowheads="1"/>
              </p:cNvSpPr>
              <p:nvPr/>
            </p:nvSpPr>
            <p:spPr bwMode="auto">
              <a:xfrm>
                <a:off x="944" y="1673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63" name="Oval 1207"/>
              <p:cNvSpPr>
                <a:spLocks noChangeArrowheads="1"/>
              </p:cNvSpPr>
              <p:nvPr/>
            </p:nvSpPr>
            <p:spPr bwMode="auto">
              <a:xfrm>
                <a:off x="1018" y="1673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64" name="Oval 1208"/>
              <p:cNvSpPr>
                <a:spLocks noChangeArrowheads="1"/>
              </p:cNvSpPr>
              <p:nvPr/>
            </p:nvSpPr>
            <p:spPr bwMode="auto">
              <a:xfrm>
                <a:off x="1093" y="1673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65" name="Oval 1209"/>
              <p:cNvSpPr>
                <a:spLocks noChangeArrowheads="1"/>
              </p:cNvSpPr>
              <p:nvPr/>
            </p:nvSpPr>
            <p:spPr bwMode="auto">
              <a:xfrm>
                <a:off x="1242" y="1673"/>
                <a:ext cx="48" cy="48"/>
              </a:xfrm>
              <a:prstGeom prst="ellipse">
                <a:avLst/>
              </a:prstGeom>
              <a:solidFill>
                <a:schemeClr val="accent1">
                  <a:alpha val="34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66" name="Oval 1210"/>
              <p:cNvSpPr>
                <a:spLocks noChangeArrowheads="1"/>
              </p:cNvSpPr>
              <p:nvPr/>
            </p:nvSpPr>
            <p:spPr bwMode="auto">
              <a:xfrm>
                <a:off x="1392" y="1673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67" name="Oval 1211"/>
              <p:cNvSpPr>
                <a:spLocks noChangeArrowheads="1"/>
              </p:cNvSpPr>
              <p:nvPr/>
            </p:nvSpPr>
            <p:spPr bwMode="auto">
              <a:xfrm>
                <a:off x="1168" y="1673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68" name="Oval 1212"/>
              <p:cNvSpPr>
                <a:spLocks noChangeArrowheads="1"/>
              </p:cNvSpPr>
              <p:nvPr/>
            </p:nvSpPr>
            <p:spPr bwMode="auto">
              <a:xfrm>
                <a:off x="1317" y="1673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69" name="Oval 1213"/>
              <p:cNvSpPr>
                <a:spLocks noChangeArrowheads="1"/>
              </p:cNvSpPr>
              <p:nvPr/>
            </p:nvSpPr>
            <p:spPr bwMode="auto">
              <a:xfrm>
                <a:off x="720" y="1803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70" name="Oval 1214"/>
              <p:cNvSpPr>
                <a:spLocks noChangeArrowheads="1"/>
              </p:cNvSpPr>
              <p:nvPr/>
            </p:nvSpPr>
            <p:spPr bwMode="auto">
              <a:xfrm>
                <a:off x="794" y="1803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71" name="Oval 1215"/>
              <p:cNvSpPr>
                <a:spLocks noChangeArrowheads="1"/>
              </p:cNvSpPr>
              <p:nvPr/>
            </p:nvSpPr>
            <p:spPr bwMode="auto">
              <a:xfrm>
                <a:off x="869" y="1803"/>
                <a:ext cx="48" cy="48"/>
              </a:xfrm>
              <a:prstGeom prst="ellipse">
                <a:avLst/>
              </a:prstGeom>
              <a:solidFill>
                <a:schemeClr val="accent1">
                  <a:alpha val="34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72" name="Oval 1216"/>
              <p:cNvSpPr>
                <a:spLocks noChangeArrowheads="1"/>
              </p:cNvSpPr>
              <p:nvPr/>
            </p:nvSpPr>
            <p:spPr bwMode="auto">
              <a:xfrm>
                <a:off x="944" y="1803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73" name="Oval 1217"/>
              <p:cNvSpPr>
                <a:spLocks noChangeArrowheads="1"/>
              </p:cNvSpPr>
              <p:nvPr/>
            </p:nvSpPr>
            <p:spPr bwMode="auto">
              <a:xfrm>
                <a:off x="1018" y="1803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74" name="Oval 1218"/>
              <p:cNvSpPr>
                <a:spLocks noChangeArrowheads="1"/>
              </p:cNvSpPr>
              <p:nvPr/>
            </p:nvSpPr>
            <p:spPr bwMode="auto">
              <a:xfrm>
                <a:off x="1093" y="1803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75" name="Oval 1219"/>
              <p:cNvSpPr>
                <a:spLocks noChangeArrowheads="1"/>
              </p:cNvSpPr>
              <p:nvPr/>
            </p:nvSpPr>
            <p:spPr bwMode="auto">
              <a:xfrm>
                <a:off x="1242" y="1803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76" name="Oval 1220"/>
              <p:cNvSpPr>
                <a:spLocks noChangeArrowheads="1"/>
              </p:cNvSpPr>
              <p:nvPr/>
            </p:nvSpPr>
            <p:spPr bwMode="auto">
              <a:xfrm>
                <a:off x="1392" y="1803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77" name="Oval 1221"/>
              <p:cNvSpPr>
                <a:spLocks noChangeArrowheads="1"/>
              </p:cNvSpPr>
              <p:nvPr/>
            </p:nvSpPr>
            <p:spPr bwMode="auto">
              <a:xfrm>
                <a:off x="1168" y="1803"/>
                <a:ext cx="48" cy="48"/>
              </a:xfrm>
              <a:prstGeom prst="ellipse">
                <a:avLst/>
              </a:prstGeom>
              <a:solidFill>
                <a:schemeClr val="accent1">
                  <a:alpha val="34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78" name="Oval 1222"/>
              <p:cNvSpPr>
                <a:spLocks noChangeArrowheads="1"/>
              </p:cNvSpPr>
              <p:nvPr/>
            </p:nvSpPr>
            <p:spPr bwMode="auto">
              <a:xfrm>
                <a:off x="1317" y="1803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79" name="Oval 1223"/>
              <p:cNvSpPr>
                <a:spLocks noChangeArrowheads="1"/>
              </p:cNvSpPr>
              <p:nvPr/>
            </p:nvSpPr>
            <p:spPr bwMode="auto">
              <a:xfrm>
                <a:off x="720" y="1933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80" name="Oval 1224"/>
              <p:cNvSpPr>
                <a:spLocks noChangeArrowheads="1"/>
              </p:cNvSpPr>
              <p:nvPr/>
            </p:nvSpPr>
            <p:spPr bwMode="auto">
              <a:xfrm>
                <a:off x="794" y="1933"/>
                <a:ext cx="48" cy="48"/>
              </a:xfrm>
              <a:prstGeom prst="ellipse">
                <a:avLst/>
              </a:prstGeom>
              <a:solidFill>
                <a:schemeClr val="accent1">
                  <a:alpha val="34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81" name="Oval 1225"/>
              <p:cNvSpPr>
                <a:spLocks noChangeArrowheads="1"/>
              </p:cNvSpPr>
              <p:nvPr/>
            </p:nvSpPr>
            <p:spPr bwMode="auto">
              <a:xfrm>
                <a:off x="869" y="1933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82" name="Oval 1226"/>
              <p:cNvSpPr>
                <a:spLocks noChangeArrowheads="1"/>
              </p:cNvSpPr>
              <p:nvPr/>
            </p:nvSpPr>
            <p:spPr bwMode="auto">
              <a:xfrm>
                <a:off x="944" y="1933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83" name="Oval 1227"/>
              <p:cNvSpPr>
                <a:spLocks noChangeArrowheads="1"/>
              </p:cNvSpPr>
              <p:nvPr/>
            </p:nvSpPr>
            <p:spPr bwMode="auto">
              <a:xfrm>
                <a:off x="1018" y="1933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84" name="Oval 1228"/>
              <p:cNvSpPr>
                <a:spLocks noChangeArrowheads="1"/>
              </p:cNvSpPr>
              <p:nvPr/>
            </p:nvSpPr>
            <p:spPr bwMode="auto">
              <a:xfrm>
                <a:off x="1093" y="1933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85" name="Oval 1229"/>
              <p:cNvSpPr>
                <a:spLocks noChangeArrowheads="1"/>
              </p:cNvSpPr>
              <p:nvPr/>
            </p:nvSpPr>
            <p:spPr bwMode="auto">
              <a:xfrm>
                <a:off x="1242" y="1933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86" name="Oval 1230"/>
              <p:cNvSpPr>
                <a:spLocks noChangeArrowheads="1"/>
              </p:cNvSpPr>
              <p:nvPr/>
            </p:nvSpPr>
            <p:spPr bwMode="auto">
              <a:xfrm>
                <a:off x="1392" y="1933"/>
                <a:ext cx="48" cy="48"/>
              </a:xfrm>
              <a:prstGeom prst="ellipse">
                <a:avLst/>
              </a:prstGeom>
              <a:solidFill>
                <a:schemeClr val="accent1">
                  <a:alpha val="34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87" name="Oval 1231"/>
              <p:cNvSpPr>
                <a:spLocks noChangeArrowheads="1"/>
              </p:cNvSpPr>
              <p:nvPr/>
            </p:nvSpPr>
            <p:spPr bwMode="auto">
              <a:xfrm>
                <a:off x="1168" y="1933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88" name="Oval 1232"/>
              <p:cNvSpPr>
                <a:spLocks noChangeArrowheads="1"/>
              </p:cNvSpPr>
              <p:nvPr/>
            </p:nvSpPr>
            <p:spPr bwMode="auto">
              <a:xfrm>
                <a:off x="1317" y="1933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89" name="Oval 1233"/>
              <p:cNvSpPr>
                <a:spLocks noChangeArrowheads="1"/>
              </p:cNvSpPr>
              <p:nvPr/>
            </p:nvSpPr>
            <p:spPr bwMode="auto">
              <a:xfrm>
                <a:off x="720" y="2064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90" name="Oval 1234"/>
              <p:cNvSpPr>
                <a:spLocks noChangeArrowheads="1"/>
              </p:cNvSpPr>
              <p:nvPr/>
            </p:nvSpPr>
            <p:spPr bwMode="auto">
              <a:xfrm>
                <a:off x="794" y="2064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91" name="Oval 1235"/>
              <p:cNvSpPr>
                <a:spLocks noChangeArrowheads="1"/>
              </p:cNvSpPr>
              <p:nvPr/>
            </p:nvSpPr>
            <p:spPr bwMode="auto">
              <a:xfrm>
                <a:off x="869" y="2064"/>
                <a:ext cx="48" cy="48"/>
              </a:xfrm>
              <a:prstGeom prst="ellipse">
                <a:avLst/>
              </a:prstGeom>
              <a:solidFill>
                <a:schemeClr val="accent1">
                  <a:alpha val="34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92" name="Oval 1236"/>
              <p:cNvSpPr>
                <a:spLocks noChangeArrowheads="1"/>
              </p:cNvSpPr>
              <p:nvPr/>
            </p:nvSpPr>
            <p:spPr bwMode="auto">
              <a:xfrm>
                <a:off x="944" y="2064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93" name="Oval 1237"/>
              <p:cNvSpPr>
                <a:spLocks noChangeArrowheads="1"/>
              </p:cNvSpPr>
              <p:nvPr/>
            </p:nvSpPr>
            <p:spPr bwMode="auto">
              <a:xfrm>
                <a:off x="1018" y="2064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94" name="Oval 1238"/>
              <p:cNvSpPr>
                <a:spLocks noChangeArrowheads="1"/>
              </p:cNvSpPr>
              <p:nvPr/>
            </p:nvSpPr>
            <p:spPr bwMode="auto">
              <a:xfrm>
                <a:off x="1093" y="2064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95" name="Oval 1239"/>
              <p:cNvSpPr>
                <a:spLocks noChangeArrowheads="1"/>
              </p:cNvSpPr>
              <p:nvPr/>
            </p:nvSpPr>
            <p:spPr bwMode="auto">
              <a:xfrm>
                <a:off x="1242" y="2064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96" name="Oval 1240"/>
              <p:cNvSpPr>
                <a:spLocks noChangeArrowheads="1"/>
              </p:cNvSpPr>
              <p:nvPr/>
            </p:nvSpPr>
            <p:spPr bwMode="auto">
              <a:xfrm>
                <a:off x="1392" y="2064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97" name="Oval 1241"/>
              <p:cNvSpPr>
                <a:spLocks noChangeArrowheads="1"/>
              </p:cNvSpPr>
              <p:nvPr/>
            </p:nvSpPr>
            <p:spPr bwMode="auto">
              <a:xfrm>
                <a:off x="1168" y="2064"/>
                <a:ext cx="48" cy="48"/>
              </a:xfrm>
              <a:prstGeom prst="ellipse">
                <a:avLst/>
              </a:prstGeom>
              <a:solidFill>
                <a:schemeClr val="accent1">
                  <a:alpha val="34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98" name="Oval 1242"/>
              <p:cNvSpPr>
                <a:spLocks noChangeArrowheads="1"/>
              </p:cNvSpPr>
              <p:nvPr/>
            </p:nvSpPr>
            <p:spPr bwMode="auto">
              <a:xfrm>
                <a:off x="1317" y="2064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302309" name="Group 1253"/>
          <p:cNvGrpSpPr>
            <a:grpSpLocks/>
          </p:cNvGrpSpPr>
          <p:nvPr/>
        </p:nvGrpSpPr>
        <p:grpSpPr bwMode="auto">
          <a:xfrm>
            <a:off x="2667000" y="2628900"/>
            <a:ext cx="2286000" cy="2063750"/>
            <a:chOff x="1680" y="1656"/>
            <a:chExt cx="1440" cy="1300"/>
          </a:xfrm>
        </p:grpSpPr>
        <p:grpSp>
          <p:nvGrpSpPr>
            <p:cNvPr id="168989" name="Group 1243"/>
            <p:cNvGrpSpPr>
              <a:grpSpLocks/>
            </p:cNvGrpSpPr>
            <p:nvPr/>
          </p:nvGrpSpPr>
          <p:grpSpPr bwMode="auto">
            <a:xfrm>
              <a:off x="2060" y="1656"/>
              <a:ext cx="1060" cy="1300"/>
              <a:chOff x="2256" y="1824"/>
              <a:chExt cx="1060" cy="1300"/>
            </a:xfrm>
          </p:grpSpPr>
          <p:sp>
            <p:nvSpPr>
              <p:cNvPr id="302090" name="Oval 1034"/>
              <p:cNvSpPr>
                <a:spLocks noChangeAspect="1" noChangeArrowheads="1"/>
              </p:cNvSpPr>
              <p:nvPr/>
            </p:nvSpPr>
            <p:spPr bwMode="auto">
              <a:xfrm>
                <a:off x="2256" y="1824"/>
                <a:ext cx="388" cy="388"/>
              </a:xfrm>
              <a:prstGeom prst="ellipse">
                <a:avLst/>
              </a:prstGeom>
              <a:solidFill>
                <a:schemeClr val="accent1">
                  <a:alpha val="19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091" name="Oval 1035"/>
              <p:cNvSpPr>
                <a:spLocks noChangeAspect="1" noChangeArrowheads="1"/>
              </p:cNvSpPr>
              <p:nvPr/>
            </p:nvSpPr>
            <p:spPr bwMode="auto">
              <a:xfrm>
                <a:off x="2330" y="1824"/>
                <a:ext cx="388" cy="388"/>
              </a:xfrm>
              <a:prstGeom prst="ellipse">
                <a:avLst/>
              </a:prstGeom>
              <a:solidFill>
                <a:schemeClr val="accent1">
                  <a:alpha val="19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092" name="Oval 1036"/>
              <p:cNvSpPr>
                <a:spLocks noChangeAspect="1" noChangeArrowheads="1"/>
              </p:cNvSpPr>
              <p:nvPr/>
            </p:nvSpPr>
            <p:spPr bwMode="auto">
              <a:xfrm>
                <a:off x="2405" y="1824"/>
                <a:ext cx="388" cy="388"/>
              </a:xfrm>
              <a:prstGeom prst="ellipse">
                <a:avLst/>
              </a:prstGeom>
              <a:solidFill>
                <a:schemeClr val="accent1">
                  <a:alpha val="19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093" name="Oval 1037"/>
              <p:cNvSpPr>
                <a:spLocks noChangeAspect="1" noChangeArrowheads="1"/>
              </p:cNvSpPr>
              <p:nvPr/>
            </p:nvSpPr>
            <p:spPr bwMode="auto">
              <a:xfrm>
                <a:off x="2480" y="1824"/>
                <a:ext cx="388" cy="388"/>
              </a:xfrm>
              <a:prstGeom prst="ellipse">
                <a:avLst/>
              </a:prstGeom>
              <a:solidFill>
                <a:schemeClr val="accent1">
                  <a:alpha val="19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094" name="Oval 1038"/>
              <p:cNvSpPr>
                <a:spLocks noChangeAspect="1" noChangeArrowheads="1"/>
              </p:cNvSpPr>
              <p:nvPr/>
            </p:nvSpPr>
            <p:spPr bwMode="auto">
              <a:xfrm>
                <a:off x="2554" y="1824"/>
                <a:ext cx="388" cy="388"/>
              </a:xfrm>
              <a:prstGeom prst="ellipse">
                <a:avLst/>
              </a:prstGeom>
              <a:solidFill>
                <a:schemeClr val="accent1">
                  <a:alpha val="19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095" name="Oval 1039"/>
              <p:cNvSpPr>
                <a:spLocks noChangeAspect="1" noChangeArrowheads="1"/>
              </p:cNvSpPr>
              <p:nvPr/>
            </p:nvSpPr>
            <p:spPr bwMode="auto">
              <a:xfrm>
                <a:off x="2629" y="1824"/>
                <a:ext cx="388" cy="388"/>
              </a:xfrm>
              <a:prstGeom prst="ellipse">
                <a:avLst/>
              </a:prstGeom>
              <a:solidFill>
                <a:schemeClr val="accent1">
                  <a:alpha val="19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096" name="Oval 1040"/>
              <p:cNvSpPr>
                <a:spLocks noChangeAspect="1" noChangeArrowheads="1"/>
              </p:cNvSpPr>
              <p:nvPr/>
            </p:nvSpPr>
            <p:spPr bwMode="auto">
              <a:xfrm>
                <a:off x="2778" y="1824"/>
                <a:ext cx="388" cy="388"/>
              </a:xfrm>
              <a:prstGeom prst="ellipse">
                <a:avLst/>
              </a:prstGeom>
              <a:solidFill>
                <a:schemeClr val="accent1">
                  <a:alpha val="19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097" name="Oval 1041"/>
              <p:cNvSpPr>
                <a:spLocks noChangeAspect="1" noChangeArrowheads="1"/>
              </p:cNvSpPr>
              <p:nvPr/>
            </p:nvSpPr>
            <p:spPr bwMode="auto">
              <a:xfrm>
                <a:off x="2928" y="1824"/>
                <a:ext cx="388" cy="388"/>
              </a:xfrm>
              <a:prstGeom prst="ellipse">
                <a:avLst/>
              </a:prstGeom>
              <a:solidFill>
                <a:schemeClr val="accent1">
                  <a:alpha val="19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098" name="Oval 1042"/>
              <p:cNvSpPr>
                <a:spLocks noChangeAspect="1" noChangeArrowheads="1"/>
              </p:cNvSpPr>
              <p:nvPr/>
            </p:nvSpPr>
            <p:spPr bwMode="auto">
              <a:xfrm>
                <a:off x="2704" y="1824"/>
                <a:ext cx="388" cy="388"/>
              </a:xfrm>
              <a:prstGeom prst="ellipse">
                <a:avLst/>
              </a:prstGeom>
              <a:solidFill>
                <a:schemeClr val="accent1">
                  <a:alpha val="19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099" name="Oval 1043"/>
              <p:cNvSpPr>
                <a:spLocks noChangeAspect="1" noChangeArrowheads="1"/>
              </p:cNvSpPr>
              <p:nvPr/>
            </p:nvSpPr>
            <p:spPr bwMode="auto">
              <a:xfrm>
                <a:off x="2853" y="1824"/>
                <a:ext cx="388" cy="388"/>
              </a:xfrm>
              <a:prstGeom prst="ellipse">
                <a:avLst/>
              </a:prstGeom>
              <a:solidFill>
                <a:schemeClr val="accent1">
                  <a:alpha val="19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102" name="Oval 1046"/>
              <p:cNvSpPr>
                <a:spLocks noChangeAspect="1" noChangeArrowheads="1"/>
              </p:cNvSpPr>
              <p:nvPr/>
            </p:nvSpPr>
            <p:spPr bwMode="auto">
              <a:xfrm>
                <a:off x="2256" y="1954"/>
                <a:ext cx="388" cy="388"/>
              </a:xfrm>
              <a:prstGeom prst="ellipse">
                <a:avLst/>
              </a:prstGeom>
              <a:solidFill>
                <a:schemeClr val="accent1">
                  <a:alpha val="19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103" name="Oval 1047"/>
              <p:cNvSpPr>
                <a:spLocks noChangeAspect="1" noChangeArrowheads="1"/>
              </p:cNvSpPr>
              <p:nvPr/>
            </p:nvSpPr>
            <p:spPr bwMode="auto">
              <a:xfrm>
                <a:off x="2330" y="1954"/>
                <a:ext cx="388" cy="388"/>
              </a:xfrm>
              <a:prstGeom prst="ellipse">
                <a:avLst/>
              </a:prstGeom>
              <a:solidFill>
                <a:schemeClr val="accent1">
                  <a:alpha val="19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104" name="Oval 1048"/>
              <p:cNvSpPr>
                <a:spLocks noChangeAspect="1" noChangeArrowheads="1"/>
              </p:cNvSpPr>
              <p:nvPr/>
            </p:nvSpPr>
            <p:spPr bwMode="auto">
              <a:xfrm>
                <a:off x="2405" y="1954"/>
                <a:ext cx="388" cy="388"/>
              </a:xfrm>
              <a:prstGeom prst="ellipse">
                <a:avLst/>
              </a:prstGeom>
              <a:solidFill>
                <a:schemeClr val="accent1">
                  <a:alpha val="19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105" name="Oval 1049"/>
              <p:cNvSpPr>
                <a:spLocks noChangeAspect="1" noChangeArrowheads="1"/>
              </p:cNvSpPr>
              <p:nvPr/>
            </p:nvSpPr>
            <p:spPr bwMode="auto">
              <a:xfrm>
                <a:off x="2480" y="1954"/>
                <a:ext cx="388" cy="388"/>
              </a:xfrm>
              <a:prstGeom prst="ellipse">
                <a:avLst/>
              </a:prstGeom>
              <a:solidFill>
                <a:schemeClr val="accent1">
                  <a:alpha val="19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106" name="Oval 1050"/>
              <p:cNvSpPr>
                <a:spLocks noChangeAspect="1" noChangeArrowheads="1"/>
              </p:cNvSpPr>
              <p:nvPr/>
            </p:nvSpPr>
            <p:spPr bwMode="auto">
              <a:xfrm>
                <a:off x="2554" y="1954"/>
                <a:ext cx="388" cy="388"/>
              </a:xfrm>
              <a:prstGeom prst="ellipse">
                <a:avLst/>
              </a:prstGeom>
              <a:solidFill>
                <a:schemeClr val="accent1">
                  <a:alpha val="19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107" name="Oval 1051"/>
              <p:cNvSpPr>
                <a:spLocks noChangeAspect="1" noChangeArrowheads="1"/>
              </p:cNvSpPr>
              <p:nvPr/>
            </p:nvSpPr>
            <p:spPr bwMode="auto">
              <a:xfrm>
                <a:off x="2629" y="1954"/>
                <a:ext cx="388" cy="388"/>
              </a:xfrm>
              <a:prstGeom prst="ellipse">
                <a:avLst/>
              </a:prstGeom>
              <a:solidFill>
                <a:schemeClr val="accent1">
                  <a:alpha val="19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108" name="Oval 1052"/>
              <p:cNvSpPr>
                <a:spLocks noChangeAspect="1" noChangeArrowheads="1"/>
              </p:cNvSpPr>
              <p:nvPr/>
            </p:nvSpPr>
            <p:spPr bwMode="auto">
              <a:xfrm>
                <a:off x="2778" y="1954"/>
                <a:ext cx="388" cy="388"/>
              </a:xfrm>
              <a:prstGeom prst="ellipse">
                <a:avLst/>
              </a:prstGeom>
              <a:solidFill>
                <a:schemeClr val="accent1">
                  <a:alpha val="19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109" name="Oval 1053"/>
              <p:cNvSpPr>
                <a:spLocks noChangeAspect="1" noChangeArrowheads="1"/>
              </p:cNvSpPr>
              <p:nvPr/>
            </p:nvSpPr>
            <p:spPr bwMode="auto">
              <a:xfrm>
                <a:off x="2928" y="1954"/>
                <a:ext cx="388" cy="388"/>
              </a:xfrm>
              <a:prstGeom prst="ellipse">
                <a:avLst/>
              </a:prstGeom>
              <a:solidFill>
                <a:schemeClr val="accent1">
                  <a:alpha val="19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110" name="Oval 1054"/>
              <p:cNvSpPr>
                <a:spLocks noChangeAspect="1" noChangeArrowheads="1"/>
              </p:cNvSpPr>
              <p:nvPr/>
            </p:nvSpPr>
            <p:spPr bwMode="auto">
              <a:xfrm>
                <a:off x="2704" y="1954"/>
                <a:ext cx="388" cy="388"/>
              </a:xfrm>
              <a:prstGeom prst="ellipse">
                <a:avLst/>
              </a:prstGeom>
              <a:solidFill>
                <a:schemeClr val="accent1">
                  <a:alpha val="19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111" name="Oval 1055"/>
              <p:cNvSpPr>
                <a:spLocks noChangeAspect="1" noChangeArrowheads="1"/>
              </p:cNvSpPr>
              <p:nvPr/>
            </p:nvSpPr>
            <p:spPr bwMode="auto">
              <a:xfrm>
                <a:off x="2853" y="1954"/>
                <a:ext cx="388" cy="388"/>
              </a:xfrm>
              <a:prstGeom prst="ellipse">
                <a:avLst/>
              </a:prstGeom>
              <a:solidFill>
                <a:schemeClr val="accent1">
                  <a:alpha val="19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113" name="Oval 1057"/>
              <p:cNvSpPr>
                <a:spLocks noChangeAspect="1" noChangeArrowheads="1"/>
              </p:cNvSpPr>
              <p:nvPr/>
            </p:nvSpPr>
            <p:spPr bwMode="auto">
              <a:xfrm>
                <a:off x="2256" y="2084"/>
                <a:ext cx="388" cy="388"/>
              </a:xfrm>
              <a:prstGeom prst="ellipse">
                <a:avLst/>
              </a:prstGeom>
              <a:solidFill>
                <a:schemeClr val="accent1">
                  <a:alpha val="19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114" name="Oval 1058"/>
              <p:cNvSpPr>
                <a:spLocks noChangeAspect="1" noChangeArrowheads="1"/>
              </p:cNvSpPr>
              <p:nvPr/>
            </p:nvSpPr>
            <p:spPr bwMode="auto">
              <a:xfrm>
                <a:off x="2330" y="2084"/>
                <a:ext cx="388" cy="388"/>
              </a:xfrm>
              <a:prstGeom prst="ellipse">
                <a:avLst/>
              </a:prstGeom>
              <a:solidFill>
                <a:schemeClr val="accent1">
                  <a:alpha val="19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115" name="Oval 1059"/>
              <p:cNvSpPr>
                <a:spLocks noChangeAspect="1" noChangeArrowheads="1"/>
              </p:cNvSpPr>
              <p:nvPr/>
            </p:nvSpPr>
            <p:spPr bwMode="auto">
              <a:xfrm>
                <a:off x="2405" y="2084"/>
                <a:ext cx="388" cy="388"/>
              </a:xfrm>
              <a:prstGeom prst="ellipse">
                <a:avLst/>
              </a:prstGeom>
              <a:solidFill>
                <a:schemeClr val="accent1">
                  <a:alpha val="19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116" name="Oval 1060"/>
              <p:cNvSpPr>
                <a:spLocks noChangeAspect="1" noChangeArrowheads="1"/>
              </p:cNvSpPr>
              <p:nvPr/>
            </p:nvSpPr>
            <p:spPr bwMode="auto">
              <a:xfrm>
                <a:off x="2480" y="2084"/>
                <a:ext cx="388" cy="388"/>
              </a:xfrm>
              <a:prstGeom prst="ellipse">
                <a:avLst/>
              </a:prstGeom>
              <a:solidFill>
                <a:schemeClr val="accent1">
                  <a:alpha val="19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117" name="Oval 1061"/>
              <p:cNvSpPr>
                <a:spLocks noChangeAspect="1" noChangeArrowheads="1"/>
              </p:cNvSpPr>
              <p:nvPr/>
            </p:nvSpPr>
            <p:spPr bwMode="auto">
              <a:xfrm>
                <a:off x="2554" y="2084"/>
                <a:ext cx="388" cy="388"/>
              </a:xfrm>
              <a:prstGeom prst="ellipse">
                <a:avLst/>
              </a:prstGeom>
              <a:solidFill>
                <a:schemeClr val="accent1">
                  <a:alpha val="19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118" name="Oval 1062"/>
              <p:cNvSpPr>
                <a:spLocks noChangeAspect="1" noChangeArrowheads="1"/>
              </p:cNvSpPr>
              <p:nvPr/>
            </p:nvSpPr>
            <p:spPr bwMode="auto">
              <a:xfrm>
                <a:off x="2629" y="2084"/>
                <a:ext cx="388" cy="388"/>
              </a:xfrm>
              <a:prstGeom prst="ellipse">
                <a:avLst/>
              </a:prstGeom>
              <a:solidFill>
                <a:schemeClr val="accent1">
                  <a:alpha val="19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119" name="Oval 1063"/>
              <p:cNvSpPr>
                <a:spLocks noChangeAspect="1" noChangeArrowheads="1"/>
              </p:cNvSpPr>
              <p:nvPr/>
            </p:nvSpPr>
            <p:spPr bwMode="auto">
              <a:xfrm>
                <a:off x="2778" y="2084"/>
                <a:ext cx="388" cy="388"/>
              </a:xfrm>
              <a:prstGeom prst="ellipse">
                <a:avLst/>
              </a:prstGeom>
              <a:solidFill>
                <a:schemeClr val="accent1">
                  <a:alpha val="19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120" name="Oval 1064"/>
              <p:cNvSpPr>
                <a:spLocks noChangeAspect="1" noChangeArrowheads="1"/>
              </p:cNvSpPr>
              <p:nvPr/>
            </p:nvSpPr>
            <p:spPr bwMode="auto">
              <a:xfrm>
                <a:off x="2928" y="2084"/>
                <a:ext cx="388" cy="388"/>
              </a:xfrm>
              <a:prstGeom prst="ellipse">
                <a:avLst/>
              </a:prstGeom>
              <a:solidFill>
                <a:schemeClr val="accent1">
                  <a:alpha val="19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121" name="Oval 1065"/>
              <p:cNvSpPr>
                <a:spLocks noChangeAspect="1" noChangeArrowheads="1"/>
              </p:cNvSpPr>
              <p:nvPr/>
            </p:nvSpPr>
            <p:spPr bwMode="auto">
              <a:xfrm>
                <a:off x="2704" y="2084"/>
                <a:ext cx="388" cy="388"/>
              </a:xfrm>
              <a:prstGeom prst="ellipse">
                <a:avLst/>
              </a:prstGeom>
              <a:solidFill>
                <a:schemeClr val="accent1">
                  <a:alpha val="19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122" name="Oval 1066"/>
              <p:cNvSpPr>
                <a:spLocks noChangeAspect="1" noChangeArrowheads="1"/>
              </p:cNvSpPr>
              <p:nvPr/>
            </p:nvSpPr>
            <p:spPr bwMode="auto">
              <a:xfrm>
                <a:off x="2853" y="2084"/>
                <a:ext cx="388" cy="388"/>
              </a:xfrm>
              <a:prstGeom prst="ellipse">
                <a:avLst/>
              </a:prstGeom>
              <a:solidFill>
                <a:schemeClr val="accent1">
                  <a:alpha val="19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124" name="Oval 1068"/>
              <p:cNvSpPr>
                <a:spLocks noChangeAspect="1" noChangeArrowheads="1"/>
              </p:cNvSpPr>
              <p:nvPr/>
            </p:nvSpPr>
            <p:spPr bwMode="auto">
              <a:xfrm>
                <a:off x="2256" y="2214"/>
                <a:ext cx="388" cy="388"/>
              </a:xfrm>
              <a:prstGeom prst="ellipse">
                <a:avLst/>
              </a:prstGeom>
              <a:solidFill>
                <a:schemeClr val="accent1">
                  <a:alpha val="19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125" name="Oval 1069"/>
              <p:cNvSpPr>
                <a:spLocks noChangeAspect="1" noChangeArrowheads="1"/>
              </p:cNvSpPr>
              <p:nvPr/>
            </p:nvSpPr>
            <p:spPr bwMode="auto">
              <a:xfrm>
                <a:off x="2330" y="2214"/>
                <a:ext cx="388" cy="388"/>
              </a:xfrm>
              <a:prstGeom prst="ellipse">
                <a:avLst/>
              </a:prstGeom>
              <a:solidFill>
                <a:schemeClr val="accent1">
                  <a:alpha val="19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126" name="Oval 1070"/>
              <p:cNvSpPr>
                <a:spLocks noChangeAspect="1" noChangeArrowheads="1"/>
              </p:cNvSpPr>
              <p:nvPr/>
            </p:nvSpPr>
            <p:spPr bwMode="auto">
              <a:xfrm>
                <a:off x="2405" y="2214"/>
                <a:ext cx="388" cy="388"/>
              </a:xfrm>
              <a:prstGeom prst="ellipse">
                <a:avLst/>
              </a:prstGeom>
              <a:solidFill>
                <a:schemeClr val="accent1">
                  <a:alpha val="19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127" name="Oval 1071"/>
              <p:cNvSpPr>
                <a:spLocks noChangeAspect="1" noChangeArrowheads="1"/>
              </p:cNvSpPr>
              <p:nvPr/>
            </p:nvSpPr>
            <p:spPr bwMode="auto">
              <a:xfrm>
                <a:off x="2480" y="2214"/>
                <a:ext cx="388" cy="388"/>
              </a:xfrm>
              <a:prstGeom prst="ellipse">
                <a:avLst/>
              </a:prstGeom>
              <a:solidFill>
                <a:schemeClr val="accent1">
                  <a:alpha val="19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128" name="Oval 1072"/>
              <p:cNvSpPr>
                <a:spLocks noChangeAspect="1" noChangeArrowheads="1"/>
              </p:cNvSpPr>
              <p:nvPr/>
            </p:nvSpPr>
            <p:spPr bwMode="auto">
              <a:xfrm>
                <a:off x="2554" y="2214"/>
                <a:ext cx="388" cy="388"/>
              </a:xfrm>
              <a:prstGeom prst="ellipse">
                <a:avLst/>
              </a:prstGeom>
              <a:solidFill>
                <a:schemeClr val="accent1">
                  <a:alpha val="19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129" name="Oval 1073"/>
              <p:cNvSpPr>
                <a:spLocks noChangeAspect="1" noChangeArrowheads="1"/>
              </p:cNvSpPr>
              <p:nvPr/>
            </p:nvSpPr>
            <p:spPr bwMode="auto">
              <a:xfrm>
                <a:off x="2629" y="2214"/>
                <a:ext cx="388" cy="388"/>
              </a:xfrm>
              <a:prstGeom prst="ellipse">
                <a:avLst/>
              </a:prstGeom>
              <a:solidFill>
                <a:schemeClr val="accent1">
                  <a:alpha val="19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130" name="Oval 1074"/>
              <p:cNvSpPr>
                <a:spLocks noChangeAspect="1" noChangeArrowheads="1"/>
              </p:cNvSpPr>
              <p:nvPr/>
            </p:nvSpPr>
            <p:spPr bwMode="auto">
              <a:xfrm>
                <a:off x="2778" y="2214"/>
                <a:ext cx="388" cy="388"/>
              </a:xfrm>
              <a:prstGeom prst="ellipse">
                <a:avLst/>
              </a:prstGeom>
              <a:solidFill>
                <a:schemeClr val="accent1">
                  <a:alpha val="19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131" name="Oval 1075"/>
              <p:cNvSpPr>
                <a:spLocks noChangeAspect="1" noChangeArrowheads="1"/>
              </p:cNvSpPr>
              <p:nvPr/>
            </p:nvSpPr>
            <p:spPr bwMode="auto">
              <a:xfrm>
                <a:off x="2928" y="2214"/>
                <a:ext cx="388" cy="388"/>
              </a:xfrm>
              <a:prstGeom prst="ellipse">
                <a:avLst/>
              </a:prstGeom>
              <a:solidFill>
                <a:schemeClr val="accent1">
                  <a:alpha val="19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132" name="Oval 1076"/>
              <p:cNvSpPr>
                <a:spLocks noChangeAspect="1" noChangeArrowheads="1"/>
              </p:cNvSpPr>
              <p:nvPr/>
            </p:nvSpPr>
            <p:spPr bwMode="auto">
              <a:xfrm>
                <a:off x="2704" y="2214"/>
                <a:ext cx="388" cy="388"/>
              </a:xfrm>
              <a:prstGeom prst="ellipse">
                <a:avLst/>
              </a:prstGeom>
              <a:solidFill>
                <a:schemeClr val="accent1">
                  <a:alpha val="19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133" name="Oval 1077"/>
              <p:cNvSpPr>
                <a:spLocks noChangeAspect="1" noChangeArrowheads="1"/>
              </p:cNvSpPr>
              <p:nvPr/>
            </p:nvSpPr>
            <p:spPr bwMode="auto">
              <a:xfrm>
                <a:off x="2853" y="2214"/>
                <a:ext cx="388" cy="388"/>
              </a:xfrm>
              <a:prstGeom prst="ellipse">
                <a:avLst/>
              </a:prstGeom>
              <a:solidFill>
                <a:schemeClr val="accent1">
                  <a:alpha val="19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135" name="Oval 1079"/>
              <p:cNvSpPr>
                <a:spLocks noChangeAspect="1" noChangeArrowheads="1"/>
              </p:cNvSpPr>
              <p:nvPr/>
            </p:nvSpPr>
            <p:spPr bwMode="auto">
              <a:xfrm>
                <a:off x="2256" y="2345"/>
                <a:ext cx="388" cy="388"/>
              </a:xfrm>
              <a:prstGeom prst="ellipse">
                <a:avLst/>
              </a:prstGeom>
              <a:solidFill>
                <a:schemeClr val="accent1">
                  <a:alpha val="19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136" name="Oval 1080"/>
              <p:cNvSpPr>
                <a:spLocks noChangeAspect="1" noChangeArrowheads="1"/>
              </p:cNvSpPr>
              <p:nvPr/>
            </p:nvSpPr>
            <p:spPr bwMode="auto">
              <a:xfrm>
                <a:off x="2330" y="2345"/>
                <a:ext cx="388" cy="388"/>
              </a:xfrm>
              <a:prstGeom prst="ellipse">
                <a:avLst/>
              </a:prstGeom>
              <a:solidFill>
                <a:schemeClr val="accent1">
                  <a:alpha val="19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137" name="Oval 1081"/>
              <p:cNvSpPr>
                <a:spLocks noChangeAspect="1" noChangeArrowheads="1"/>
              </p:cNvSpPr>
              <p:nvPr/>
            </p:nvSpPr>
            <p:spPr bwMode="auto">
              <a:xfrm>
                <a:off x="2405" y="2345"/>
                <a:ext cx="388" cy="388"/>
              </a:xfrm>
              <a:prstGeom prst="ellipse">
                <a:avLst/>
              </a:prstGeom>
              <a:solidFill>
                <a:schemeClr val="accent1">
                  <a:alpha val="19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138" name="Oval 1082"/>
              <p:cNvSpPr>
                <a:spLocks noChangeAspect="1" noChangeArrowheads="1"/>
              </p:cNvSpPr>
              <p:nvPr/>
            </p:nvSpPr>
            <p:spPr bwMode="auto">
              <a:xfrm>
                <a:off x="2480" y="2345"/>
                <a:ext cx="388" cy="388"/>
              </a:xfrm>
              <a:prstGeom prst="ellipse">
                <a:avLst/>
              </a:prstGeom>
              <a:solidFill>
                <a:schemeClr val="accent1">
                  <a:alpha val="19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139" name="Oval 1083"/>
              <p:cNvSpPr>
                <a:spLocks noChangeAspect="1" noChangeArrowheads="1"/>
              </p:cNvSpPr>
              <p:nvPr/>
            </p:nvSpPr>
            <p:spPr bwMode="auto">
              <a:xfrm>
                <a:off x="2554" y="2345"/>
                <a:ext cx="388" cy="388"/>
              </a:xfrm>
              <a:prstGeom prst="ellipse">
                <a:avLst/>
              </a:prstGeom>
              <a:solidFill>
                <a:schemeClr val="accent1">
                  <a:alpha val="19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140" name="Oval 1084"/>
              <p:cNvSpPr>
                <a:spLocks noChangeAspect="1" noChangeArrowheads="1"/>
              </p:cNvSpPr>
              <p:nvPr/>
            </p:nvSpPr>
            <p:spPr bwMode="auto">
              <a:xfrm>
                <a:off x="2629" y="2345"/>
                <a:ext cx="388" cy="388"/>
              </a:xfrm>
              <a:prstGeom prst="ellipse">
                <a:avLst/>
              </a:prstGeom>
              <a:solidFill>
                <a:schemeClr val="accent1">
                  <a:alpha val="19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141" name="Oval 1085"/>
              <p:cNvSpPr>
                <a:spLocks noChangeAspect="1" noChangeArrowheads="1"/>
              </p:cNvSpPr>
              <p:nvPr/>
            </p:nvSpPr>
            <p:spPr bwMode="auto">
              <a:xfrm>
                <a:off x="2778" y="2345"/>
                <a:ext cx="388" cy="388"/>
              </a:xfrm>
              <a:prstGeom prst="ellipse">
                <a:avLst/>
              </a:prstGeom>
              <a:solidFill>
                <a:schemeClr val="accent1">
                  <a:alpha val="19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142" name="Oval 1086"/>
              <p:cNvSpPr>
                <a:spLocks noChangeAspect="1" noChangeArrowheads="1"/>
              </p:cNvSpPr>
              <p:nvPr/>
            </p:nvSpPr>
            <p:spPr bwMode="auto">
              <a:xfrm>
                <a:off x="2928" y="2345"/>
                <a:ext cx="388" cy="388"/>
              </a:xfrm>
              <a:prstGeom prst="ellipse">
                <a:avLst/>
              </a:prstGeom>
              <a:solidFill>
                <a:schemeClr val="accent1">
                  <a:alpha val="19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143" name="Oval 1087"/>
              <p:cNvSpPr>
                <a:spLocks noChangeAspect="1" noChangeArrowheads="1"/>
              </p:cNvSpPr>
              <p:nvPr/>
            </p:nvSpPr>
            <p:spPr bwMode="auto">
              <a:xfrm>
                <a:off x="2704" y="2345"/>
                <a:ext cx="388" cy="388"/>
              </a:xfrm>
              <a:prstGeom prst="ellipse">
                <a:avLst/>
              </a:prstGeom>
              <a:solidFill>
                <a:schemeClr val="accent1">
                  <a:alpha val="19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144" name="Oval 1088"/>
              <p:cNvSpPr>
                <a:spLocks noChangeAspect="1" noChangeArrowheads="1"/>
              </p:cNvSpPr>
              <p:nvPr/>
            </p:nvSpPr>
            <p:spPr bwMode="auto">
              <a:xfrm>
                <a:off x="2853" y="2345"/>
                <a:ext cx="388" cy="388"/>
              </a:xfrm>
              <a:prstGeom prst="ellipse">
                <a:avLst/>
              </a:prstGeom>
              <a:solidFill>
                <a:schemeClr val="accent1">
                  <a:alpha val="19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146" name="Oval 1090"/>
              <p:cNvSpPr>
                <a:spLocks noChangeAspect="1" noChangeArrowheads="1"/>
              </p:cNvSpPr>
              <p:nvPr/>
            </p:nvSpPr>
            <p:spPr bwMode="auto">
              <a:xfrm>
                <a:off x="2256" y="2475"/>
                <a:ext cx="388" cy="388"/>
              </a:xfrm>
              <a:prstGeom prst="ellipse">
                <a:avLst/>
              </a:prstGeom>
              <a:solidFill>
                <a:schemeClr val="accent1">
                  <a:alpha val="19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147" name="Oval 1091"/>
              <p:cNvSpPr>
                <a:spLocks noChangeAspect="1" noChangeArrowheads="1"/>
              </p:cNvSpPr>
              <p:nvPr/>
            </p:nvSpPr>
            <p:spPr bwMode="auto">
              <a:xfrm>
                <a:off x="2330" y="2475"/>
                <a:ext cx="388" cy="388"/>
              </a:xfrm>
              <a:prstGeom prst="ellipse">
                <a:avLst/>
              </a:prstGeom>
              <a:solidFill>
                <a:schemeClr val="accent1">
                  <a:alpha val="19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148" name="Oval 1092"/>
              <p:cNvSpPr>
                <a:spLocks noChangeAspect="1" noChangeArrowheads="1"/>
              </p:cNvSpPr>
              <p:nvPr/>
            </p:nvSpPr>
            <p:spPr bwMode="auto">
              <a:xfrm>
                <a:off x="2405" y="2475"/>
                <a:ext cx="388" cy="388"/>
              </a:xfrm>
              <a:prstGeom prst="ellipse">
                <a:avLst/>
              </a:prstGeom>
              <a:solidFill>
                <a:schemeClr val="accent1">
                  <a:alpha val="19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149" name="Oval 1093"/>
              <p:cNvSpPr>
                <a:spLocks noChangeAspect="1" noChangeArrowheads="1"/>
              </p:cNvSpPr>
              <p:nvPr/>
            </p:nvSpPr>
            <p:spPr bwMode="auto">
              <a:xfrm>
                <a:off x="2480" y="2475"/>
                <a:ext cx="388" cy="388"/>
              </a:xfrm>
              <a:prstGeom prst="ellipse">
                <a:avLst/>
              </a:prstGeom>
              <a:solidFill>
                <a:schemeClr val="accent1">
                  <a:alpha val="19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150" name="Oval 1094"/>
              <p:cNvSpPr>
                <a:spLocks noChangeAspect="1" noChangeArrowheads="1"/>
              </p:cNvSpPr>
              <p:nvPr/>
            </p:nvSpPr>
            <p:spPr bwMode="auto">
              <a:xfrm>
                <a:off x="2554" y="2475"/>
                <a:ext cx="388" cy="388"/>
              </a:xfrm>
              <a:prstGeom prst="ellipse">
                <a:avLst/>
              </a:prstGeom>
              <a:solidFill>
                <a:schemeClr val="accent1">
                  <a:alpha val="19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151" name="Oval 1095"/>
              <p:cNvSpPr>
                <a:spLocks noChangeAspect="1" noChangeArrowheads="1"/>
              </p:cNvSpPr>
              <p:nvPr/>
            </p:nvSpPr>
            <p:spPr bwMode="auto">
              <a:xfrm>
                <a:off x="2629" y="2475"/>
                <a:ext cx="388" cy="388"/>
              </a:xfrm>
              <a:prstGeom prst="ellipse">
                <a:avLst/>
              </a:prstGeom>
              <a:solidFill>
                <a:schemeClr val="accent1">
                  <a:alpha val="19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152" name="Oval 1096"/>
              <p:cNvSpPr>
                <a:spLocks noChangeAspect="1" noChangeArrowheads="1"/>
              </p:cNvSpPr>
              <p:nvPr/>
            </p:nvSpPr>
            <p:spPr bwMode="auto">
              <a:xfrm>
                <a:off x="2778" y="2475"/>
                <a:ext cx="388" cy="388"/>
              </a:xfrm>
              <a:prstGeom prst="ellipse">
                <a:avLst/>
              </a:prstGeom>
              <a:solidFill>
                <a:schemeClr val="accent1">
                  <a:alpha val="19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153" name="Oval 1097"/>
              <p:cNvSpPr>
                <a:spLocks noChangeAspect="1" noChangeArrowheads="1"/>
              </p:cNvSpPr>
              <p:nvPr/>
            </p:nvSpPr>
            <p:spPr bwMode="auto">
              <a:xfrm>
                <a:off x="2928" y="2475"/>
                <a:ext cx="388" cy="388"/>
              </a:xfrm>
              <a:prstGeom prst="ellipse">
                <a:avLst/>
              </a:prstGeom>
              <a:solidFill>
                <a:schemeClr val="accent1">
                  <a:alpha val="19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154" name="Oval 1098"/>
              <p:cNvSpPr>
                <a:spLocks noChangeAspect="1" noChangeArrowheads="1"/>
              </p:cNvSpPr>
              <p:nvPr/>
            </p:nvSpPr>
            <p:spPr bwMode="auto">
              <a:xfrm>
                <a:off x="2704" y="2475"/>
                <a:ext cx="388" cy="388"/>
              </a:xfrm>
              <a:prstGeom prst="ellipse">
                <a:avLst/>
              </a:prstGeom>
              <a:solidFill>
                <a:schemeClr val="accent1">
                  <a:alpha val="19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155" name="Oval 1099"/>
              <p:cNvSpPr>
                <a:spLocks noChangeAspect="1" noChangeArrowheads="1"/>
              </p:cNvSpPr>
              <p:nvPr/>
            </p:nvSpPr>
            <p:spPr bwMode="auto">
              <a:xfrm>
                <a:off x="2853" y="2475"/>
                <a:ext cx="388" cy="388"/>
              </a:xfrm>
              <a:prstGeom prst="ellipse">
                <a:avLst/>
              </a:prstGeom>
              <a:solidFill>
                <a:schemeClr val="accent1">
                  <a:alpha val="19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157" name="Oval 1101"/>
              <p:cNvSpPr>
                <a:spLocks noChangeAspect="1" noChangeArrowheads="1"/>
              </p:cNvSpPr>
              <p:nvPr/>
            </p:nvSpPr>
            <p:spPr bwMode="auto">
              <a:xfrm>
                <a:off x="2256" y="2605"/>
                <a:ext cx="388" cy="388"/>
              </a:xfrm>
              <a:prstGeom prst="ellipse">
                <a:avLst/>
              </a:prstGeom>
              <a:solidFill>
                <a:schemeClr val="accent1">
                  <a:alpha val="19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158" name="Oval 1102"/>
              <p:cNvSpPr>
                <a:spLocks noChangeAspect="1" noChangeArrowheads="1"/>
              </p:cNvSpPr>
              <p:nvPr/>
            </p:nvSpPr>
            <p:spPr bwMode="auto">
              <a:xfrm>
                <a:off x="2330" y="2605"/>
                <a:ext cx="388" cy="388"/>
              </a:xfrm>
              <a:prstGeom prst="ellipse">
                <a:avLst/>
              </a:prstGeom>
              <a:solidFill>
                <a:schemeClr val="accent1">
                  <a:alpha val="19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159" name="Oval 1103"/>
              <p:cNvSpPr>
                <a:spLocks noChangeAspect="1" noChangeArrowheads="1"/>
              </p:cNvSpPr>
              <p:nvPr/>
            </p:nvSpPr>
            <p:spPr bwMode="auto">
              <a:xfrm>
                <a:off x="2405" y="2605"/>
                <a:ext cx="388" cy="388"/>
              </a:xfrm>
              <a:prstGeom prst="ellipse">
                <a:avLst/>
              </a:prstGeom>
              <a:solidFill>
                <a:schemeClr val="accent1">
                  <a:alpha val="19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160" name="Oval 1104"/>
              <p:cNvSpPr>
                <a:spLocks noChangeAspect="1" noChangeArrowheads="1"/>
              </p:cNvSpPr>
              <p:nvPr/>
            </p:nvSpPr>
            <p:spPr bwMode="auto">
              <a:xfrm>
                <a:off x="2480" y="2605"/>
                <a:ext cx="388" cy="388"/>
              </a:xfrm>
              <a:prstGeom prst="ellipse">
                <a:avLst/>
              </a:prstGeom>
              <a:solidFill>
                <a:schemeClr val="accent1">
                  <a:alpha val="19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161" name="Oval 1105"/>
              <p:cNvSpPr>
                <a:spLocks noChangeAspect="1" noChangeArrowheads="1"/>
              </p:cNvSpPr>
              <p:nvPr/>
            </p:nvSpPr>
            <p:spPr bwMode="auto">
              <a:xfrm>
                <a:off x="2554" y="2605"/>
                <a:ext cx="388" cy="388"/>
              </a:xfrm>
              <a:prstGeom prst="ellipse">
                <a:avLst/>
              </a:prstGeom>
              <a:solidFill>
                <a:schemeClr val="accent1">
                  <a:alpha val="19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162" name="Oval 1106"/>
              <p:cNvSpPr>
                <a:spLocks noChangeAspect="1" noChangeArrowheads="1"/>
              </p:cNvSpPr>
              <p:nvPr/>
            </p:nvSpPr>
            <p:spPr bwMode="auto">
              <a:xfrm>
                <a:off x="2629" y="2605"/>
                <a:ext cx="388" cy="388"/>
              </a:xfrm>
              <a:prstGeom prst="ellipse">
                <a:avLst/>
              </a:prstGeom>
              <a:solidFill>
                <a:schemeClr val="accent1">
                  <a:alpha val="19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163" name="Oval 1107"/>
              <p:cNvSpPr>
                <a:spLocks noChangeAspect="1" noChangeArrowheads="1"/>
              </p:cNvSpPr>
              <p:nvPr/>
            </p:nvSpPr>
            <p:spPr bwMode="auto">
              <a:xfrm>
                <a:off x="2778" y="2605"/>
                <a:ext cx="388" cy="388"/>
              </a:xfrm>
              <a:prstGeom prst="ellipse">
                <a:avLst/>
              </a:prstGeom>
              <a:solidFill>
                <a:schemeClr val="accent1">
                  <a:alpha val="19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164" name="Oval 1108"/>
              <p:cNvSpPr>
                <a:spLocks noChangeAspect="1" noChangeArrowheads="1"/>
              </p:cNvSpPr>
              <p:nvPr/>
            </p:nvSpPr>
            <p:spPr bwMode="auto">
              <a:xfrm>
                <a:off x="2928" y="2605"/>
                <a:ext cx="388" cy="388"/>
              </a:xfrm>
              <a:prstGeom prst="ellipse">
                <a:avLst/>
              </a:prstGeom>
              <a:solidFill>
                <a:schemeClr val="accent1">
                  <a:alpha val="19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165" name="Oval 1109"/>
              <p:cNvSpPr>
                <a:spLocks noChangeAspect="1" noChangeArrowheads="1"/>
              </p:cNvSpPr>
              <p:nvPr/>
            </p:nvSpPr>
            <p:spPr bwMode="auto">
              <a:xfrm>
                <a:off x="2704" y="2605"/>
                <a:ext cx="388" cy="388"/>
              </a:xfrm>
              <a:prstGeom prst="ellipse">
                <a:avLst/>
              </a:prstGeom>
              <a:solidFill>
                <a:schemeClr val="accent1">
                  <a:alpha val="19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166" name="Oval 1110"/>
              <p:cNvSpPr>
                <a:spLocks noChangeAspect="1" noChangeArrowheads="1"/>
              </p:cNvSpPr>
              <p:nvPr/>
            </p:nvSpPr>
            <p:spPr bwMode="auto">
              <a:xfrm>
                <a:off x="2853" y="2605"/>
                <a:ext cx="388" cy="388"/>
              </a:xfrm>
              <a:prstGeom prst="ellipse">
                <a:avLst/>
              </a:prstGeom>
              <a:solidFill>
                <a:schemeClr val="accent1">
                  <a:alpha val="19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168" name="Oval 1112"/>
              <p:cNvSpPr>
                <a:spLocks noChangeAspect="1" noChangeArrowheads="1"/>
              </p:cNvSpPr>
              <p:nvPr/>
            </p:nvSpPr>
            <p:spPr bwMode="auto">
              <a:xfrm>
                <a:off x="2256" y="2736"/>
                <a:ext cx="388" cy="388"/>
              </a:xfrm>
              <a:prstGeom prst="ellipse">
                <a:avLst/>
              </a:prstGeom>
              <a:solidFill>
                <a:schemeClr val="accent1">
                  <a:alpha val="19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169" name="Oval 1113"/>
              <p:cNvSpPr>
                <a:spLocks noChangeAspect="1" noChangeArrowheads="1"/>
              </p:cNvSpPr>
              <p:nvPr/>
            </p:nvSpPr>
            <p:spPr bwMode="auto">
              <a:xfrm>
                <a:off x="2330" y="2736"/>
                <a:ext cx="388" cy="388"/>
              </a:xfrm>
              <a:prstGeom prst="ellipse">
                <a:avLst/>
              </a:prstGeom>
              <a:solidFill>
                <a:schemeClr val="accent1">
                  <a:alpha val="19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170" name="Oval 1114"/>
              <p:cNvSpPr>
                <a:spLocks noChangeAspect="1" noChangeArrowheads="1"/>
              </p:cNvSpPr>
              <p:nvPr/>
            </p:nvSpPr>
            <p:spPr bwMode="auto">
              <a:xfrm>
                <a:off x="2405" y="2736"/>
                <a:ext cx="388" cy="388"/>
              </a:xfrm>
              <a:prstGeom prst="ellipse">
                <a:avLst/>
              </a:prstGeom>
              <a:solidFill>
                <a:schemeClr val="accent1">
                  <a:alpha val="19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171" name="Oval 1115"/>
              <p:cNvSpPr>
                <a:spLocks noChangeAspect="1" noChangeArrowheads="1"/>
              </p:cNvSpPr>
              <p:nvPr/>
            </p:nvSpPr>
            <p:spPr bwMode="auto">
              <a:xfrm>
                <a:off x="2480" y="2736"/>
                <a:ext cx="388" cy="388"/>
              </a:xfrm>
              <a:prstGeom prst="ellipse">
                <a:avLst/>
              </a:prstGeom>
              <a:solidFill>
                <a:schemeClr val="accent1">
                  <a:alpha val="19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172" name="Oval 1116"/>
              <p:cNvSpPr>
                <a:spLocks noChangeAspect="1" noChangeArrowheads="1"/>
              </p:cNvSpPr>
              <p:nvPr/>
            </p:nvSpPr>
            <p:spPr bwMode="auto">
              <a:xfrm>
                <a:off x="2554" y="2736"/>
                <a:ext cx="388" cy="388"/>
              </a:xfrm>
              <a:prstGeom prst="ellipse">
                <a:avLst/>
              </a:prstGeom>
              <a:solidFill>
                <a:schemeClr val="accent1">
                  <a:alpha val="19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173" name="Oval 1117"/>
              <p:cNvSpPr>
                <a:spLocks noChangeAspect="1" noChangeArrowheads="1"/>
              </p:cNvSpPr>
              <p:nvPr/>
            </p:nvSpPr>
            <p:spPr bwMode="auto">
              <a:xfrm>
                <a:off x="2629" y="2736"/>
                <a:ext cx="388" cy="388"/>
              </a:xfrm>
              <a:prstGeom prst="ellipse">
                <a:avLst/>
              </a:prstGeom>
              <a:solidFill>
                <a:schemeClr val="accent1">
                  <a:alpha val="19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174" name="Oval 1118"/>
              <p:cNvSpPr>
                <a:spLocks noChangeAspect="1" noChangeArrowheads="1"/>
              </p:cNvSpPr>
              <p:nvPr/>
            </p:nvSpPr>
            <p:spPr bwMode="auto">
              <a:xfrm>
                <a:off x="2778" y="2736"/>
                <a:ext cx="388" cy="388"/>
              </a:xfrm>
              <a:prstGeom prst="ellipse">
                <a:avLst/>
              </a:prstGeom>
              <a:solidFill>
                <a:schemeClr val="accent1">
                  <a:alpha val="19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175" name="Oval 1119"/>
              <p:cNvSpPr>
                <a:spLocks noChangeAspect="1" noChangeArrowheads="1"/>
              </p:cNvSpPr>
              <p:nvPr/>
            </p:nvSpPr>
            <p:spPr bwMode="auto">
              <a:xfrm>
                <a:off x="2928" y="2736"/>
                <a:ext cx="388" cy="388"/>
              </a:xfrm>
              <a:prstGeom prst="ellipse">
                <a:avLst/>
              </a:prstGeom>
              <a:solidFill>
                <a:schemeClr val="accent1">
                  <a:alpha val="19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176" name="Oval 1120"/>
              <p:cNvSpPr>
                <a:spLocks noChangeAspect="1" noChangeArrowheads="1"/>
              </p:cNvSpPr>
              <p:nvPr/>
            </p:nvSpPr>
            <p:spPr bwMode="auto">
              <a:xfrm>
                <a:off x="2704" y="2736"/>
                <a:ext cx="388" cy="388"/>
              </a:xfrm>
              <a:prstGeom prst="ellipse">
                <a:avLst/>
              </a:prstGeom>
              <a:solidFill>
                <a:schemeClr val="accent1">
                  <a:alpha val="19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177" name="Oval 1121"/>
              <p:cNvSpPr>
                <a:spLocks noChangeAspect="1" noChangeArrowheads="1"/>
              </p:cNvSpPr>
              <p:nvPr/>
            </p:nvSpPr>
            <p:spPr bwMode="auto">
              <a:xfrm>
                <a:off x="2853" y="2736"/>
                <a:ext cx="388" cy="388"/>
              </a:xfrm>
              <a:prstGeom prst="ellipse">
                <a:avLst/>
              </a:prstGeom>
              <a:solidFill>
                <a:schemeClr val="accent1">
                  <a:alpha val="19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302305" name="Line 1249"/>
            <p:cNvSpPr>
              <a:spLocks noChangeShapeType="1"/>
            </p:cNvSpPr>
            <p:nvPr/>
          </p:nvSpPr>
          <p:spPr bwMode="auto">
            <a:xfrm>
              <a:off x="1680" y="2304"/>
              <a:ext cx="240" cy="0"/>
            </a:xfrm>
            <a:prstGeom prst="line">
              <a:avLst/>
            </a:prstGeom>
            <a:noFill/>
            <a:ln w="66675" cmpd="dbl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302310" name="Group 1254"/>
          <p:cNvGrpSpPr>
            <a:grpSpLocks/>
          </p:cNvGrpSpPr>
          <p:nvPr/>
        </p:nvGrpSpPr>
        <p:grpSpPr bwMode="auto">
          <a:xfrm>
            <a:off x="5181600" y="2057400"/>
            <a:ext cx="3429000" cy="3006725"/>
            <a:chOff x="3264" y="1296"/>
            <a:chExt cx="2160" cy="1894"/>
          </a:xfrm>
        </p:grpSpPr>
        <p:grpSp>
          <p:nvGrpSpPr>
            <p:cNvPr id="168979" name="Group 1247"/>
            <p:cNvGrpSpPr>
              <a:grpSpLocks/>
            </p:cNvGrpSpPr>
            <p:nvPr/>
          </p:nvGrpSpPr>
          <p:grpSpPr bwMode="auto">
            <a:xfrm>
              <a:off x="3586" y="1296"/>
              <a:ext cx="1838" cy="1894"/>
              <a:chOff x="3648" y="1296"/>
              <a:chExt cx="1838" cy="1894"/>
            </a:xfrm>
          </p:grpSpPr>
          <p:grpSp>
            <p:nvGrpSpPr>
              <p:cNvPr id="168981" name="Group 1244"/>
              <p:cNvGrpSpPr>
                <a:grpSpLocks/>
              </p:cNvGrpSpPr>
              <p:nvPr/>
            </p:nvGrpSpPr>
            <p:grpSpPr bwMode="auto">
              <a:xfrm>
                <a:off x="3648" y="1296"/>
                <a:ext cx="1776" cy="1584"/>
                <a:chOff x="3984" y="528"/>
                <a:chExt cx="2448" cy="2352"/>
              </a:xfrm>
            </p:grpSpPr>
            <p:sp>
              <p:nvSpPr>
                <p:cNvPr id="302182" name="Freeform 1126"/>
                <p:cNvSpPr>
                  <a:spLocks/>
                </p:cNvSpPr>
                <p:nvPr/>
              </p:nvSpPr>
              <p:spPr bwMode="auto">
                <a:xfrm>
                  <a:off x="4369" y="816"/>
                  <a:ext cx="1872" cy="1535"/>
                </a:xfrm>
                <a:custGeom>
                  <a:avLst/>
                  <a:gdLst>
                    <a:gd name="T0" fmla="*/ 0 w 1872"/>
                    <a:gd name="T1" fmla="*/ 1536 h 1536"/>
                    <a:gd name="T2" fmla="*/ 240 w 1872"/>
                    <a:gd name="T3" fmla="*/ 288 h 1536"/>
                    <a:gd name="T4" fmla="*/ 288 w 1872"/>
                    <a:gd name="T5" fmla="*/ 624 h 1536"/>
                    <a:gd name="T6" fmla="*/ 384 w 1872"/>
                    <a:gd name="T7" fmla="*/ 96 h 1536"/>
                    <a:gd name="T8" fmla="*/ 432 w 1872"/>
                    <a:gd name="T9" fmla="*/ 480 h 1536"/>
                    <a:gd name="T10" fmla="*/ 480 w 1872"/>
                    <a:gd name="T11" fmla="*/ 336 h 1536"/>
                    <a:gd name="T12" fmla="*/ 528 w 1872"/>
                    <a:gd name="T13" fmla="*/ 624 h 1536"/>
                    <a:gd name="T14" fmla="*/ 672 w 1872"/>
                    <a:gd name="T15" fmla="*/ 96 h 1536"/>
                    <a:gd name="T16" fmla="*/ 720 w 1872"/>
                    <a:gd name="T17" fmla="*/ 480 h 1536"/>
                    <a:gd name="T18" fmla="*/ 864 w 1872"/>
                    <a:gd name="T19" fmla="*/ 240 h 1536"/>
                    <a:gd name="T20" fmla="*/ 1008 w 1872"/>
                    <a:gd name="T21" fmla="*/ 672 h 1536"/>
                    <a:gd name="T22" fmla="*/ 1104 w 1872"/>
                    <a:gd name="T23" fmla="*/ 288 h 1536"/>
                    <a:gd name="T24" fmla="*/ 1152 w 1872"/>
                    <a:gd name="T25" fmla="*/ 0 h 1536"/>
                    <a:gd name="T26" fmla="*/ 1248 w 1872"/>
                    <a:gd name="T27" fmla="*/ 624 h 1536"/>
                    <a:gd name="T28" fmla="*/ 1296 w 1872"/>
                    <a:gd name="T29" fmla="*/ 480 h 1536"/>
                    <a:gd name="T30" fmla="*/ 1296 w 1872"/>
                    <a:gd name="T31" fmla="*/ 672 h 1536"/>
                    <a:gd name="T32" fmla="*/ 1440 w 1872"/>
                    <a:gd name="T33" fmla="*/ 48 h 1536"/>
                    <a:gd name="T34" fmla="*/ 1488 w 1872"/>
                    <a:gd name="T35" fmla="*/ 432 h 1536"/>
                    <a:gd name="T36" fmla="*/ 1584 w 1872"/>
                    <a:gd name="T37" fmla="*/ 288 h 1536"/>
                    <a:gd name="T38" fmla="*/ 1872 w 1872"/>
                    <a:gd name="T39" fmla="*/ 1536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872" h="1536">
                      <a:moveTo>
                        <a:pt x="0" y="1536"/>
                      </a:moveTo>
                      <a:lnTo>
                        <a:pt x="240" y="288"/>
                      </a:lnTo>
                      <a:lnTo>
                        <a:pt x="288" y="624"/>
                      </a:lnTo>
                      <a:lnTo>
                        <a:pt x="384" y="96"/>
                      </a:lnTo>
                      <a:lnTo>
                        <a:pt x="432" y="480"/>
                      </a:lnTo>
                      <a:lnTo>
                        <a:pt x="480" y="336"/>
                      </a:lnTo>
                      <a:lnTo>
                        <a:pt x="528" y="624"/>
                      </a:lnTo>
                      <a:lnTo>
                        <a:pt x="672" y="96"/>
                      </a:lnTo>
                      <a:lnTo>
                        <a:pt x="720" y="480"/>
                      </a:lnTo>
                      <a:lnTo>
                        <a:pt x="864" y="240"/>
                      </a:lnTo>
                      <a:lnTo>
                        <a:pt x="1008" y="672"/>
                      </a:lnTo>
                      <a:lnTo>
                        <a:pt x="1104" y="288"/>
                      </a:lnTo>
                      <a:lnTo>
                        <a:pt x="1152" y="0"/>
                      </a:lnTo>
                      <a:lnTo>
                        <a:pt x="1248" y="624"/>
                      </a:lnTo>
                      <a:lnTo>
                        <a:pt x="1296" y="480"/>
                      </a:lnTo>
                      <a:lnTo>
                        <a:pt x="1296" y="672"/>
                      </a:lnTo>
                      <a:lnTo>
                        <a:pt x="1440" y="48"/>
                      </a:lnTo>
                      <a:lnTo>
                        <a:pt x="1488" y="432"/>
                      </a:lnTo>
                      <a:lnTo>
                        <a:pt x="1584" y="288"/>
                      </a:lnTo>
                      <a:lnTo>
                        <a:pt x="1872" y="1536"/>
                      </a:lnTo>
                    </a:path>
                  </a:pathLst>
                </a:custGeom>
                <a:noFill/>
                <a:ln w="3175" cmpd="sng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02183" name="Freeform 1127"/>
                <p:cNvSpPr>
                  <a:spLocks/>
                </p:cNvSpPr>
                <p:nvPr/>
              </p:nvSpPr>
              <p:spPr bwMode="auto">
                <a:xfrm>
                  <a:off x="4464" y="769"/>
                  <a:ext cx="1872" cy="1439"/>
                </a:xfrm>
                <a:custGeom>
                  <a:avLst/>
                  <a:gdLst>
                    <a:gd name="T0" fmla="*/ 0 w 1872"/>
                    <a:gd name="T1" fmla="*/ 1440 h 1440"/>
                    <a:gd name="T2" fmla="*/ 240 w 1872"/>
                    <a:gd name="T3" fmla="*/ 192 h 1440"/>
                    <a:gd name="T4" fmla="*/ 288 w 1872"/>
                    <a:gd name="T5" fmla="*/ 672 h 1440"/>
                    <a:gd name="T6" fmla="*/ 384 w 1872"/>
                    <a:gd name="T7" fmla="*/ 336 h 1440"/>
                    <a:gd name="T8" fmla="*/ 432 w 1872"/>
                    <a:gd name="T9" fmla="*/ 432 h 1440"/>
                    <a:gd name="T10" fmla="*/ 528 w 1872"/>
                    <a:gd name="T11" fmla="*/ 96 h 1440"/>
                    <a:gd name="T12" fmla="*/ 624 w 1872"/>
                    <a:gd name="T13" fmla="*/ 624 h 1440"/>
                    <a:gd name="T14" fmla="*/ 768 w 1872"/>
                    <a:gd name="T15" fmla="*/ 0 h 1440"/>
                    <a:gd name="T16" fmla="*/ 864 w 1872"/>
                    <a:gd name="T17" fmla="*/ 624 h 1440"/>
                    <a:gd name="T18" fmla="*/ 1008 w 1872"/>
                    <a:gd name="T19" fmla="*/ 0 h 1440"/>
                    <a:gd name="T20" fmla="*/ 1104 w 1872"/>
                    <a:gd name="T21" fmla="*/ 336 h 1440"/>
                    <a:gd name="T22" fmla="*/ 1200 w 1872"/>
                    <a:gd name="T23" fmla="*/ 0 h 1440"/>
                    <a:gd name="T24" fmla="*/ 1284 w 1872"/>
                    <a:gd name="T25" fmla="*/ 816 h 1440"/>
                    <a:gd name="T26" fmla="*/ 1392 w 1872"/>
                    <a:gd name="T27" fmla="*/ 288 h 1440"/>
                    <a:gd name="T28" fmla="*/ 1488 w 1872"/>
                    <a:gd name="T29" fmla="*/ 624 h 1440"/>
                    <a:gd name="T30" fmla="*/ 1536 w 1872"/>
                    <a:gd name="T31" fmla="*/ 384 h 1440"/>
                    <a:gd name="T32" fmla="*/ 1872 w 1872"/>
                    <a:gd name="T33" fmla="*/ 144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872" h="1440">
                      <a:moveTo>
                        <a:pt x="0" y="1440"/>
                      </a:moveTo>
                      <a:lnTo>
                        <a:pt x="240" y="192"/>
                      </a:lnTo>
                      <a:lnTo>
                        <a:pt x="288" y="672"/>
                      </a:lnTo>
                      <a:lnTo>
                        <a:pt x="384" y="336"/>
                      </a:lnTo>
                      <a:lnTo>
                        <a:pt x="432" y="432"/>
                      </a:lnTo>
                      <a:lnTo>
                        <a:pt x="528" y="96"/>
                      </a:lnTo>
                      <a:lnTo>
                        <a:pt x="624" y="624"/>
                      </a:lnTo>
                      <a:lnTo>
                        <a:pt x="768" y="0"/>
                      </a:lnTo>
                      <a:lnTo>
                        <a:pt x="864" y="624"/>
                      </a:lnTo>
                      <a:lnTo>
                        <a:pt x="1008" y="0"/>
                      </a:lnTo>
                      <a:lnTo>
                        <a:pt x="1104" y="336"/>
                      </a:lnTo>
                      <a:lnTo>
                        <a:pt x="1200" y="0"/>
                      </a:lnTo>
                      <a:cubicBezTo>
                        <a:pt x="1228" y="272"/>
                        <a:pt x="1256" y="544"/>
                        <a:pt x="1284" y="816"/>
                      </a:cubicBezTo>
                      <a:lnTo>
                        <a:pt x="1392" y="288"/>
                      </a:lnTo>
                      <a:lnTo>
                        <a:pt x="1488" y="624"/>
                      </a:lnTo>
                      <a:lnTo>
                        <a:pt x="1536" y="384"/>
                      </a:lnTo>
                      <a:lnTo>
                        <a:pt x="1872" y="1440"/>
                      </a:lnTo>
                    </a:path>
                  </a:pathLst>
                </a:custGeom>
                <a:noFill/>
                <a:ln w="3175" cmpd="sng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02184" name="Freeform 1128"/>
                <p:cNvSpPr>
                  <a:spLocks/>
                </p:cNvSpPr>
                <p:nvPr/>
              </p:nvSpPr>
              <p:spPr bwMode="auto">
                <a:xfrm>
                  <a:off x="3984" y="1489"/>
                  <a:ext cx="1872" cy="1391"/>
                </a:xfrm>
                <a:custGeom>
                  <a:avLst/>
                  <a:gdLst>
                    <a:gd name="T0" fmla="*/ 0 w 1872"/>
                    <a:gd name="T1" fmla="*/ 1392 h 1392"/>
                    <a:gd name="T2" fmla="*/ 192 w 1872"/>
                    <a:gd name="T3" fmla="*/ 480 h 1392"/>
                    <a:gd name="T4" fmla="*/ 240 w 1872"/>
                    <a:gd name="T5" fmla="*/ 576 h 1392"/>
                    <a:gd name="T6" fmla="*/ 288 w 1872"/>
                    <a:gd name="T7" fmla="*/ 192 h 1392"/>
                    <a:gd name="T8" fmla="*/ 384 w 1872"/>
                    <a:gd name="T9" fmla="*/ 624 h 1392"/>
                    <a:gd name="T10" fmla="*/ 480 w 1872"/>
                    <a:gd name="T11" fmla="*/ 288 h 1392"/>
                    <a:gd name="T12" fmla="*/ 576 w 1872"/>
                    <a:gd name="T13" fmla="*/ 624 h 1392"/>
                    <a:gd name="T14" fmla="*/ 768 w 1872"/>
                    <a:gd name="T15" fmla="*/ 0 h 1392"/>
                    <a:gd name="T16" fmla="*/ 816 w 1872"/>
                    <a:gd name="T17" fmla="*/ 528 h 1392"/>
                    <a:gd name="T18" fmla="*/ 864 w 1872"/>
                    <a:gd name="T19" fmla="*/ 240 h 1392"/>
                    <a:gd name="T20" fmla="*/ 1008 w 1872"/>
                    <a:gd name="T21" fmla="*/ 960 h 1392"/>
                    <a:gd name="T22" fmla="*/ 1104 w 1872"/>
                    <a:gd name="T23" fmla="*/ 48 h 1392"/>
                    <a:gd name="T24" fmla="*/ 1200 w 1872"/>
                    <a:gd name="T25" fmla="*/ 576 h 1392"/>
                    <a:gd name="T26" fmla="*/ 1296 w 1872"/>
                    <a:gd name="T27" fmla="*/ 192 h 1392"/>
                    <a:gd name="T28" fmla="*/ 1440 w 1872"/>
                    <a:gd name="T29" fmla="*/ 768 h 1392"/>
                    <a:gd name="T30" fmla="*/ 1536 w 1872"/>
                    <a:gd name="T31" fmla="*/ 288 h 1392"/>
                    <a:gd name="T32" fmla="*/ 1584 w 1872"/>
                    <a:gd name="T33" fmla="*/ 432 h 1392"/>
                    <a:gd name="T34" fmla="*/ 1632 w 1872"/>
                    <a:gd name="T35" fmla="*/ 288 h 1392"/>
                    <a:gd name="T36" fmla="*/ 1872 w 1872"/>
                    <a:gd name="T37" fmla="*/ 1392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872" h="1392">
                      <a:moveTo>
                        <a:pt x="0" y="1392"/>
                      </a:moveTo>
                      <a:lnTo>
                        <a:pt x="192" y="480"/>
                      </a:lnTo>
                      <a:lnTo>
                        <a:pt x="240" y="576"/>
                      </a:lnTo>
                      <a:lnTo>
                        <a:pt x="288" y="192"/>
                      </a:lnTo>
                      <a:lnTo>
                        <a:pt x="384" y="624"/>
                      </a:lnTo>
                      <a:lnTo>
                        <a:pt x="480" y="288"/>
                      </a:lnTo>
                      <a:lnTo>
                        <a:pt x="576" y="624"/>
                      </a:lnTo>
                      <a:lnTo>
                        <a:pt x="768" y="0"/>
                      </a:lnTo>
                      <a:lnTo>
                        <a:pt x="816" y="528"/>
                      </a:lnTo>
                      <a:lnTo>
                        <a:pt x="864" y="240"/>
                      </a:lnTo>
                      <a:lnTo>
                        <a:pt x="1008" y="960"/>
                      </a:lnTo>
                      <a:lnTo>
                        <a:pt x="1104" y="48"/>
                      </a:lnTo>
                      <a:lnTo>
                        <a:pt x="1200" y="576"/>
                      </a:lnTo>
                      <a:lnTo>
                        <a:pt x="1296" y="192"/>
                      </a:lnTo>
                      <a:lnTo>
                        <a:pt x="1440" y="768"/>
                      </a:lnTo>
                      <a:lnTo>
                        <a:pt x="1536" y="288"/>
                      </a:lnTo>
                      <a:lnTo>
                        <a:pt x="1584" y="432"/>
                      </a:lnTo>
                      <a:lnTo>
                        <a:pt x="1632" y="288"/>
                      </a:lnTo>
                      <a:lnTo>
                        <a:pt x="1872" y="1392"/>
                      </a:lnTo>
                    </a:path>
                  </a:pathLst>
                </a:custGeom>
                <a:noFill/>
                <a:ln w="3175" cmpd="sng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02185" name="Freeform 1129"/>
                <p:cNvSpPr>
                  <a:spLocks/>
                </p:cNvSpPr>
                <p:nvPr/>
              </p:nvSpPr>
              <p:spPr bwMode="auto">
                <a:xfrm>
                  <a:off x="4127" y="1201"/>
                  <a:ext cx="1873" cy="1535"/>
                </a:xfrm>
                <a:custGeom>
                  <a:avLst/>
                  <a:gdLst>
                    <a:gd name="T0" fmla="*/ 0 w 1872"/>
                    <a:gd name="T1" fmla="*/ 1536 h 1536"/>
                    <a:gd name="T2" fmla="*/ 240 w 1872"/>
                    <a:gd name="T3" fmla="*/ 336 h 1536"/>
                    <a:gd name="T4" fmla="*/ 240 w 1872"/>
                    <a:gd name="T5" fmla="*/ 576 h 1536"/>
                    <a:gd name="T6" fmla="*/ 336 w 1872"/>
                    <a:gd name="T7" fmla="*/ 192 h 1536"/>
                    <a:gd name="T8" fmla="*/ 480 w 1872"/>
                    <a:gd name="T9" fmla="*/ 1056 h 1536"/>
                    <a:gd name="T10" fmla="*/ 576 w 1872"/>
                    <a:gd name="T11" fmla="*/ 192 h 1536"/>
                    <a:gd name="T12" fmla="*/ 624 w 1872"/>
                    <a:gd name="T13" fmla="*/ 336 h 1536"/>
                    <a:gd name="T14" fmla="*/ 720 w 1872"/>
                    <a:gd name="T15" fmla="*/ 0 h 1536"/>
                    <a:gd name="T16" fmla="*/ 768 w 1872"/>
                    <a:gd name="T17" fmla="*/ 480 h 1536"/>
                    <a:gd name="T18" fmla="*/ 864 w 1872"/>
                    <a:gd name="T19" fmla="*/ 144 h 1536"/>
                    <a:gd name="T20" fmla="*/ 1008 w 1872"/>
                    <a:gd name="T21" fmla="*/ 1152 h 1536"/>
                    <a:gd name="T22" fmla="*/ 1056 w 1872"/>
                    <a:gd name="T23" fmla="*/ 240 h 1536"/>
                    <a:gd name="T24" fmla="*/ 1152 w 1872"/>
                    <a:gd name="T25" fmla="*/ 816 h 1536"/>
                    <a:gd name="T26" fmla="*/ 1200 w 1872"/>
                    <a:gd name="T27" fmla="*/ 96 h 1536"/>
                    <a:gd name="T28" fmla="*/ 1344 w 1872"/>
                    <a:gd name="T29" fmla="*/ 480 h 1536"/>
                    <a:gd name="T30" fmla="*/ 1488 w 1872"/>
                    <a:gd name="T31" fmla="*/ 144 h 1536"/>
                    <a:gd name="T32" fmla="*/ 1488 w 1872"/>
                    <a:gd name="T33" fmla="*/ 480 h 1536"/>
                    <a:gd name="T34" fmla="*/ 1536 w 1872"/>
                    <a:gd name="T35" fmla="*/ 144 h 1536"/>
                    <a:gd name="T36" fmla="*/ 1872 w 1872"/>
                    <a:gd name="T37" fmla="*/ 1536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872" h="1536">
                      <a:moveTo>
                        <a:pt x="0" y="1536"/>
                      </a:moveTo>
                      <a:lnTo>
                        <a:pt x="240" y="336"/>
                      </a:lnTo>
                      <a:lnTo>
                        <a:pt x="240" y="576"/>
                      </a:lnTo>
                      <a:lnTo>
                        <a:pt x="336" y="192"/>
                      </a:lnTo>
                      <a:lnTo>
                        <a:pt x="480" y="1056"/>
                      </a:lnTo>
                      <a:lnTo>
                        <a:pt x="576" y="192"/>
                      </a:lnTo>
                      <a:lnTo>
                        <a:pt x="624" y="336"/>
                      </a:lnTo>
                      <a:lnTo>
                        <a:pt x="720" y="0"/>
                      </a:lnTo>
                      <a:lnTo>
                        <a:pt x="768" y="480"/>
                      </a:lnTo>
                      <a:lnTo>
                        <a:pt x="864" y="144"/>
                      </a:lnTo>
                      <a:lnTo>
                        <a:pt x="1008" y="1152"/>
                      </a:lnTo>
                      <a:lnTo>
                        <a:pt x="1056" y="240"/>
                      </a:lnTo>
                      <a:lnTo>
                        <a:pt x="1152" y="816"/>
                      </a:lnTo>
                      <a:lnTo>
                        <a:pt x="1200" y="96"/>
                      </a:lnTo>
                      <a:lnTo>
                        <a:pt x="1344" y="480"/>
                      </a:lnTo>
                      <a:lnTo>
                        <a:pt x="1488" y="144"/>
                      </a:lnTo>
                      <a:lnTo>
                        <a:pt x="1488" y="480"/>
                      </a:lnTo>
                      <a:lnTo>
                        <a:pt x="1536" y="144"/>
                      </a:lnTo>
                      <a:lnTo>
                        <a:pt x="1872" y="1536"/>
                      </a:lnTo>
                    </a:path>
                  </a:pathLst>
                </a:custGeom>
                <a:noFill/>
                <a:ln w="3175" cmpd="sng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02186" name="Freeform 1130"/>
                <p:cNvSpPr>
                  <a:spLocks/>
                </p:cNvSpPr>
                <p:nvPr/>
              </p:nvSpPr>
              <p:spPr bwMode="auto">
                <a:xfrm>
                  <a:off x="4224" y="913"/>
                  <a:ext cx="1872" cy="1632"/>
                </a:xfrm>
                <a:custGeom>
                  <a:avLst/>
                  <a:gdLst>
                    <a:gd name="T0" fmla="*/ 0 w 1872"/>
                    <a:gd name="T1" fmla="*/ 1632 h 1632"/>
                    <a:gd name="T2" fmla="*/ 240 w 1872"/>
                    <a:gd name="T3" fmla="*/ 240 h 1632"/>
                    <a:gd name="T4" fmla="*/ 260 w 1872"/>
                    <a:gd name="T5" fmla="*/ 340 h 1632"/>
                    <a:gd name="T6" fmla="*/ 336 w 1872"/>
                    <a:gd name="T7" fmla="*/ 240 h 1632"/>
                    <a:gd name="T8" fmla="*/ 576 w 1872"/>
                    <a:gd name="T9" fmla="*/ 1344 h 1632"/>
                    <a:gd name="T10" fmla="*/ 624 w 1872"/>
                    <a:gd name="T11" fmla="*/ 720 h 1632"/>
                    <a:gd name="T12" fmla="*/ 672 w 1872"/>
                    <a:gd name="T13" fmla="*/ 1104 h 1632"/>
                    <a:gd name="T14" fmla="*/ 672 w 1872"/>
                    <a:gd name="T15" fmla="*/ 96 h 1632"/>
                    <a:gd name="T16" fmla="*/ 864 w 1872"/>
                    <a:gd name="T17" fmla="*/ 912 h 1632"/>
                    <a:gd name="T18" fmla="*/ 1008 w 1872"/>
                    <a:gd name="T19" fmla="*/ 192 h 1632"/>
                    <a:gd name="T20" fmla="*/ 1056 w 1872"/>
                    <a:gd name="T21" fmla="*/ 336 h 1632"/>
                    <a:gd name="T22" fmla="*/ 1152 w 1872"/>
                    <a:gd name="T23" fmla="*/ 96 h 1632"/>
                    <a:gd name="T24" fmla="*/ 1296 w 1872"/>
                    <a:gd name="T25" fmla="*/ 528 h 1632"/>
                    <a:gd name="T26" fmla="*/ 1360 w 1872"/>
                    <a:gd name="T27" fmla="*/ 120 h 1632"/>
                    <a:gd name="T28" fmla="*/ 1440 w 1872"/>
                    <a:gd name="T29" fmla="*/ 432 h 1632"/>
                    <a:gd name="T30" fmla="*/ 1488 w 1872"/>
                    <a:gd name="T31" fmla="*/ 0 h 1632"/>
                    <a:gd name="T32" fmla="*/ 1872 w 1872"/>
                    <a:gd name="T33" fmla="*/ 1632 h 16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872" h="1632">
                      <a:moveTo>
                        <a:pt x="0" y="1632"/>
                      </a:moveTo>
                      <a:lnTo>
                        <a:pt x="240" y="240"/>
                      </a:lnTo>
                      <a:cubicBezTo>
                        <a:pt x="246" y="273"/>
                        <a:pt x="253" y="306"/>
                        <a:pt x="260" y="340"/>
                      </a:cubicBezTo>
                      <a:lnTo>
                        <a:pt x="336" y="240"/>
                      </a:lnTo>
                      <a:lnTo>
                        <a:pt x="576" y="1344"/>
                      </a:lnTo>
                      <a:lnTo>
                        <a:pt x="624" y="720"/>
                      </a:lnTo>
                      <a:lnTo>
                        <a:pt x="672" y="1104"/>
                      </a:lnTo>
                      <a:lnTo>
                        <a:pt x="672" y="96"/>
                      </a:lnTo>
                      <a:lnTo>
                        <a:pt x="864" y="912"/>
                      </a:lnTo>
                      <a:lnTo>
                        <a:pt x="1008" y="192"/>
                      </a:lnTo>
                      <a:lnTo>
                        <a:pt x="1056" y="336"/>
                      </a:lnTo>
                      <a:lnTo>
                        <a:pt x="1152" y="96"/>
                      </a:lnTo>
                      <a:lnTo>
                        <a:pt x="1296" y="528"/>
                      </a:lnTo>
                      <a:cubicBezTo>
                        <a:pt x="1345" y="134"/>
                        <a:pt x="1272" y="251"/>
                        <a:pt x="1360" y="120"/>
                      </a:cubicBezTo>
                      <a:lnTo>
                        <a:pt x="1440" y="432"/>
                      </a:lnTo>
                      <a:lnTo>
                        <a:pt x="1488" y="0"/>
                      </a:lnTo>
                      <a:lnTo>
                        <a:pt x="1872" y="1632"/>
                      </a:lnTo>
                    </a:path>
                  </a:pathLst>
                </a:custGeom>
                <a:noFill/>
                <a:ln w="3175" cmpd="sng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02188" name="Freeform 1132"/>
                <p:cNvSpPr>
                  <a:spLocks/>
                </p:cNvSpPr>
                <p:nvPr/>
              </p:nvSpPr>
              <p:spPr bwMode="auto">
                <a:xfrm>
                  <a:off x="4560" y="528"/>
                  <a:ext cx="1872" cy="1535"/>
                </a:xfrm>
                <a:custGeom>
                  <a:avLst/>
                  <a:gdLst>
                    <a:gd name="T0" fmla="*/ 0 w 1872"/>
                    <a:gd name="T1" fmla="*/ 1536 h 1536"/>
                    <a:gd name="T2" fmla="*/ 240 w 1872"/>
                    <a:gd name="T3" fmla="*/ 336 h 1536"/>
                    <a:gd name="T4" fmla="*/ 240 w 1872"/>
                    <a:gd name="T5" fmla="*/ 576 h 1536"/>
                    <a:gd name="T6" fmla="*/ 336 w 1872"/>
                    <a:gd name="T7" fmla="*/ 192 h 1536"/>
                    <a:gd name="T8" fmla="*/ 480 w 1872"/>
                    <a:gd name="T9" fmla="*/ 1056 h 1536"/>
                    <a:gd name="T10" fmla="*/ 576 w 1872"/>
                    <a:gd name="T11" fmla="*/ 192 h 1536"/>
                    <a:gd name="T12" fmla="*/ 624 w 1872"/>
                    <a:gd name="T13" fmla="*/ 336 h 1536"/>
                    <a:gd name="T14" fmla="*/ 720 w 1872"/>
                    <a:gd name="T15" fmla="*/ 0 h 1536"/>
                    <a:gd name="T16" fmla="*/ 768 w 1872"/>
                    <a:gd name="T17" fmla="*/ 480 h 1536"/>
                    <a:gd name="T18" fmla="*/ 864 w 1872"/>
                    <a:gd name="T19" fmla="*/ 144 h 1536"/>
                    <a:gd name="T20" fmla="*/ 1008 w 1872"/>
                    <a:gd name="T21" fmla="*/ 1152 h 1536"/>
                    <a:gd name="T22" fmla="*/ 1056 w 1872"/>
                    <a:gd name="T23" fmla="*/ 240 h 1536"/>
                    <a:gd name="T24" fmla="*/ 1152 w 1872"/>
                    <a:gd name="T25" fmla="*/ 816 h 1536"/>
                    <a:gd name="T26" fmla="*/ 1200 w 1872"/>
                    <a:gd name="T27" fmla="*/ 96 h 1536"/>
                    <a:gd name="T28" fmla="*/ 1344 w 1872"/>
                    <a:gd name="T29" fmla="*/ 480 h 1536"/>
                    <a:gd name="T30" fmla="*/ 1488 w 1872"/>
                    <a:gd name="T31" fmla="*/ 144 h 1536"/>
                    <a:gd name="T32" fmla="*/ 1488 w 1872"/>
                    <a:gd name="T33" fmla="*/ 480 h 1536"/>
                    <a:gd name="T34" fmla="*/ 1536 w 1872"/>
                    <a:gd name="T35" fmla="*/ 144 h 1536"/>
                    <a:gd name="T36" fmla="*/ 1872 w 1872"/>
                    <a:gd name="T37" fmla="*/ 1536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872" h="1536">
                      <a:moveTo>
                        <a:pt x="0" y="1536"/>
                      </a:moveTo>
                      <a:lnTo>
                        <a:pt x="240" y="336"/>
                      </a:lnTo>
                      <a:lnTo>
                        <a:pt x="240" y="576"/>
                      </a:lnTo>
                      <a:lnTo>
                        <a:pt x="336" y="192"/>
                      </a:lnTo>
                      <a:lnTo>
                        <a:pt x="480" y="1056"/>
                      </a:lnTo>
                      <a:lnTo>
                        <a:pt x="576" y="192"/>
                      </a:lnTo>
                      <a:lnTo>
                        <a:pt x="624" y="336"/>
                      </a:lnTo>
                      <a:lnTo>
                        <a:pt x="720" y="0"/>
                      </a:lnTo>
                      <a:lnTo>
                        <a:pt x="768" y="480"/>
                      </a:lnTo>
                      <a:lnTo>
                        <a:pt x="864" y="144"/>
                      </a:lnTo>
                      <a:lnTo>
                        <a:pt x="1008" y="1152"/>
                      </a:lnTo>
                      <a:lnTo>
                        <a:pt x="1056" y="240"/>
                      </a:lnTo>
                      <a:lnTo>
                        <a:pt x="1152" y="816"/>
                      </a:lnTo>
                      <a:lnTo>
                        <a:pt x="1200" y="96"/>
                      </a:lnTo>
                      <a:lnTo>
                        <a:pt x="1344" y="480"/>
                      </a:lnTo>
                      <a:lnTo>
                        <a:pt x="1488" y="144"/>
                      </a:lnTo>
                      <a:lnTo>
                        <a:pt x="1488" y="480"/>
                      </a:lnTo>
                      <a:lnTo>
                        <a:pt x="1536" y="144"/>
                      </a:lnTo>
                      <a:lnTo>
                        <a:pt x="1872" y="1536"/>
                      </a:lnTo>
                    </a:path>
                  </a:pathLst>
                </a:custGeom>
                <a:noFill/>
                <a:ln w="3175" cmpd="sng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302301" name="Rectangle 1245"/>
              <p:cNvSpPr>
                <a:spLocks noChangeArrowheads="1"/>
              </p:cNvSpPr>
              <p:nvPr/>
            </p:nvSpPr>
            <p:spPr bwMode="auto">
              <a:xfrm rot="2410914">
                <a:off x="5232" y="2208"/>
                <a:ext cx="254" cy="9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lnSpc>
                    <a:spcPct val="80000"/>
                  </a:lnSpc>
                  <a:defRPr/>
                </a:pPr>
                <a:r>
                  <a:rPr lang="en-US" sz="2000" b="1" i="1">
                    <a:solidFill>
                      <a:schemeClr val="bg1"/>
                    </a:solidFill>
                    <a:latin typeface="Georgia" charset="0"/>
                    <a:cs typeface="+mn-cs"/>
                  </a:rPr>
                  <a:t>t</a:t>
                </a:r>
                <a:r>
                  <a:rPr lang="en-US" sz="2000" b="1" i="1" baseline="-25000">
                    <a:solidFill>
                      <a:schemeClr val="bg1"/>
                    </a:solidFill>
                    <a:latin typeface="Georgia" charset="0"/>
                    <a:cs typeface="+mn-cs"/>
                  </a:rPr>
                  <a:t>1</a:t>
                </a:r>
              </a:p>
              <a:p>
                <a:pPr>
                  <a:lnSpc>
                    <a:spcPct val="80000"/>
                  </a:lnSpc>
                  <a:defRPr/>
                </a:pPr>
                <a:r>
                  <a:rPr lang="en-US" sz="2000">
                    <a:solidFill>
                      <a:schemeClr val="bg1"/>
                    </a:solidFill>
                    <a:latin typeface="Georgia" charset="0"/>
                    <a:cs typeface="+mn-cs"/>
                  </a:rPr>
                  <a:t>:</a:t>
                </a:r>
              </a:p>
              <a:p>
                <a:pPr>
                  <a:lnSpc>
                    <a:spcPct val="80000"/>
                  </a:lnSpc>
                  <a:defRPr/>
                </a:pPr>
                <a:r>
                  <a:rPr lang="en-US" sz="2000">
                    <a:solidFill>
                      <a:schemeClr val="bg1"/>
                    </a:solidFill>
                    <a:latin typeface="Georgia" charset="0"/>
                    <a:cs typeface="+mn-cs"/>
                  </a:rPr>
                  <a:t>:</a:t>
                </a:r>
              </a:p>
              <a:p>
                <a:pPr>
                  <a:lnSpc>
                    <a:spcPct val="80000"/>
                  </a:lnSpc>
                  <a:defRPr/>
                </a:pPr>
                <a:r>
                  <a:rPr lang="en-US" sz="2000">
                    <a:solidFill>
                      <a:schemeClr val="bg1"/>
                    </a:solidFill>
                    <a:latin typeface="Georgia" charset="0"/>
                    <a:cs typeface="+mn-cs"/>
                  </a:rPr>
                  <a:t>:</a:t>
                </a:r>
              </a:p>
              <a:p>
                <a:pPr>
                  <a:lnSpc>
                    <a:spcPct val="80000"/>
                  </a:lnSpc>
                  <a:defRPr/>
                </a:pPr>
                <a:r>
                  <a:rPr lang="en-US" sz="2000">
                    <a:solidFill>
                      <a:schemeClr val="bg1"/>
                    </a:solidFill>
                    <a:latin typeface="Georgia" charset="0"/>
                    <a:cs typeface="+mn-cs"/>
                  </a:rPr>
                  <a:t>:</a:t>
                </a:r>
                <a:endParaRPr lang="en-US" sz="2000" b="1" i="1">
                  <a:solidFill>
                    <a:schemeClr val="bg1"/>
                  </a:solidFill>
                  <a:latin typeface="Georgia" charset="0"/>
                  <a:cs typeface="+mn-cs"/>
                </a:endParaRPr>
              </a:p>
              <a:p>
                <a:pPr>
                  <a:lnSpc>
                    <a:spcPct val="80000"/>
                  </a:lnSpc>
                  <a:defRPr/>
                </a:pPr>
                <a:r>
                  <a:rPr lang="en-US" sz="2000" b="1" i="1">
                    <a:solidFill>
                      <a:schemeClr val="bg1"/>
                    </a:solidFill>
                    <a:latin typeface="Georgia" charset="0"/>
                    <a:cs typeface="+mn-cs"/>
                  </a:rPr>
                  <a:t>t</a:t>
                </a:r>
                <a:r>
                  <a:rPr lang="en-US" sz="2000" b="1" i="1" baseline="-25000">
                    <a:solidFill>
                      <a:schemeClr val="bg1"/>
                    </a:solidFill>
                    <a:latin typeface="Georgia" charset="0"/>
                    <a:cs typeface="+mn-cs"/>
                  </a:rPr>
                  <a:t>n</a:t>
                </a:r>
                <a:endParaRPr lang="en-US" sz="2000" b="1" i="1">
                  <a:solidFill>
                    <a:schemeClr val="bg1"/>
                  </a:solidFill>
                  <a:latin typeface="Georgia" charset="0"/>
                  <a:cs typeface="+mn-cs"/>
                </a:endParaRPr>
              </a:p>
            </p:txBody>
          </p:sp>
        </p:grpSp>
        <p:sp>
          <p:nvSpPr>
            <p:cNvPr id="302306" name="Line 1250"/>
            <p:cNvSpPr>
              <a:spLocks noChangeShapeType="1"/>
            </p:cNvSpPr>
            <p:nvPr/>
          </p:nvSpPr>
          <p:spPr bwMode="auto">
            <a:xfrm>
              <a:off x="3264" y="2304"/>
              <a:ext cx="240" cy="0"/>
            </a:xfrm>
            <a:prstGeom prst="line">
              <a:avLst/>
            </a:prstGeom>
            <a:noFill/>
            <a:ln w="66675" cmpd="dbl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302313" name="Group 1257"/>
          <p:cNvGrpSpPr>
            <a:grpSpLocks/>
          </p:cNvGrpSpPr>
          <p:nvPr/>
        </p:nvGrpSpPr>
        <p:grpSpPr bwMode="auto">
          <a:xfrm>
            <a:off x="1066800" y="1143000"/>
            <a:ext cx="4191000" cy="1371600"/>
            <a:chOff x="672" y="720"/>
            <a:chExt cx="2640" cy="864"/>
          </a:xfrm>
        </p:grpSpPr>
        <p:sp>
          <p:nvSpPr>
            <p:cNvPr id="302213" name="Line 1157"/>
            <p:cNvSpPr>
              <a:spLocks noChangeShapeType="1"/>
            </p:cNvSpPr>
            <p:nvPr/>
          </p:nvSpPr>
          <p:spPr bwMode="auto">
            <a:xfrm>
              <a:off x="672" y="1272"/>
              <a:ext cx="912" cy="0"/>
            </a:xfrm>
            <a:prstGeom prst="line">
              <a:avLst/>
            </a:prstGeom>
            <a:noFill/>
            <a:ln w="3175" cap="rnd">
              <a:solidFill>
                <a:schemeClr val="bg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168976" name="Group 1255"/>
            <p:cNvGrpSpPr>
              <a:grpSpLocks/>
            </p:cNvGrpSpPr>
            <p:nvPr/>
          </p:nvGrpSpPr>
          <p:grpSpPr bwMode="auto">
            <a:xfrm>
              <a:off x="1680" y="720"/>
              <a:ext cx="1632" cy="864"/>
              <a:chOff x="1680" y="720"/>
              <a:chExt cx="1632" cy="864"/>
            </a:xfrm>
          </p:grpSpPr>
          <p:sp>
            <p:nvSpPr>
              <p:cNvPr id="302214" name="Freeform 1158"/>
              <p:cNvSpPr>
                <a:spLocks/>
              </p:cNvSpPr>
              <p:nvPr/>
            </p:nvSpPr>
            <p:spPr bwMode="auto">
              <a:xfrm>
                <a:off x="1968" y="720"/>
                <a:ext cx="1344" cy="864"/>
              </a:xfrm>
              <a:custGeom>
                <a:avLst/>
                <a:gdLst>
                  <a:gd name="T0" fmla="*/ 0 w 1344"/>
                  <a:gd name="T1" fmla="*/ 864 h 864"/>
                  <a:gd name="T2" fmla="*/ 48 w 1344"/>
                  <a:gd name="T3" fmla="*/ 0 h 864"/>
                  <a:gd name="T4" fmla="*/ 144 w 1344"/>
                  <a:gd name="T5" fmla="*/ 768 h 864"/>
                  <a:gd name="T6" fmla="*/ 192 w 1344"/>
                  <a:gd name="T7" fmla="*/ 0 h 864"/>
                  <a:gd name="T8" fmla="*/ 288 w 1344"/>
                  <a:gd name="T9" fmla="*/ 768 h 864"/>
                  <a:gd name="T10" fmla="*/ 336 w 1344"/>
                  <a:gd name="T11" fmla="*/ 0 h 864"/>
                  <a:gd name="T12" fmla="*/ 432 w 1344"/>
                  <a:gd name="T13" fmla="*/ 768 h 864"/>
                  <a:gd name="T14" fmla="*/ 480 w 1344"/>
                  <a:gd name="T15" fmla="*/ 624 h 864"/>
                  <a:gd name="T16" fmla="*/ 528 w 1344"/>
                  <a:gd name="T17" fmla="*/ 768 h 864"/>
                  <a:gd name="T18" fmla="*/ 576 w 1344"/>
                  <a:gd name="T19" fmla="*/ 0 h 864"/>
                  <a:gd name="T20" fmla="*/ 672 w 1344"/>
                  <a:gd name="T21" fmla="*/ 768 h 864"/>
                  <a:gd name="T22" fmla="*/ 720 w 1344"/>
                  <a:gd name="T23" fmla="*/ 0 h 864"/>
                  <a:gd name="T24" fmla="*/ 816 w 1344"/>
                  <a:gd name="T25" fmla="*/ 768 h 864"/>
                  <a:gd name="T26" fmla="*/ 864 w 1344"/>
                  <a:gd name="T27" fmla="*/ 0 h 864"/>
                  <a:gd name="T28" fmla="*/ 960 w 1344"/>
                  <a:gd name="T29" fmla="*/ 768 h 864"/>
                  <a:gd name="T30" fmla="*/ 1008 w 1344"/>
                  <a:gd name="T31" fmla="*/ 624 h 864"/>
                  <a:gd name="T32" fmla="*/ 1056 w 1344"/>
                  <a:gd name="T33" fmla="*/ 768 h 864"/>
                  <a:gd name="T34" fmla="*/ 1104 w 1344"/>
                  <a:gd name="T35" fmla="*/ 0 h 864"/>
                  <a:gd name="T36" fmla="*/ 1200 w 1344"/>
                  <a:gd name="T37" fmla="*/ 768 h 864"/>
                  <a:gd name="T38" fmla="*/ 1248 w 1344"/>
                  <a:gd name="T39" fmla="*/ 0 h 864"/>
                  <a:gd name="T40" fmla="*/ 1344 w 1344"/>
                  <a:gd name="T41" fmla="*/ 816 h 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44" h="864">
                    <a:moveTo>
                      <a:pt x="0" y="864"/>
                    </a:moveTo>
                    <a:lnTo>
                      <a:pt x="48" y="0"/>
                    </a:lnTo>
                    <a:lnTo>
                      <a:pt x="144" y="768"/>
                    </a:lnTo>
                    <a:lnTo>
                      <a:pt x="192" y="0"/>
                    </a:lnTo>
                    <a:lnTo>
                      <a:pt x="288" y="768"/>
                    </a:lnTo>
                    <a:lnTo>
                      <a:pt x="336" y="0"/>
                    </a:lnTo>
                    <a:lnTo>
                      <a:pt x="432" y="768"/>
                    </a:lnTo>
                    <a:lnTo>
                      <a:pt x="480" y="624"/>
                    </a:lnTo>
                    <a:lnTo>
                      <a:pt x="528" y="768"/>
                    </a:lnTo>
                    <a:lnTo>
                      <a:pt x="576" y="0"/>
                    </a:lnTo>
                    <a:lnTo>
                      <a:pt x="672" y="768"/>
                    </a:lnTo>
                    <a:lnTo>
                      <a:pt x="720" y="0"/>
                    </a:lnTo>
                    <a:lnTo>
                      <a:pt x="816" y="768"/>
                    </a:lnTo>
                    <a:lnTo>
                      <a:pt x="864" y="0"/>
                    </a:lnTo>
                    <a:lnTo>
                      <a:pt x="960" y="768"/>
                    </a:lnTo>
                    <a:lnTo>
                      <a:pt x="1008" y="624"/>
                    </a:lnTo>
                    <a:lnTo>
                      <a:pt x="1056" y="768"/>
                    </a:lnTo>
                    <a:lnTo>
                      <a:pt x="1104" y="0"/>
                    </a:lnTo>
                    <a:lnTo>
                      <a:pt x="1200" y="768"/>
                    </a:lnTo>
                    <a:lnTo>
                      <a:pt x="1248" y="0"/>
                    </a:lnTo>
                    <a:lnTo>
                      <a:pt x="1344" y="816"/>
                    </a:lnTo>
                  </a:path>
                </a:pathLst>
              </a:custGeom>
              <a:noFill/>
              <a:ln w="9525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308" name="Line 1252"/>
              <p:cNvSpPr>
                <a:spLocks noChangeShapeType="1"/>
              </p:cNvSpPr>
              <p:nvPr/>
            </p:nvSpPr>
            <p:spPr bwMode="auto">
              <a:xfrm>
                <a:off x="1680" y="1272"/>
                <a:ext cx="240" cy="0"/>
              </a:xfrm>
              <a:prstGeom prst="line">
                <a:avLst/>
              </a:prstGeom>
              <a:noFill/>
              <a:ln w="66675" cmpd="dbl">
                <a:solidFill>
                  <a:schemeClr val="bg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302316" name="Group 1260"/>
          <p:cNvGrpSpPr>
            <a:grpSpLocks/>
          </p:cNvGrpSpPr>
          <p:nvPr/>
        </p:nvGrpSpPr>
        <p:grpSpPr bwMode="auto">
          <a:xfrm>
            <a:off x="1428750" y="1828800"/>
            <a:ext cx="857250" cy="381000"/>
            <a:chOff x="900" y="1104"/>
            <a:chExt cx="540" cy="240"/>
          </a:xfrm>
        </p:grpSpPr>
        <p:sp>
          <p:nvSpPr>
            <p:cNvPr id="302314" name="AutoShape 1258"/>
            <p:cNvSpPr>
              <a:spLocks noChangeArrowheads="1"/>
            </p:cNvSpPr>
            <p:nvPr/>
          </p:nvSpPr>
          <p:spPr bwMode="auto">
            <a:xfrm>
              <a:off x="900" y="1104"/>
              <a:ext cx="240" cy="240"/>
            </a:xfrm>
            <a:prstGeom prst="star5">
              <a:avLst/>
            </a:prstGeom>
            <a:noFill/>
            <a:ln w="9525">
              <a:solidFill>
                <a:schemeClr val="bg1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02315" name="AutoShape 1259"/>
            <p:cNvSpPr>
              <a:spLocks noChangeArrowheads="1"/>
            </p:cNvSpPr>
            <p:nvPr/>
          </p:nvSpPr>
          <p:spPr bwMode="auto">
            <a:xfrm>
              <a:off x="1200" y="1104"/>
              <a:ext cx="240" cy="240"/>
            </a:xfrm>
            <a:prstGeom prst="star5">
              <a:avLst/>
            </a:prstGeom>
            <a:noFill/>
            <a:ln w="9525">
              <a:solidFill>
                <a:schemeClr val="bg1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302318" name="Line 1262"/>
          <p:cNvSpPr>
            <a:spLocks noChangeShapeType="1"/>
          </p:cNvSpPr>
          <p:nvPr/>
        </p:nvSpPr>
        <p:spPr bwMode="auto">
          <a:xfrm>
            <a:off x="533400" y="3048000"/>
            <a:ext cx="0" cy="1295400"/>
          </a:xfrm>
          <a:prstGeom prst="line">
            <a:avLst/>
          </a:prstGeom>
          <a:noFill/>
          <a:ln w="3175" cap="rnd">
            <a:solidFill>
              <a:schemeClr val="bg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02319" name="Line 1263"/>
          <p:cNvSpPr>
            <a:spLocks noChangeShapeType="1"/>
          </p:cNvSpPr>
          <p:nvPr/>
        </p:nvSpPr>
        <p:spPr bwMode="auto">
          <a:xfrm rot="2473532">
            <a:off x="8610600" y="3733800"/>
            <a:ext cx="0" cy="1295400"/>
          </a:xfrm>
          <a:prstGeom prst="line">
            <a:avLst/>
          </a:prstGeom>
          <a:noFill/>
          <a:ln w="3175" cap="rnd">
            <a:solidFill>
              <a:schemeClr val="bg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2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2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023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023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76" name="Line 20"/>
          <p:cNvSpPr>
            <a:spLocks noChangeShapeType="1"/>
          </p:cNvSpPr>
          <p:nvPr/>
        </p:nvSpPr>
        <p:spPr bwMode="auto">
          <a:xfrm>
            <a:off x="3429000" y="3276600"/>
            <a:ext cx="2438400" cy="0"/>
          </a:xfrm>
          <a:prstGeom prst="line">
            <a:avLst/>
          </a:prstGeom>
          <a:noFill/>
          <a:ln w="762000">
            <a:solidFill>
              <a:schemeClr val="accent2">
                <a:alpha val="55000"/>
              </a:schemeClr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01060" name="Rectangle 4"/>
          <p:cNvSpPr>
            <a:spLocks noChangeArrowheads="1"/>
          </p:cNvSpPr>
          <p:nvPr/>
        </p:nvSpPr>
        <p:spPr bwMode="auto">
          <a:xfrm>
            <a:off x="1184275" y="44450"/>
            <a:ext cx="681672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i="1">
                <a:solidFill>
                  <a:srgbClr val="FFFF00"/>
                </a:solidFill>
                <a:latin typeface="Georgia" charset="0"/>
                <a:cs typeface="+mn-cs"/>
              </a:rPr>
              <a:t>Super-resolution </a:t>
            </a:r>
          </a:p>
          <a:p>
            <a:pPr algn="ctr">
              <a:defRPr/>
            </a:pPr>
            <a:r>
              <a:rPr lang="en-US" sz="2800" b="1" i="1">
                <a:solidFill>
                  <a:srgbClr val="FFFF00"/>
                </a:solidFill>
                <a:latin typeface="Georgia" charset="0"/>
                <a:cs typeface="+mn-cs"/>
              </a:rPr>
              <a:t>Optical Fluctuation Imaging (SOFI)</a:t>
            </a:r>
            <a:endParaRPr lang="en-US" sz="2400">
              <a:solidFill>
                <a:srgbClr val="141413"/>
              </a:solidFill>
              <a:latin typeface="Helvetica" charset="0"/>
              <a:cs typeface="+mn-cs"/>
            </a:endParaRPr>
          </a:p>
        </p:txBody>
      </p:sp>
      <p:grpSp>
        <p:nvGrpSpPr>
          <p:cNvPr id="171011" name="Group 16"/>
          <p:cNvGrpSpPr>
            <a:grpSpLocks/>
          </p:cNvGrpSpPr>
          <p:nvPr/>
        </p:nvGrpSpPr>
        <p:grpSpPr bwMode="auto">
          <a:xfrm>
            <a:off x="876300" y="2063750"/>
            <a:ext cx="7391400" cy="2736850"/>
            <a:chOff x="528" y="1142"/>
            <a:chExt cx="4656" cy="1724"/>
          </a:xfrm>
        </p:grpSpPr>
        <p:pic>
          <p:nvPicPr>
            <p:cNvPr id="301062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1152"/>
              <a:ext cx="1361" cy="17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01063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9" y="1142"/>
              <a:ext cx="1361" cy="17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01064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1286"/>
              <a:ext cx="829" cy="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01065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" y="1214"/>
              <a:ext cx="829" cy="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301068" name="Rectangle 12"/>
          <p:cNvSpPr>
            <a:spLocks noChangeArrowheads="1"/>
          </p:cNvSpPr>
          <p:nvPr/>
        </p:nvSpPr>
        <p:spPr bwMode="auto">
          <a:xfrm>
            <a:off x="1600200" y="5334000"/>
            <a:ext cx="5862638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i="1">
                <a:solidFill>
                  <a:srgbClr val="00FF00"/>
                </a:solidFill>
                <a:cs typeface="+mn-cs"/>
              </a:rPr>
              <a:t>Fast, background-free, 3D super-resolution optical fluctuation imaging (SOFI).</a:t>
            </a:r>
          </a:p>
          <a:p>
            <a:pPr>
              <a:defRPr/>
            </a:pPr>
            <a:r>
              <a:rPr lang="en-US" sz="1400" i="1">
                <a:solidFill>
                  <a:srgbClr val="00FF00"/>
                </a:solidFill>
                <a:cs typeface="+mn-cs"/>
              </a:rPr>
              <a:t>Dertinger T, Colyer R, Iyer G, Weiss S, Enderlein J.</a:t>
            </a:r>
          </a:p>
          <a:p>
            <a:pPr>
              <a:defRPr/>
            </a:pPr>
            <a:r>
              <a:rPr lang="en-US" sz="1400" i="1">
                <a:solidFill>
                  <a:srgbClr val="00FF00"/>
                </a:solidFill>
                <a:cs typeface="+mn-cs"/>
              </a:rPr>
              <a:t>Proc Natl Acad Sci U S A. 2009</a:t>
            </a:r>
            <a:endParaRPr lang="en-US" sz="2400">
              <a:cs typeface="+mn-cs"/>
            </a:endParaRPr>
          </a:p>
        </p:txBody>
      </p:sp>
      <p:sp>
        <p:nvSpPr>
          <p:cNvPr id="301071" name="Rectangle 15"/>
          <p:cNvSpPr>
            <a:spLocks noChangeArrowheads="1"/>
          </p:cNvSpPr>
          <p:nvPr/>
        </p:nvSpPr>
        <p:spPr bwMode="auto">
          <a:xfrm>
            <a:off x="2133600" y="1447800"/>
            <a:ext cx="4589463" cy="29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300" i="1">
                <a:solidFill>
                  <a:schemeClr val="bg1"/>
                </a:solidFill>
                <a:latin typeface="Helvetica" charset="0"/>
                <a:cs typeface="+mn-cs"/>
              </a:rPr>
              <a:t>Up to 50 nm of lateral resolution and ? nm of axial resolution</a:t>
            </a:r>
          </a:p>
        </p:txBody>
      </p:sp>
      <p:pic>
        <p:nvPicPr>
          <p:cNvPr id="301073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5388">
            <a:off x="4191000" y="2971800"/>
            <a:ext cx="1447800" cy="26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01074" name="Picture 1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1635">
            <a:off x="3505200" y="2819400"/>
            <a:ext cx="1155700" cy="33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01075" name="Picture 1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4911">
            <a:off x="3733800" y="3352800"/>
            <a:ext cx="1600200" cy="22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740" name="Group 52"/>
          <p:cNvGrpSpPr>
            <a:grpSpLocks/>
          </p:cNvGrpSpPr>
          <p:nvPr/>
        </p:nvGrpSpPr>
        <p:grpSpPr bwMode="auto">
          <a:xfrm>
            <a:off x="0" y="1727200"/>
            <a:ext cx="4267200" cy="2876550"/>
            <a:chOff x="0" y="1088"/>
            <a:chExt cx="2688" cy="1812"/>
          </a:xfrm>
        </p:grpSpPr>
        <p:grpSp>
          <p:nvGrpSpPr>
            <p:cNvPr id="29724" name="Group 46"/>
            <p:cNvGrpSpPr>
              <a:grpSpLocks/>
            </p:cNvGrpSpPr>
            <p:nvPr/>
          </p:nvGrpSpPr>
          <p:grpSpPr bwMode="auto">
            <a:xfrm>
              <a:off x="0" y="2869"/>
              <a:ext cx="2688" cy="31"/>
              <a:chOff x="0" y="1088"/>
              <a:chExt cx="2688" cy="31"/>
            </a:xfrm>
          </p:grpSpPr>
          <p:sp>
            <p:nvSpPr>
              <p:cNvPr id="242735" name="Line 47"/>
              <p:cNvSpPr>
                <a:spLocks noChangeShapeType="1"/>
              </p:cNvSpPr>
              <p:nvPr/>
            </p:nvSpPr>
            <p:spPr bwMode="auto">
              <a:xfrm>
                <a:off x="0" y="1088"/>
                <a:ext cx="2688" cy="0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42736" name="Line 48"/>
              <p:cNvSpPr>
                <a:spLocks noChangeShapeType="1"/>
              </p:cNvSpPr>
              <p:nvPr/>
            </p:nvSpPr>
            <p:spPr bwMode="auto">
              <a:xfrm>
                <a:off x="0" y="1104"/>
                <a:ext cx="2688" cy="0"/>
              </a:xfrm>
              <a:prstGeom prst="line">
                <a:avLst/>
              </a:prstGeom>
              <a:noFill/>
              <a:ln w="12700">
                <a:solidFill>
                  <a:srgbClr val="0707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42737" name="Line 49"/>
              <p:cNvSpPr>
                <a:spLocks noChangeShapeType="1"/>
              </p:cNvSpPr>
              <p:nvPr/>
            </p:nvSpPr>
            <p:spPr bwMode="auto">
              <a:xfrm>
                <a:off x="0" y="1119"/>
                <a:ext cx="2688" cy="0"/>
              </a:xfrm>
              <a:prstGeom prst="line">
                <a:avLst/>
              </a:prstGeom>
              <a:noFill/>
              <a:ln w="12700">
                <a:solidFill>
                  <a:srgbClr val="E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29725" name="Group 45"/>
            <p:cNvGrpSpPr>
              <a:grpSpLocks/>
            </p:cNvGrpSpPr>
            <p:nvPr/>
          </p:nvGrpSpPr>
          <p:grpSpPr bwMode="auto">
            <a:xfrm>
              <a:off x="0" y="1088"/>
              <a:ext cx="2688" cy="31"/>
              <a:chOff x="0" y="1088"/>
              <a:chExt cx="2688" cy="31"/>
            </a:xfrm>
          </p:grpSpPr>
          <p:sp>
            <p:nvSpPr>
              <p:cNvPr id="242693" name="Line 5"/>
              <p:cNvSpPr>
                <a:spLocks noChangeShapeType="1"/>
              </p:cNvSpPr>
              <p:nvPr/>
            </p:nvSpPr>
            <p:spPr bwMode="auto">
              <a:xfrm>
                <a:off x="0" y="1088"/>
                <a:ext cx="2688" cy="0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42729" name="Line 41"/>
              <p:cNvSpPr>
                <a:spLocks noChangeShapeType="1"/>
              </p:cNvSpPr>
              <p:nvPr/>
            </p:nvSpPr>
            <p:spPr bwMode="auto">
              <a:xfrm>
                <a:off x="0" y="1104"/>
                <a:ext cx="2688" cy="0"/>
              </a:xfrm>
              <a:prstGeom prst="line">
                <a:avLst/>
              </a:prstGeom>
              <a:noFill/>
              <a:ln w="12700">
                <a:solidFill>
                  <a:srgbClr val="0707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42731" name="Line 43"/>
              <p:cNvSpPr>
                <a:spLocks noChangeShapeType="1"/>
              </p:cNvSpPr>
              <p:nvPr/>
            </p:nvSpPr>
            <p:spPr bwMode="auto">
              <a:xfrm>
                <a:off x="0" y="1119"/>
                <a:ext cx="2688" cy="0"/>
              </a:xfrm>
              <a:prstGeom prst="line">
                <a:avLst/>
              </a:prstGeom>
              <a:noFill/>
              <a:ln w="12700">
                <a:solidFill>
                  <a:srgbClr val="E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242745" name="Group 57"/>
          <p:cNvGrpSpPr>
            <a:grpSpLocks/>
          </p:cNvGrpSpPr>
          <p:nvPr/>
        </p:nvGrpSpPr>
        <p:grpSpPr bwMode="auto">
          <a:xfrm>
            <a:off x="1828800" y="1738313"/>
            <a:ext cx="7010400" cy="4359275"/>
            <a:chOff x="1152" y="1095"/>
            <a:chExt cx="4416" cy="2746"/>
          </a:xfrm>
        </p:grpSpPr>
        <p:grpSp>
          <p:nvGrpSpPr>
            <p:cNvPr id="29712" name="Group 56"/>
            <p:cNvGrpSpPr>
              <a:grpSpLocks/>
            </p:cNvGrpSpPr>
            <p:nvPr/>
          </p:nvGrpSpPr>
          <p:grpSpPr bwMode="auto">
            <a:xfrm>
              <a:off x="2736" y="1095"/>
              <a:ext cx="2832" cy="1806"/>
              <a:chOff x="2736" y="1095"/>
              <a:chExt cx="2832" cy="1806"/>
            </a:xfrm>
          </p:grpSpPr>
          <p:grpSp>
            <p:nvGrpSpPr>
              <p:cNvPr id="29718" name="Group 29"/>
              <p:cNvGrpSpPr>
                <a:grpSpLocks/>
              </p:cNvGrpSpPr>
              <p:nvPr/>
            </p:nvGrpSpPr>
            <p:grpSpPr bwMode="auto">
              <a:xfrm>
                <a:off x="2736" y="1095"/>
                <a:ext cx="2832" cy="1806"/>
                <a:chOff x="2736" y="1335"/>
                <a:chExt cx="2832" cy="1806"/>
              </a:xfrm>
            </p:grpSpPr>
            <p:sp>
              <p:nvSpPr>
                <p:cNvPr id="242705" name="Line 17"/>
                <p:cNvSpPr>
                  <a:spLocks noChangeShapeType="1"/>
                </p:cNvSpPr>
                <p:nvPr/>
              </p:nvSpPr>
              <p:spPr bwMode="auto">
                <a:xfrm>
                  <a:off x="2736" y="1335"/>
                  <a:ext cx="2832" cy="1104"/>
                </a:xfrm>
                <a:prstGeom prst="line">
                  <a:avLst/>
                </a:prstGeom>
                <a:noFill/>
                <a:ln w="12700">
                  <a:solidFill>
                    <a:srgbClr val="E8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42711" name="Line 23"/>
                <p:cNvSpPr>
                  <a:spLocks noChangeShapeType="1"/>
                </p:cNvSpPr>
                <p:nvPr/>
              </p:nvSpPr>
              <p:spPr bwMode="auto">
                <a:xfrm flipV="1">
                  <a:off x="2736" y="2037"/>
                  <a:ext cx="2832" cy="1104"/>
                </a:xfrm>
                <a:prstGeom prst="line">
                  <a:avLst/>
                </a:prstGeom>
                <a:noFill/>
                <a:ln w="12700">
                  <a:solidFill>
                    <a:srgbClr val="E8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grpSp>
            <p:nvGrpSpPr>
              <p:cNvPr id="29719" name="Group 30"/>
              <p:cNvGrpSpPr>
                <a:grpSpLocks/>
              </p:cNvGrpSpPr>
              <p:nvPr/>
            </p:nvGrpSpPr>
            <p:grpSpPr bwMode="auto">
              <a:xfrm>
                <a:off x="2736" y="1095"/>
                <a:ext cx="2400" cy="1806"/>
                <a:chOff x="2736" y="1335"/>
                <a:chExt cx="2832" cy="1806"/>
              </a:xfrm>
            </p:grpSpPr>
            <p:sp>
              <p:nvSpPr>
                <p:cNvPr id="242719" name="Line 31"/>
                <p:cNvSpPr>
                  <a:spLocks noChangeShapeType="1"/>
                </p:cNvSpPr>
                <p:nvPr/>
              </p:nvSpPr>
              <p:spPr bwMode="auto">
                <a:xfrm>
                  <a:off x="2736" y="1335"/>
                  <a:ext cx="2832" cy="1104"/>
                </a:xfrm>
                <a:prstGeom prst="line">
                  <a:avLst/>
                </a:prstGeom>
                <a:noFill/>
                <a:ln w="19050">
                  <a:solidFill>
                    <a:srgbClr val="0707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42720" name="Line 32"/>
                <p:cNvSpPr>
                  <a:spLocks noChangeShapeType="1"/>
                </p:cNvSpPr>
                <p:nvPr/>
              </p:nvSpPr>
              <p:spPr bwMode="auto">
                <a:xfrm flipV="1">
                  <a:off x="2736" y="2037"/>
                  <a:ext cx="2832" cy="1104"/>
                </a:xfrm>
                <a:prstGeom prst="line">
                  <a:avLst/>
                </a:prstGeom>
                <a:noFill/>
                <a:ln w="19050">
                  <a:solidFill>
                    <a:srgbClr val="0707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</p:grpSp>
        <p:grpSp>
          <p:nvGrpSpPr>
            <p:cNvPr id="29713" name="Group 55"/>
            <p:cNvGrpSpPr>
              <a:grpSpLocks/>
            </p:cNvGrpSpPr>
            <p:nvPr/>
          </p:nvGrpSpPr>
          <p:grpSpPr bwMode="auto">
            <a:xfrm>
              <a:off x="1152" y="1095"/>
              <a:ext cx="4176" cy="2746"/>
              <a:chOff x="1152" y="1095"/>
              <a:chExt cx="4176" cy="2746"/>
            </a:xfrm>
          </p:grpSpPr>
          <p:grpSp>
            <p:nvGrpSpPr>
              <p:cNvPr id="29714" name="Group 33"/>
              <p:cNvGrpSpPr>
                <a:grpSpLocks/>
              </p:cNvGrpSpPr>
              <p:nvPr/>
            </p:nvGrpSpPr>
            <p:grpSpPr bwMode="auto">
              <a:xfrm>
                <a:off x="2736" y="1095"/>
                <a:ext cx="2592" cy="1806"/>
                <a:chOff x="2736" y="1335"/>
                <a:chExt cx="2832" cy="1806"/>
              </a:xfrm>
            </p:grpSpPr>
            <p:sp>
              <p:nvSpPr>
                <p:cNvPr id="242722" name="Line 34"/>
                <p:cNvSpPr>
                  <a:spLocks noChangeShapeType="1"/>
                </p:cNvSpPr>
                <p:nvPr/>
              </p:nvSpPr>
              <p:spPr bwMode="auto">
                <a:xfrm>
                  <a:off x="2736" y="1335"/>
                  <a:ext cx="2832" cy="1104"/>
                </a:xfrm>
                <a:prstGeom prst="line">
                  <a:avLst/>
                </a:prstGeom>
                <a:noFill/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42723" name="Line 35"/>
                <p:cNvSpPr>
                  <a:spLocks noChangeShapeType="1"/>
                </p:cNvSpPr>
                <p:nvPr/>
              </p:nvSpPr>
              <p:spPr bwMode="auto">
                <a:xfrm flipV="1">
                  <a:off x="2736" y="2037"/>
                  <a:ext cx="2832" cy="1104"/>
                </a:xfrm>
                <a:prstGeom prst="line">
                  <a:avLst/>
                </a:prstGeom>
                <a:noFill/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242724" name="Rectangle 36"/>
              <p:cNvSpPr>
                <a:spLocks noChangeArrowheads="1"/>
              </p:cNvSpPr>
              <p:nvPr/>
            </p:nvSpPr>
            <p:spPr bwMode="auto">
              <a:xfrm>
                <a:off x="1152" y="3264"/>
                <a:ext cx="3456" cy="5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lvl="1" algn="just" eaLnBrk="1" hangingPunct="1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charset="0"/>
                  <a:buChar char="n"/>
                  <a:defRPr/>
                </a:pPr>
                <a:r>
                  <a:rPr lang="en-US" altLang="zh-TW" sz="1800" i="1">
                    <a:solidFill>
                      <a:srgbClr val="FFFF00"/>
                    </a:solidFill>
                    <a:latin typeface="Geneva" charset="0"/>
                    <a:cs typeface="+mn-cs"/>
                  </a:rPr>
                  <a:t>Chromatic aberrations arise from variations in the refractive indices of the wide range of frequencies in visible light</a:t>
                </a:r>
              </a:p>
            </p:txBody>
          </p:sp>
        </p:grpSp>
      </p:grpSp>
      <p:sp>
        <p:nvSpPr>
          <p:cNvPr id="242726" name="Rectangle 38"/>
          <p:cNvSpPr>
            <a:spLocks noChangeArrowheads="1"/>
          </p:cNvSpPr>
          <p:nvPr/>
        </p:nvSpPr>
        <p:spPr bwMode="auto">
          <a:xfrm>
            <a:off x="533400" y="0"/>
            <a:ext cx="7848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2800" b="1" i="1">
                <a:solidFill>
                  <a:srgbClr val="FFFF00"/>
                </a:solidFill>
                <a:latin typeface="Georgia" charset="0"/>
                <a:cs typeface="+mn-cs"/>
              </a:rPr>
              <a:t>Chromatic aberrations</a:t>
            </a:r>
            <a:endParaRPr kumimoji="1" lang="en-US" sz="24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新細明體" charset="0"/>
              <a:cs typeface="新細明體" charset="0"/>
            </a:endParaRPr>
          </a:p>
        </p:txBody>
      </p:sp>
      <p:grpSp>
        <p:nvGrpSpPr>
          <p:cNvPr id="29700" name="Group 54"/>
          <p:cNvGrpSpPr>
            <a:grpSpLocks/>
          </p:cNvGrpSpPr>
          <p:nvPr/>
        </p:nvGrpSpPr>
        <p:grpSpPr bwMode="auto">
          <a:xfrm>
            <a:off x="0" y="1143000"/>
            <a:ext cx="4648200" cy="4057650"/>
            <a:chOff x="0" y="720"/>
            <a:chExt cx="2928" cy="2556"/>
          </a:xfrm>
        </p:grpSpPr>
        <p:grpSp>
          <p:nvGrpSpPr>
            <p:cNvPr id="29701" name="Group 53"/>
            <p:cNvGrpSpPr>
              <a:grpSpLocks/>
            </p:cNvGrpSpPr>
            <p:nvPr/>
          </p:nvGrpSpPr>
          <p:grpSpPr bwMode="auto">
            <a:xfrm>
              <a:off x="0" y="1104"/>
              <a:ext cx="2688" cy="1776"/>
              <a:chOff x="0" y="1104"/>
              <a:chExt cx="2688" cy="1776"/>
            </a:xfrm>
          </p:grpSpPr>
          <p:sp>
            <p:nvSpPr>
              <p:cNvPr id="242739" name="Line 51"/>
              <p:cNvSpPr>
                <a:spLocks noChangeShapeType="1"/>
              </p:cNvSpPr>
              <p:nvPr/>
            </p:nvSpPr>
            <p:spPr bwMode="auto">
              <a:xfrm>
                <a:off x="0" y="2880"/>
                <a:ext cx="2688" cy="0"/>
              </a:xfrm>
              <a:prstGeom prst="line">
                <a:avLst/>
              </a:prstGeom>
              <a:noFill/>
              <a:ln w="12700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42738" name="Line 50"/>
              <p:cNvSpPr>
                <a:spLocks noChangeShapeType="1"/>
              </p:cNvSpPr>
              <p:nvPr/>
            </p:nvSpPr>
            <p:spPr bwMode="auto">
              <a:xfrm>
                <a:off x="0" y="1104"/>
                <a:ext cx="2688" cy="0"/>
              </a:xfrm>
              <a:prstGeom prst="line">
                <a:avLst/>
              </a:prstGeom>
              <a:noFill/>
              <a:ln w="12700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42694" name="Line 6"/>
              <p:cNvSpPr>
                <a:spLocks noChangeShapeType="1"/>
              </p:cNvSpPr>
              <p:nvPr/>
            </p:nvSpPr>
            <p:spPr bwMode="auto">
              <a:xfrm>
                <a:off x="0" y="1321"/>
                <a:ext cx="2688" cy="0"/>
              </a:xfrm>
              <a:prstGeom prst="line">
                <a:avLst/>
              </a:prstGeom>
              <a:noFill/>
              <a:ln w="12700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42695" name="Line 7"/>
              <p:cNvSpPr>
                <a:spLocks noChangeShapeType="1"/>
              </p:cNvSpPr>
              <p:nvPr/>
            </p:nvSpPr>
            <p:spPr bwMode="auto">
              <a:xfrm>
                <a:off x="0" y="1547"/>
                <a:ext cx="2688" cy="0"/>
              </a:xfrm>
              <a:prstGeom prst="line">
                <a:avLst/>
              </a:prstGeom>
              <a:noFill/>
              <a:ln w="12700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42696" name="Line 8"/>
              <p:cNvSpPr>
                <a:spLocks noChangeShapeType="1"/>
              </p:cNvSpPr>
              <p:nvPr/>
            </p:nvSpPr>
            <p:spPr bwMode="auto">
              <a:xfrm>
                <a:off x="0" y="1772"/>
                <a:ext cx="2688" cy="0"/>
              </a:xfrm>
              <a:prstGeom prst="line">
                <a:avLst/>
              </a:prstGeom>
              <a:noFill/>
              <a:ln w="12700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42697" name="Line 9"/>
              <p:cNvSpPr>
                <a:spLocks noChangeShapeType="1"/>
              </p:cNvSpPr>
              <p:nvPr/>
            </p:nvSpPr>
            <p:spPr bwMode="auto">
              <a:xfrm>
                <a:off x="0" y="1998"/>
                <a:ext cx="2688" cy="0"/>
              </a:xfrm>
              <a:prstGeom prst="line">
                <a:avLst/>
              </a:prstGeom>
              <a:noFill/>
              <a:ln w="12700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42698" name="Line 10"/>
              <p:cNvSpPr>
                <a:spLocks noChangeShapeType="1"/>
              </p:cNvSpPr>
              <p:nvPr/>
            </p:nvSpPr>
            <p:spPr bwMode="auto">
              <a:xfrm>
                <a:off x="0" y="2224"/>
                <a:ext cx="2688" cy="0"/>
              </a:xfrm>
              <a:prstGeom prst="line">
                <a:avLst/>
              </a:prstGeom>
              <a:noFill/>
              <a:ln w="12700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42699" name="Line 11"/>
              <p:cNvSpPr>
                <a:spLocks noChangeShapeType="1"/>
              </p:cNvSpPr>
              <p:nvPr/>
            </p:nvSpPr>
            <p:spPr bwMode="auto">
              <a:xfrm>
                <a:off x="0" y="2449"/>
                <a:ext cx="2688" cy="0"/>
              </a:xfrm>
              <a:prstGeom prst="line">
                <a:avLst/>
              </a:prstGeom>
              <a:noFill/>
              <a:ln w="12700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42700" name="Line 12"/>
              <p:cNvSpPr>
                <a:spLocks noChangeShapeType="1"/>
              </p:cNvSpPr>
              <p:nvPr/>
            </p:nvSpPr>
            <p:spPr bwMode="auto">
              <a:xfrm>
                <a:off x="0" y="2675"/>
                <a:ext cx="2688" cy="0"/>
              </a:xfrm>
              <a:prstGeom prst="line">
                <a:avLst/>
              </a:prstGeom>
              <a:noFill/>
              <a:ln w="12700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pic>
          <p:nvPicPr>
            <p:cNvPr id="29702" name="Picture 28" descr="convexlens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720"/>
              <a:ext cx="432" cy="25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2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ChangeArrowheads="1"/>
          </p:cNvSpPr>
          <p:nvPr/>
        </p:nvSpPr>
        <p:spPr bwMode="auto">
          <a:xfrm>
            <a:off x="374650" y="44450"/>
            <a:ext cx="8443913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i="1">
                <a:solidFill>
                  <a:srgbClr val="FFFF00"/>
                </a:solidFill>
                <a:latin typeface="Georgia" charset="0"/>
                <a:cs typeface="+mn-cs"/>
              </a:rPr>
              <a:t>Super-resolution </a:t>
            </a:r>
          </a:p>
          <a:p>
            <a:pPr algn="ctr">
              <a:defRPr/>
            </a:pPr>
            <a:r>
              <a:rPr lang="en-US" sz="2400" b="1" i="1">
                <a:solidFill>
                  <a:srgbClr val="FFFF00"/>
                </a:solidFill>
                <a:latin typeface="Georgia" charset="0"/>
                <a:cs typeface="+mn-cs"/>
              </a:rPr>
              <a:t>Bleaching Assisted Localization Microscopy(BALM)</a:t>
            </a:r>
          </a:p>
        </p:txBody>
      </p:sp>
      <p:grpSp>
        <p:nvGrpSpPr>
          <p:cNvPr id="173058" name="Group 5"/>
          <p:cNvGrpSpPr>
            <a:grpSpLocks/>
          </p:cNvGrpSpPr>
          <p:nvPr/>
        </p:nvGrpSpPr>
        <p:grpSpPr bwMode="auto">
          <a:xfrm>
            <a:off x="1219200" y="1524000"/>
            <a:ext cx="1143000" cy="76200"/>
            <a:chOff x="720" y="1056"/>
            <a:chExt cx="720" cy="48"/>
          </a:xfrm>
        </p:grpSpPr>
        <p:sp>
          <p:nvSpPr>
            <p:cNvPr id="358406" name="Oval 6"/>
            <p:cNvSpPr>
              <a:spLocks noChangeArrowheads="1"/>
            </p:cNvSpPr>
            <p:nvPr/>
          </p:nvSpPr>
          <p:spPr bwMode="auto">
            <a:xfrm>
              <a:off x="720" y="1056"/>
              <a:ext cx="48" cy="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8407" name="Oval 7"/>
            <p:cNvSpPr>
              <a:spLocks noChangeArrowheads="1"/>
            </p:cNvSpPr>
            <p:nvPr/>
          </p:nvSpPr>
          <p:spPr bwMode="auto">
            <a:xfrm>
              <a:off x="794" y="1056"/>
              <a:ext cx="48" cy="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8408" name="Oval 8"/>
            <p:cNvSpPr>
              <a:spLocks noChangeArrowheads="1"/>
            </p:cNvSpPr>
            <p:nvPr/>
          </p:nvSpPr>
          <p:spPr bwMode="auto">
            <a:xfrm>
              <a:off x="869" y="1056"/>
              <a:ext cx="48" cy="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8409" name="Oval 9"/>
            <p:cNvSpPr>
              <a:spLocks noChangeArrowheads="1"/>
            </p:cNvSpPr>
            <p:nvPr/>
          </p:nvSpPr>
          <p:spPr bwMode="auto">
            <a:xfrm>
              <a:off x="944" y="1056"/>
              <a:ext cx="48" cy="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8410" name="Oval 10"/>
            <p:cNvSpPr>
              <a:spLocks noChangeArrowheads="1"/>
            </p:cNvSpPr>
            <p:nvPr/>
          </p:nvSpPr>
          <p:spPr bwMode="auto">
            <a:xfrm>
              <a:off x="1018" y="1056"/>
              <a:ext cx="48" cy="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8411" name="Oval 11"/>
            <p:cNvSpPr>
              <a:spLocks noChangeArrowheads="1"/>
            </p:cNvSpPr>
            <p:nvPr/>
          </p:nvSpPr>
          <p:spPr bwMode="auto">
            <a:xfrm>
              <a:off x="1093" y="1056"/>
              <a:ext cx="48" cy="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8412" name="Oval 12"/>
            <p:cNvSpPr>
              <a:spLocks noChangeArrowheads="1"/>
            </p:cNvSpPr>
            <p:nvPr/>
          </p:nvSpPr>
          <p:spPr bwMode="auto">
            <a:xfrm>
              <a:off x="1242" y="1056"/>
              <a:ext cx="48" cy="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8413" name="Oval 13"/>
            <p:cNvSpPr>
              <a:spLocks noChangeArrowheads="1"/>
            </p:cNvSpPr>
            <p:nvPr/>
          </p:nvSpPr>
          <p:spPr bwMode="auto">
            <a:xfrm>
              <a:off x="1392" y="1056"/>
              <a:ext cx="48" cy="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8414" name="Oval 14"/>
            <p:cNvSpPr>
              <a:spLocks noChangeArrowheads="1"/>
            </p:cNvSpPr>
            <p:nvPr/>
          </p:nvSpPr>
          <p:spPr bwMode="auto">
            <a:xfrm>
              <a:off x="1168" y="1056"/>
              <a:ext cx="48" cy="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8415" name="Oval 15"/>
            <p:cNvSpPr>
              <a:spLocks noChangeArrowheads="1"/>
            </p:cNvSpPr>
            <p:nvPr/>
          </p:nvSpPr>
          <p:spPr bwMode="auto">
            <a:xfrm>
              <a:off x="1317" y="1056"/>
              <a:ext cx="48" cy="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358614" name="Group 214"/>
          <p:cNvGrpSpPr>
            <a:grpSpLocks/>
          </p:cNvGrpSpPr>
          <p:nvPr/>
        </p:nvGrpSpPr>
        <p:grpSpPr bwMode="auto">
          <a:xfrm>
            <a:off x="1219200" y="1981200"/>
            <a:ext cx="1143000" cy="76200"/>
            <a:chOff x="768" y="1248"/>
            <a:chExt cx="720" cy="48"/>
          </a:xfrm>
        </p:grpSpPr>
        <p:sp>
          <p:nvSpPr>
            <p:cNvPr id="358417" name="Oval 17"/>
            <p:cNvSpPr>
              <a:spLocks noChangeArrowheads="1"/>
            </p:cNvSpPr>
            <p:nvPr/>
          </p:nvSpPr>
          <p:spPr bwMode="auto">
            <a:xfrm>
              <a:off x="768" y="1248"/>
              <a:ext cx="48" cy="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8418" name="Oval 18"/>
            <p:cNvSpPr>
              <a:spLocks noChangeArrowheads="1"/>
            </p:cNvSpPr>
            <p:nvPr/>
          </p:nvSpPr>
          <p:spPr bwMode="auto">
            <a:xfrm>
              <a:off x="842" y="1248"/>
              <a:ext cx="48" cy="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8419" name="Oval 19"/>
            <p:cNvSpPr>
              <a:spLocks noChangeArrowheads="1"/>
            </p:cNvSpPr>
            <p:nvPr/>
          </p:nvSpPr>
          <p:spPr bwMode="auto">
            <a:xfrm>
              <a:off x="917" y="1248"/>
              <a:ext cx="48" cy="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8420" name="Oval 20"/>
            <p:cNvSpPr>
              <a:spLocks noChangeArrowheads="1"/>
            </p:cNvSpPr>
            <p:nvPr/>
          </p:nvSpPr>
          <p:spPr bwMode="auto">
            <a:xfrm>
              <a:off x="992" y="1248"/>
              <a:ext cx="48" cy="48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8421" name="Oval 21"/>
            <p:cNvSpPr>
              <a:spLocks noChangeArrowheads="1"/>
            </p:cNvSpPr>
            <p:nvPr/>
          </p:nvSpPr>
          <p:spPr bwMode="auto">
            <a:xfrm>
              <a:off x="1066" y="1248"/>
              <a:ext cx="48" cy="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8422" name="Oval 22"/>
            <p:cNvSpPr>
              <a:spLocks noChangeArrowheads="1"/>
            </p:cNvSpPr>
            <p:nvPr/>
          </p:nvSpPr>
          <p:spPr bwMode="auto">
            <a:xfrm>
              <a:off x="1141" y="1248"/>
              <a:ext cx="48" cy="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8423" name="Oval 23"/>
            <p:cNvSpPr>
              <a:spLocks noChangeArrowheads="1"/>
            </p:cNvSpPr>
            <p:nvPr/>
          </p:nvSpPr>
          <p:spPr bwMode="auto">
            <a:xfrm>
              <a:off x="1290" y="1248"/>
              <a:ext cx="48" cy="48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8424" name="Oval 24"/>
            <p:cNvSpPr>
              <a:spLocks noChangeArrowheads="1"/>
            </p:cNvSpPr>
            <p:nvPr/>
          </p:nvSpPr>
          <p:spPr bwMode="auto">
            <a:xfrm>
              <a:off x="1440" y="1248"/>
              <a:ext cx="48" cy="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8425" name="Oval 25"/>
            <p:cNvSpPr>
              <a:spLocks noChangeArrowheads="1"/>
            </p:cNvSpPr>
            <p:nvPr/>
          </p:nvSpPr>
          <p:spPr bwMode="auto">
            <a:xfrm>
              <a:off x="1216" y="1248"/>
              <a:ext cx="48" cy="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8426" name="Oval 26"/>
            <p:cNvSpPr>
              <a:spLocks noChangeArrowheads="1"/>
            </p:cNvSpPr>
            <p:nvPr/>
          </p:nvSpPr>
          <p:spPr bwMode="auto">
            <a:xfrm>
              <a:off x="1365" y="1248"/>
              <a:ext cx="48" cy="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358610" name="Group 210"/>
          <p:cNvGrpSpPr>
            <a:grpSpLocks/>
          </p:cNvGrpSpPr>
          <p:nvPr/>
        </p:nvGrpSpPr>
        <p:grpSpPr bwMode="auto">
          <a:xfrm>
            <a:off x="1428750" y="1828800"/>
            <a:ext cx="857250" cy="381000"/>
            <a:chOff x="900" y="1104"/>
            <a:chExt cx="540" cy="240"/>
          </a:xfrm>
        </p:grpSpPr>
        <p:sp>
          <p:nvSpPr>
            <p:cNvPr id="358611" name="AutoShape 211"/>
            <p:cNvSpPr>
              <a:spLocks noChangeArrowheads="1"/>
            </p:cNvSpPr>
            <p:nvPr/>
          </p:nvSpPr>
          <p:spPr bwMode="auto">
            <a:xfrm>
              <a:off x="900" y="1104"/>
              <a:ext cx="240" cy="240"/>
            </a:xfrm>
            <a:prstGeom prst="star5">
              <a:avLst/>
            </a:prstGeom>
            <a:noFill/>
            <a:ln w="9525">
              <a:solidFill>
                <a:schemeClr val="bg1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8612" name="AutoShape 212"/>
            <p:cNvSpPr>
              <a:spLocks noChangeArrowheads="1"/>
            </p:cNvSpPr>
            <p:nvPr/>
          </p:nvSpPr>
          <p:spPr bwMode="auto">
            <a:xfrm>
              <a:off x="1200" y="1104"/>
              <a:ext cx="240" cy="240"/>
            </a:xfrm>
            <a:prstGeom prst="star5">
              <a:avLst/>
            </a:prstGeom>
            <a:noFill/>
            <a:ln w="9525">
              <a:solidFill>
                <a:schemeClr val="bg1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358676" name="Group 276"/>
          <p:cNvGrpSpPr>
            <a:grpSpLocks/>
          </p:cNvGrpSpPr>
          <p:nvPr/>
        </p:nvGrpSpPr>
        <p:grpSpPr bwMode="auto">
          <a:xfrm>
            <a:off x="2667000" y="1143000"/>
            <a:ext cx="2590800" cy="1371600"/>
            <a:chOff x="1680" y="720"/>
            <a:chExt cx="1632" cy="864"/>
          </a:xfrm>
        </p:grpSpPr>
        <p:sp>
          <p:nvSpPr>
            <p:cNvPr id="358609" name="Line 209"/>
            <p:cNvSpPr>
              <a:spLocks noChangeShapeType="1"/>
            </p:cNvSpPr>
            <p:nvPr/>
          </p:nvSpPr>
          <p:spPr bwMode="auto">
            <a:xfrm>
              <a:off x="1680" y="1272"/>
              <a:ext cx="240" cy="0"/>
            </a:xfrm>
            <a:prstGeom prst="line">
              <a:avLst/>
            </a:prstGeom>
            <a:noFill/>
            <a:ln w="66675" cmpd="dbl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8616" name="Freeform 216"/>
            <p:cNvSpPr>
              <a:spLocks/>
            </p:cNvSpPr>
            <p:nvPr/>
          </p:nvSpPr>
          <p:spPr bwMode="auto">
            <a:xfrm>
              <a:off x="1968" y="720"/>
              <a:ext cx="1344" cy="864"/>
            </a:xfrm>
            <a:custGeom>
              <a:avLst/>
              <a:gdLst>
                <a:gd name="T0" fmla="*/ 0 w 1344"/>
                <a:gd name="T1" fmla="*/ 864 h 864"/>
                <a:gd name="T2" fmla="*/ 48 w 1344"/>
                <a:gd name="T3" fmla="*/ 0 h 864"/>
                <a:gd name="T4" fmla="*/ 144 w 1344"/>
                <a:gd name="T5" fmla="*/ 768 h 864"/>
                <a:gd name="T6" fmla="*/ 192 w 1344"/>
                <a:gd name="T7" fmla="*/ 0 h 864"/>
                <a:gd name="T8" fmla="*/ 288 w 1344"/>
                <a:gd name="T9" fmla="*/ 768 h 864"/>
                <a:gd name="T10" fmla="*/ 336 w 1344"/>
                <a:gd name="T11" fmla="*/ 0 h 864"/>
                <a:gd name="T12" fmla="*/ 432 w 1344"/>
                <a:gd name="T13" fmla="*/ 768 h 864"/>
                <a:gd name="T14" fmla="*/ 528 w 1344"/>
                <a:gd name="T15" fmla="*/ 768 h 864"/>
                <a:gd name="T16" fmla="*/ 576 w 1344"/>
                <a:gd name="T17" fmla="*/ 0 h 864"/>
                <a:gd name="T18" fmla="*/ 672 w 1344"/>
                <a:gd name="T19" fmla="*/ 768 h 864"/>
                <a:gd name="T20" fmla="*/ 720 w 1344"/>
                <a:gd name="T21" fmla="*/ 0 h 864"/>
                <a:gd name="T22" fmla="*/ 816 w 1344"/>
                <a:gd name="T23" fmla="*/ 768 h 864"/>
                <a:gd name="T24" fmla="*/ 864 w 1344"/>
                <a:gd name="T25" fmla="*/ 0 h 864"/>
                <a:gd name="T26" fmla="*/ 960 w 1344"/>
                <a:gd name="T27" fmla="*/ 768 h 864"/>
                <a:gd name="T28" fmla="*/ 1056 w 1344"/>
                <a:gd name="T29" fmla="*/ 768 h 864"/>
                <a:gd name="T30" fmla="*/ 1104 w 1344"/>
                <a:gd name="T31" fmla="*/ 0 h 864"/>
                <a:gd name="T32" fmla="*/ 1200 w 1344"/>
                <a:gd name="T33" fmla="*/ 768 h 864"/>
                <a:gd name="T34" fmla="*/ 1248 w 1344"/>
                <a:gd name="T35" fmla="*/ 0 h 864"/>
                <a:gd name="T36" fmla="*/ 1344 w 1344"/>
                <a:gd name="T37" fmla="*/ 816 h 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44" h="864">
                  <a:moveTo>
                    <a:pt x="0" y="864"/>
                  </a:moveTo>
                  <a:lnTo>
                    <a:pt x="48" y="0"/>
                  </a:lnTo>
                  <a:lnTo>
                    <a:pt x="144" y="768"/>
                  </a:lnTo>
                  <a:lnTo>
                    <a:pt x="192" y="0"/>
                  </a:lnTo>
                  <a:lnTo>
                    <a:pt x="288" y="768"/>
                  </a:lnTo>
                  <a:lnTo>
                    <a:pt x="336" y="0"/>
                  </a:lnTo>
                  <a:lnTo>
                    <a:pt x="432" y="768"/>
                  </a:lnTo>
                  <a:lnTo>
                    <a:pt x="528" y="768"/>
                  </a:lnTo>
                  <a:lnTo>
                    <a:pt x="576" y="0"/>
                  </a:lnTo>
                  <a:lnTo>
                    <a:pt x="672" y="768"/>
                  </a:lnTo>
                  <a:lnTo>
                    <a:pt x="720" y="0"/>
                  </a:lnTo>
                  <a:lnTo>
                    <a:pt x="816" y="768"/>
                  </a:lnTo>
                  <a:lnTo>
                    <a:pt x="864" y="0"/>
                  </a:lnTo>
                  <a:lnTo>
                    <a:pt x="960" y="768"/>
                  </a:lnTo>
                  <a:lnTo>
                    <a:pt x="1056" y="768"/>
                  </a:lnTo>
                  <a:lnTo>
                    <a:pt x="1104" y="0"/>
                  </a:lnTo>
                  <a:lnTo>
                    <a:pt x="1200" y="768"/>
                  </a:lnTo>
                  <a:lnTo>
                    <a:pt x="1248" y="0"/>
                  </a:lnTo>
                  <a:lnTo>
                    <a:pt x="1344" y="816"/>
                  </a:lnTo>
                </a:path>
              </a:pathLst>
            </a:custGeom>
            <a:noFill/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73062" name="Group 278"/>
          <p:cNvGrpSpPr>
            <a:grpSpLocks/>
          </p:cNvGrpSpPr>
          <p:nvPr/>
        </p:nvGrpSpPr>
        <p:grpSpPr bwMode="auto">
          <a:xfrm>
            <a:off x="533400" y="2057400"/>
            <a:ext cx="8077200" cy="3006725"/>
            <a:chOff x="336" y="1296"/>
            <a:chExt cx="5088" cy="1894"/>
          </a:xfrm>
        </p:grpSpPr>
        <p:grpSp>
          <p:nvGrpSpPr>
            <p:cNvPr id="173065" name="Group 277"/>
            <p:cNvGrpSpPr>
              <a:grpSpLocks/>
            </p:cNvGrpSpPr>
            <p:nvPr/>
          </p:nvGrpSpPr>
          <p:grpSpPr bwMode="auto">
            <a:xfrm>
              <a:off x="336" y="1656"/>
              <a:ext cx="2784" cy="1272"/>
              <a:chOff x="336" y="1656"/>
              <a:chExt cx="2784" cy="1272"/>
            </a:xfrm>
          </p:grpSpPr>
          <p:sp>
            <p:nvSpPr>
              <p:cNvPr id="358428" name="Rectangle 28"/>
              <p:cNvSpPr>
                <a:spLocks noChangeArrowheads="1"/>
              </p:cNvSpPr>
              <p:nvPr/>
            </p:nvSpPr>
            <p:spPr bwMode="auto">
              <a:xfrm>
                <a:off x="336" y="1718"/>
                <a:ext cx="254" cy="1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2000" b="1" i="1">
                    <a:solidFill>
                      <a:schemeClr val="bg1"/>
                    </a:solidFill>
                    <a:latin typeface="Georgia" charset="0"/>
                    <a:cs typeface="+mn-cs"/>
                  </a:rPr>
                  <a:t>t</a:t>
                </a:r>
                <a:r>
                  <a:rPr lang="en-US" sz="2000" b="1" i="1" baseline="-25000">
                    <a:solidFill>
                      <a:schemeClr val="bg1"/>
                    </a:solidFill>
                    <a:latin typeface="Georgia" charset="0"/>
                    <a:cs typeface="+mn-cs"/>
                  </a:rPr>
                  <a:t>1</a:t>
                </a:r>
              </a:p>
              <a:p>
                <a:pPr>
                  <a:defRPr/>
                </a:pPr>
                <a:r>
                  <a:rPr lang="en-US" sz="2000">
                    <a:solidFill>
                      <a:schemeClr val="bg1"/>
                    </a:solidFill>
                    <a:latin typeface="Georgia" charset="0"/>
                    <a:cs typeface="+mn-cs"/>
                  </a:rPr>
                  <a:t>:</a:t>
                </a:r>
              </a:p>
              <a:p>
                <a:pPr>
                  <a:defRPr/>
                </a:pPr>
                <a:r>
                  <a:rPr lang="en-US" sz="2000">
                    <a:solidFill>
                      <a:schemeClr val="bg1"/>
                    </a:solidFill>
                    <a:latin typeface="Georgia" charset="0"/>
                    <a:cs typeface="+mn-cs"/>
                  </a:rPr>
                  <a:t>:</a:t>
                </a:r>
              </a:p>
              <a:p>
                <a:pPr>
                  <a:defRPr/>
                </a:pPr>
                <a:r>
                  <a:rPr lang="en-US" sz="2000">
                    <a:solidFill>
                      <a:schemeClr val="bg1"/>
                    </a:solidFill>
                    <a:latin typeface="Georgia" charset="0"/>
                    <a:cs typeface="+mn-cs"/>
                  </a:rPr>
                  <a:t>:</a:t>
                </a:r>
              </a:p>
              <a:p>
                <a:pPr>
                  <a:defRPr/>
                </a:pPr>
                <a:r>
                  <a:rPr lang="en-US" sz="2000">
                    <a:solidFill>
                      <a:schemeClr val="bg1"/>
                    </a:solidFill>
                    <a:latin typeface="Georgia" charset="0"/>
                    <a:cs typeface="+mn-cs"/>
                  </a:rPr>
                  <a:t>:</a:t>
                </a:r>
                <a:endParaRPr lang="en-US" sz="2000" b="1" i="1">
                  <a:solidFill>
                    <a:schemeClr val="bg1"/>
                  </a:solidFill>
                  <a:latin typeface="Georgia" charset="0"/>
                  <a:cs typeface="+mn-cs"/>
                </a:endParaRPr>
              </a:p>
              <a:p>
                <a:pPr>
                  <a:defRPr/>
                </a:pPr>
                <a:r>
                  <a:rPr lang="en-US" sz="2000" b="1" i="1">
                    <a:solidFill>
                      <a:schemeClr val="bg1"/>
                    </a:solidFill>
                    <a:latin typeface="Georgia" charset="0"/>
                    <a:cs typeface="+mn-cs"/>
                  </a:rPr>
                  <a:t>t</a:t>
                </a:r>
                <a:r>
                  <a:rPr lang="en-US" sz="2000" b="1" i="1" baseline="-25000">
                    <a:solidFill>
                      <a:schemeClr val="bg1"/>
                    </a:solidFill>
                    <a:latin typeface="Georgia" charset="0"/>
                    <a:cs typeface="+mn-cs"/>
                  </a:rPr>
                  <a:t>n</a:t>
                </a:r>
                <a:endParaRPr lang="en-US" sz="2000" b="1" i="1">
                  <a:solidFill>
                    <a:schemeClr val="bg1"/>
                  </a:solidFill>
                  <a:latin typeface="Georgia" charset="0"/>
                  <a:cs typeface="+mn-cs"/>
                </a:endParaRPr>
              </a:p>
            </p:txBody>
          </p:sp>
          <p:sp>
            <p:nvSpPr>
              <p:cNvPr id="358431" name="Oval 31"/>
              <p:cNvSpPr>
                <a:spLocks noChangeArrowheads="1"/>
              </p:cNvSpPr>
              <p:nvPr/>
            </p:nvSpPr>
            <p:spPr bwMode="auto">
              <a:xfrm>
                <a:off x="816" y="1843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32" name="Oval 32"/>
              <p:cNvSpPr>
                <a:spLocks noChangeArrowheads="1"/>
              </p:cNvSpPr>
              <p:nvPr/>
            </p:nvSpPr>
            <p:spPr bwMode="auto">
              <a:xfrm>
                <a:off x="890" y="1843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33" name="Oval 33"/>
              <p:cNvSpPr>
                <a:spLocks noChangeArrowheads="1"/>
              </p:cNvSpPr>
              <p:nvPr/>
            </p:nvSpPr>
            <p:spPr bwMode="auto">
              <a:xfrm>
                <a:off x="965" y="1843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34" name="Oval 34"/>
              <p:cNvSpPr>
                <a:spLocks noChangeArrowheads="1"/>
              </p:cNvSpPr>
              <p:nvPr/>
            </p:nvSpPr>
            <p:spPr bwMode="auto">
              <a:xfrm>
                <a:off x="1040" y="1843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>
                        <a:alpha val="34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35" name="Oval 35"/>
              <p:cNvSpPr>
                <a:spLocks noChangeArrowheads="1"/>
              </p:cNvSpPr>
              <p:nvPr/>
            </p:nvSpPr>
            <p:spPr bwMode="auto">
              <a:xfrm>
                <a:off x="1114" y="1843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36" name="Oval 36"/>
              <p:cNvSpPr>
                <a:spLocks noChangeArrowheads="1"/>
              </p:cNvSpPr>
              <p:nvPr/>
            </p:nvSpPr>
            <p:spPr bwMode="auto">
              <a:xfrm>
                <a:off x="1189" y="1843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37" name="Oval 37"/>
              <p:cNvSpPr>
                <a:spLocks noChangeArrowheads="1"/>
              </p:cNvSpPr>
              <p:nvPr/>
            </p:nvSpPr>
            <p:spPr bwMode="auto">
              <a:xfrm>
                <a:off x="1338" y="1843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>
                        <a:alpha val="34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38" name="Oval 38"/>
              <p:cNvSpPr>
                <a:spLocks noChangeArrowheads="1"/>
              </p:cNvSpPr>
              <p:nvPr/>
            </p:nvSpPr>
            <p:spPr bwMode="auto">
              <a:xfrm>
                <a:off x="1488" y="1843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39" name="Oval 39"/>
              <p:cNvSpPr>
                <a:spLocks noChangeArrowheads="1"/>
              </p:cNvSpPr>
              <p:nvPr/>
            </p:nvSpPr>
            <p:spPr bwMode="auto">
              <a:xfrm>
                <a:off x="1264" y="1843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40" name="Oval 40"/>
              <p:cNvSpPr>
                <a:spLocks noChangeArrowheads="1"/>
              </p:cNvSpPr>
              <p:nvPr/>
            </p:nvSpPr>
            <p:spPr bwMode="auto">
              <a:xfrm>
                <a:off x="1413" y="1843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71" name="Oval 71"/>
              <p:cNvSpPr>
                <a:spLocks noChangeArrowheads="1"/>
              </p:cNvSpPr>
              <p:nvPr/>
            </p:nvSpPr>
            <p:spPr bwMode="auto">
              <a:xfrm>
                <a:off x="816" y="2364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72" name="Oval 72"/>
              <p:cNvSpPr>
                <a:spLocks noChangeArrowheads="1"/>
              </p:cNvSpPr>
              <p:nvPr/>
            </p:nvSpPr>
            <p:spPr bwMode="auto">
              <a:xfrm>
                <a:off x="890" y="2364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73" name="Oval 73"/>
              <p:cNvSpPr>
                <a:spLocks noChangeArrowheads="1"/>
              </p:cNvSpPr>
              <p:nvPr/>
            </p:nvSpPr>
            <p:spPr bwMode="auto">
              <a:xfrm>
                <a:off x="965" y="2364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>
                        <a:alpha val="34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74" name="Oval 74"/>
              <p:cNvSpPr>
                <a:spLocks noChangeArrowheads="1"/>
              </p:cNvSpPr>
              <p:nvPr/>
            </p:nvSpPr>
            <p:spPr bwMode="auto">
              <a:xfrm>
                <a:off x="1040" y="2364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75" name="Oval 75"/>
              <p:cNvSpPr>
                <a:spLocks noChangeArrowheads="1"/>
              </p:cNvSpPr>
              <p:nvPr/>
            </p:nvSpPr>
            <p:spPr bwMode="auto">
              <a:xfrm>
                <a:off x="1114" y="2364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76" name="Oval 76"/>
              <p:cNvSpPr>
                <a:spLocks noChangeArrowheads="1"/>
              </p:cNvSpPr>
              <p:nvPr/>
            </p:nvSpPr>
            <p:spPr bwMode="auto">
              <a:xfrm>
                <a:off x="1189" y="2364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77" name="Oval 77"/>
              <p:cNvSpPr>
                <a:spLocks noChangeArrowheads="1"/>
              </p:cNvSpPr>
              <p:nvPr/>
            </p:nvSpPr>
            <p:spPr bwMode="auto">
              <a:xfrm>
                <a:off x="1338" y="2364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>
                        <a:alpha val="34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78" name="Oval 78"/>
              <p:cNvSpPr>
                <a:spLocks noChangeArrowheads="1"/>
              </p:cNvSpPr>
              <p:nvPr/>
            </p:nvSpPr>
            <p:spPr bwMode="auto">
              <a:xfrm>
                <a:off x="1488" y="2364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79" name="Oval 79"/>
              <p:cNvSpPr>
                <a:spLocks noChangeArrowheads="1"/>
              </p:cNvSpPr>
              <p:nvPr/>
            </p:nvSpPr>
            <p:spPr bwMode="auto">
              <a:xfrm>
                <a:off x="1264" y="2364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80" name="Oval 80"/>
              <p:cNvSpPr>
                <a:spLocks noChangeArrowheads="1"/>
              </p:cNvSpPr>
              <p:nvPr/>
            </p:nvSpPr>
            <p:spPr bwMode="auto">
              <a:xfrm>
                <a:off x="1413" y="2364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81" name="Oval 81"/>
              <p:cNvSpPr>
                <a:spLocks noChangeArrowheads="1"/>
              </p:cNvSpPr>
              <p:nvPr/>
            </p:nvSpPr>
            <p:spPr bwMode="auto">
              <a:xfrm>
                <a:off x="816" y="2494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82" name="Oval 82"/>
              <p:cNvSpPr>
                <a:spLocks noChangeArrowheads="1"/>
              </p:cNvSpPr>
              <p:nvPr/>
            </p:nvSpPr>
            <p:spPr bwMode="auto">
              <a:xfrm>
                <a:off x="890" y="2494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83" name="Oval 83"/>
              <p:cNvSpPr>
                <a:spLocks noChangeArrowheads="1"/>
              </p:cNvSpPr>
              <p:nvPr/>
            </p:nvSpPr>
            <p:spPr bwMode="auto">
              <a:xfrm>
                <a:off x="965" y="2494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>
                        <a:alpha val="34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84" name="Oval 84"/>
              <p:cNvSpPr>
                <a:spLocks noChangeArrowheads="1"/>
              </p:cNvSpPr>
              <p:nvPr/>
            </p:nvSpPr>
            <p:spPr bwMode="auto">
              <a:xfrm>
                <a:off x="1040" y="2494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85" name="Oval 85"/>
              <p:cNvSpPr>
                <a:spLocks noChangeArrowheads="1"/>
              </p:cNvSpPr>
              <p:nvPr/>
            </p:nvSpPr>
            <p:spPr bwMode="auto">
              <a:xfrm>
                <a:off x="1114" y="2494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86" name="Oval 86"/>
              <p:cNvSpPr>
                <a:spLocks noChangeArrowheads="1"/>
              </p:cNvSpPr>
              <p:nvPr/>
            </p:nvSpPr>
            <p:spPr bwMode="auto">
              <a:xfrm>
                <a:off x="1189" y="2494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87" name="Oval 87"/>
              <p:cNvSpPr>
                <a:spLocks noChangeArrowheads="1"/>
              </p:cNvSpPr>
              <p:nvPr/>
            </p:nvSpPr>
            <p:spPr bwMode="auto">
              <a:xfrm>
                <a:off x="1338" y="2494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88" name="Oval 88"/>
              <p:cNvSpPr>
                <a:spLocks noChangeArrowheads="1"/>
              </p:cNvSpPr>
              <p:nvPr/>
            </p:nvSpPr>
            <p:spPr bwMode="auto">
              <a:xfrm>
                <a:off x="1488" y="2494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89" name="Oval 89"/>
              <p:cNvSpPr>
                <a:spLocks noChangeArrowheads="1"/>
              </p:cNvSpPr>
              <p:nvPr/>
            </p:nvSpPr>
            <p:spPr bwMode="auto">
              <a:xfrm>
                <a:off x="1264" y="2494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>
                        <a:alpha val="34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90" name="Oval 90"/>
              <p:cNvSpPr>
                <a:spLocks noChangeArrowheads="1"/>
              </p:cNvSpPr>
              <p:nvPr/>
            </p:nvSpPr>
            <p:spPr bwMode="auto">
              <a:xfrm>
                <a:off x="1413" y="2494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91" name="Oval 91"/>
              <p:cNvSpPr>
                <a:spLocks noChangeArrowheads="1"/>
              </p:cNvSpPr>
              <p:nvPr/>
            </p:nvSpPr>
            <p:spPr bwMode="auto">
              <a:xfrm>
                <a:off x="816" y="2624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92" name="Oval 92"/>
              <p:cNvSpPr>
                <a:spLocks noChangeArrowheads="1"/>
              </p:cNvSpPr>
              <p:nvPr/>
            </p:nvSpPr>
            <p:spPr bwMode="auto">
              <a:xfrm>
                <a:off x="890" y="2624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>
                        <a:alpha val="34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93" name="Oval 93"/>
              <p:cNvSpPr>
                <a:spLocks noChangeArrowheads="1"/>
              </p:cNvSpPr>
              <p:nvPr/>
            </p:nvSpPr>
            <p:spPr bwMode="auto">
              <a:xfrm>
                <a:off x="965" y="2624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94" name="Oval 94"/>
              <p:cNvSpPr>
                <a:spLocks noChangeArrowheads="1"/>
              </p:cNvSpPr>
              <p:nvPr/>
            </p:nvSpPr>
            <p:spPr bwMode="auto">
              <a:xfrm>
                <a:off x="1040" y="2624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95" name="Oval 95"/>
              <p:cNvSpPr>
                <a:spLocks noChangeArrowheads="1"/>
              </p:cNvSpPr>
              <p:nvPr/>
            </p:nvSpPr>
            <p:spPr bwMode="auto">
              <a:xfrm>
                <a:off x="1114" y="2624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96" name="Oval 96"/>
              <p:cNvSpPr>
                <a:spLocks noChangeArrowheads="1"/>
              </p:cNvSpPr>
              <p:nvPr/>
            </p:nvSpPr>
            <p:spPr bwMode="auto">
              <a:xfrm>
                <a:off x="1189" y="2624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97" name="Oval 97"/>
              <p:cNvSpPr>
                <a:spLocks noChangeArrowheads="1"/>
              </p:cNvSpPr>
              <p:nvPr/>
            </p:nvSpPr>
            <p:spPr bwMode="auto">
              <a:xfrm>
                <a:off x="1338" y="2624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98" name="Oval 98"/>
              <p:cNvSpPr>
                <a:spLocks noChangeArrowheads="1"/>
              </p:cNvSpPr>
              <p:nvPr/>
            </p:nvSpPr>
            <p:spPr bwMode="auto">
              <a:xfrm>
                <a:off x="1488" y="2624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>
                        <a:alpha val="34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99" name="Oval 99"/>
              <p:cNvSpPr>
                <a:spLocks noChangeArrowheads="1"/>
              </p:cNvSpPr>
              <p:nvPr/>
            </p:nvSpPr>
            <p:spPr bwMode="auto">
              <a:xfrm>
                <a:off x="1264" y="2624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500" name="Oval 100"/>
              <p:cNvSpPr>
                <a:spLocks noChangeArrowheads="1"/>
              </p:cNvSpPr>
              <p:nvPr/>
            </p:nvSpPr>
            <p:spPr bwMode="auto">
              <a:xfrm>
                <a:off x="1413" y="2624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501" name="Oval 101"/>
              <p:cNvSpPr>
                <a:spLocks noChangeArrowheads="1"/>
              </p:cNvSpPr>
              <p:nvPr/>
            </p:nvSpPr>
            <p:spPr bwMode="auto">
              <a:xfrm>
                <a:off x="816" y="2755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502" name="Oval 102"/>
              <p:cNvSpPr>
                <a:spLocks noChangeArrowheads="1"/>
              </p:cNvSpPr>
              <p:nvPr/>
            </p:nvSpPr>
            <p:spPr bwMode="auto">
              <a:xfrm>
                <a:off x="890" y="2755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503" name="Oval 103"/>
              <p:cNvSpPr>
                <a:spLocks noChangeArrowheads="1"/>
              </p:cNvSpPr>
              <p:nvPr/>
            </p:nvSpPr>
            <p:spPr bwMode="auto">
              <a:xfrm>
                <a:off x="965" y="2755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>
                        <a:alpha val="34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504" name="Oval 104"/>
              <p:cNvSpPr>
                <a:spLocks noChangeArrowheads="1"/>
              </p:cNvSpPr>
              <p:nvPr/>
            </p:nvSpPr>
            <p:spPr bwMode="auto">
              <a:xfrm>
                <a:off x="1040" y="2755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505" name="Oval 105"/>
              <p:cNvSpPr>
                <a:spLocks noChangeArrowheads="1"/>
              </p:cNvSpPr>
              <p:nvPr/>
            </p:nvSpPr>
            <p:spPr bwMode="auto">
              <a:xfrm>
                <a:off x="1114" y="2755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506" name="Oval 106"/>
              <p:cNvSpPr>
                <a:spLocks noChangeArrowheads="1"/>
              </p:cNvSpPr>
              <p:nvPr/>
            </p:nvSpPr>
            <p:spPr bwMode="auto">
              <a:xfrm>
                <a:off x="1189" y="2755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507" name="Oval 107"/>
              <p:cNvSpPr>
                <a:spLocks noChangeArrowheads="1"/>
              </p:cNvSpPr>
              <p:nvPr/>
            </p:nvSpPr>
            <p:spPr bwMode="auto">
              <a:xfrm>
                <a:off x="1338" y="2755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508" name="Oval 108"/>
              <p:cNvSpPr>
                <a:spLocks noChangeArrowheads="1"/>
              </p:cNvSpPr>
              <p:nvPr/>
            </p:nvSpPr>
            <p:spPr bwMode="auto">
              <a:xfrm>
                <a:off x="1488" y="2755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509" name="Oval 109"/>
              <p:cNvSpPr>
                <a:spLocks noChangeArrowheads="1"/>
              </p:cNvSpPr>
              <p:nvPr/>
            </p:nvSpPr>
            <p:spPr bwMode="auto">
              <a:xfrm>
                <a:off x="1264" y="2755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>
                        <a:alpha val="34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510" name="Oval 110"/>
              <p:cNvSpPr>
                <a:spLocks noChangeArrowheads="1"/>
              </p:cNvSpPr>
              <p:nvPr/>
            </p:nvSpPr>
            <p:spPr bwMode="auto">
              <a:xfrm>
                <a:off x="1413" y="2755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grpSp>
            <p:nvGrpSpPr>
              <p:cNvPr id="173131" name="Group 273"/>
              <p:cNvGrpSpPr>
                <a:grpSpLocks/>
              </p:cNvGrpSpPr>
              <p:nvPr/>
            </p:nvGrpSpPr>
            <p:grpSpPr bwMode="auto">
              <a:xfrm>
                <a:off x="1680" y="1656"/>
                <a:ext cx="1440" cy="1169"/>
                <a:chOff x="1680" y="1656"/>
                <a:chExt cx="1440" cy="1169"/>
              </a:xfrm>
            </p:grpSpPr>
            <p:sp>
              <p:nvSpPr>
                <p:cNvPr id="358513" name="Oval 113"/>
                <p:cNvSpPr>
                  <a:spLocks noChangeAspect="1" noChangeArrowheads="1"/>
                </p:cNvSpPr>
                <p:nvPr/>
              </p:nvSpPr>
              <p:spPr bwMode="auto">
                <a:xfrm>
                  <a:off x="2060" y="1656"/>
                  <a:ext cx="388" cy="388"/>
                </a:xfrm>
                <a:prstGeom prst="ellipse">
                  <a:avLst/>
                </a:prstGeom>
                <a:solidFill>
                  <a:schemeClr val="accent1">
                    <a:alpha val="19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58514" name="Oval 114"/>
                <p:cNvSpPr>
                  <a:spLocks noChangeAspect="1" noChangeArrowheads="1"/>
                </p:cNvSpPr>
                <p:nvPr/>
              </p:nvSpPr>
              <p:spPr bwMode="auto">
                <a:xfrm>
                  <a:off x="2134" y="1656"/>
                  <a:ext cx="388" cy="388"/>
                </a:xfrm>
                <a:prstGeom prst="ellipse">
                  <a:avLst/>
                </a:prstGeom>
                <a:solidFill>
                  <a:schemeClr val="accent1">
                    <a:alpha val="19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58515" name="Oval 115"/>
                <p:cNvSpPr>
                  <a:spLocks noChangeAspect="1" noChangeArrowheads="1"/>
                </p:cNvSpPr>
                <p:nvPr/>
              </p:nvSpPr>
              <p:spPr bwMode="auto">
                <a:xfrm>
                  <a:off x="2209" y="1656"/>
                  <a:ext cx="388" cy="388"/>
                </a:xfrm>
                <a:prstGeom prst="ellipse">
                  <a:avLst/>
                </a:prstGeom>
                <a:solidFill>
                  <a:schemeClr val="accent1">
                    <a:alpha val="19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58517" name="Oval 117"/>
                <p:cNvSpPr>
                  <a:spLocks noChangeAspect="1" noChangeArrowheads="1"/>
                </p:cNvSpPr>
                <p:nvPr/>
              </p:nvSpPr>
              <p:spPr bwMode="auto">
                <a:xfrm>
                  <a:off x="2358" y="1656"/>
                  <a:ext cx="388" cy="388"/>
                </a:xfrm>
                <a:prstGeom prst="ellipse">
                  <a:avLst/>
                </a:prstGeom>
                <a:solidFill>
                  <a:schemeClr val="accent1">
                    <a:alpha val="19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58518" name="Oval 118"/>
                <p:cNvSpPr>
                  <a:spLocks noChangeAspect="1" noChangeArrowheads="1"/>
                </p:cNvSpPr>
                <p:nvPr/>
              </p:nvSpPr>
              <p:spPr bwMode="auto">
                <a:xfrm>
                  <a:off x="2433" y="1656"/>
                  <a:ext cx="388" cy="388"/>
                </a:xfrm>
                <a:prstGeom prst="ellipse">
                  <a:avLst/>
                </a:prstGeom>
                <a:solidFill>
                  <a:schemeClr val="accent1">
                    <a:alpha val="19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58519" name="Oval 119"/>
                <p:cNvSpPr>
                  <a:spLocks noChangeAspect="1" noChangeArrowheads="1"/>
                </p:cNvSpPr>
                <p:nvPr/>
              </p:nvSpPr>
              <p:spPr bwMode="auto">
                <a:xfrm>
                  <a:off x="2582" y="1656"/>
                  <a:ext cx="388" cy="388"/>
                </a:xfrm>
                <a:prstGeom prst="ellipse">
                  <a:avLst/>
                </a:prstGeom>
                <a:solidFill>
                  <a:schemeClr val="accent1">
                    <a:alpha val="19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58520" name="Oval 120"/>
                <p:cNvSpPr>
                  <a:spLocks noChangeAspect="1" noChangeArrowheads="1"/>
                </p:cNvSpPr>
                <p:nvPr/>
              </p:nvSpPr>
              <p:spPr bwMode="auto">
                <a:xfrm>
                  <a:off x="2732" y="1656"/>
                  <a:ext cx="388" cy="388"/>
                </a:xfrm>
                <a:prstGeom prst="ellipse">
                  <a:avLst/>
                </a:prstGeom>
                <a:solidFill>
                  <a:schemeClr val="accent1">
                    <a:alpha val="19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58521" name="Oval 121"/>
                <p:cNvSpPr>
                  <a:spLocks noChangeAspect="1" noChangeArrowheads="1"/>
                </p:cNvSpPr>
                <p:nvPr/>
              </p:nvSpPr>
              <p:spPr bwMode="auto">
                <a:xfrm>
                  <a:off x="2508" y="1656"/>
                  <a:ext cx="388" cy="388"/>
                </a:xfrm>
                <a:prstGeom prst="ellipse">
                  <a:avLst/>
                </a:prstGeom>
                <a:solidFill>
                  <a:schemeClr val="accent1">
                    <a:alpha val="19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58524" name="Oval 124"/>
                <p:cNvSpPr>
                  <a:spLocks noChangeAspect="1" noChangeArrowheads="1"/>
                </p:cNvSpPr>
                <p:nvPr/>
              </p:nvSpPr>
              <p:spPr bwMode="auto">
                <a:xfrm>
                  <a:off x="2134" y="1786"/>
                  <a:ext cx="388" cy="388"/>
                </a:xfrm>
                <a:prstGeom prst="ellipse">
                  <a:avLst/>
                </a:prstGeom>
                <a:solidFill>
                  <a:schemeClr val="accent1">
                    <a:alpha val="19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58525" name="Oval 125"/>
                <p:cNvSpPr>
                  <a:spLocks noChangeAspect="1" noChangeArrowheads="1"/>
                </p:cNvSpPr>
                <p:nvPr/>
              </p:nvSpPr>
              <p:spPr bwMode="auto">
                <a:xfrm>
                  <a:off x="2209" y="1786"/>
                  <a:ext cx="388" cy="388"/>
                </a:xfrm>
                <a:prstGeom prst="ellipse">
                  <a:avLst/>
                </a:prstGeom>
                <a:solidFill>
                  <a:schemeClr val="accent1">
                    <a:alpha val="19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58526" name="Oval 126"/>
                <p:cNvSpPr>
                  <a:spLocks noChangeAspect="1" noChangeArrowheads="1"/>
                </p:cNvSpPr>
                <p:nvPr/>
              </p:nvSpPr>
              <p:spPr bwMode="auto">
                <a:xfrm>
                  <a:off x="2284" y="1786"/>
                  <a:ext cx="388" cy="388"/>
                </a:xfrm>
                <a:prstGeom prst="ellipse">
                  <a:avLst/>
                </a:prstGeom>
                <a:solidFill>
                  <a:schemeClr val="accent1">
                    <a:alpha val="19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58527" name="Oval 127"/>
                <p:cNvSpPr>
                  <a:spLocks noChangeAspect="1" noChangeArrowheads="1"/>
                </p:cNvSpPr>
                <p:nvPr/>
              </p:nvSpPr>
              <p:spPr bwMode="auto">
                <a:xfrm>
                  <a:off x="2358" y="1786"/>
                  <a:ext cx="388" cy="388"/>
                </a:xfrm>
                <a:prstGeom prst="ellipse">
                  <a:avLst/>
                </a:prstGeom>
                <a:solidFill>
                  <a:schemeClr val="accent1">
                    <a:alpha val="19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58528" name="Oval 128"/>
                <p:cNvSpPr>
                  <a:spLocks noChangeAspect="1" noChangeArrowheads="1"/>
                </p:cNvSpPr>
                <p:nvPr/>
              </p:nvSpPr>
              <p:spPr bwMode="auto">
                <a:xfrm>
                  <a:off x="2433" y="1786"/>
                  <a:ext cx="388" cy="388"/>
                </a:xfrm>
                <a:prstGeom prst="ellipse">
                  <a:avLst/>
                </a:prstGeom>
                <a:solidFill>
                  <a:schemeClr val="accent1">
                    <a:alpha val="19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58529" name="Oval 129"/>
                <p:cNvSpPr>
                  <a:spLocks noChangeAspect="1" noChangeArrowheads="1"/>
                </p:cNvSpPr>
                <p:nvPr/>
              </p:nvSpPr>
              <p:spPr bwMode="auto">
                <a:xfrm>
                  <a:off x="2582" y="1786"/>
                  <a:ext cx="388" cy="388"/>
                </a:xfrm>
                <a:prstGeom prst="ellipse">
                  <a:avLst/>
                </a:prstGeom>
                <a:solidFill>
                  <a:schemeClr val="accent1">
                    <a:alpha val="19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58530" name="Oval 130"/>
                <p:cNvSpPr>
                  <a:spLocks noChangeAspect="1" noChangeArrowheads="1"/>
                </p:cNvSpPr>
                <p:nvPr/>
              </p:nvSpPr>
              <p:spPr bwMode="auto">
                <a:xfrm>
                  <a:off x="2732" y="1786"/>
                  <a:ext cx="388" cy="388"/>
                </a:xfrm>
                <a:prstGeom prst="ellipse">
                  <a:avLst/>
                </a:prstGeom>
                <a:solidFill>
                  <a:schemeClr val="accent1">
                    <a:alpha val="19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58531" name="Oval 131"/>
                <p:cNvSpPr>
                  <a:spLocks noChangeAspect="1" noChangeArrowheads="1"/>
                </p:cNvSpPr>
                <p:nvPr/>
              </p:nvSpPr>
              <p:spPr bwMode="auto">
                <a:xfrm>
                  <a:off x="2508" y="1786"/>
                  <a:ext cx="388" cy="388"/>
                </a:xfrm>
                <a:prstGeom prst="ellipse">
                  <a:avLst/>
                </a:prstGeom>
                <a:solidFill>
                  <a:schemeClr val="accent1">
                    <a:alpha val="19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58532" name="Oval 132"/>
                <p:cNvSpPr>
                  <a:spLocks noChangeAspect="1" noChangeArrowheads="1"/>
                </p:cNvSpPr>
                <p:nvPr/>
              </p:nvSpPr>
              <p:spPr bwMode="auto">
                <a:xfrm>
                  <a:off x="2657" y="1786"/>
                  <a:ext cx="388" cy="388"/>
                </a:xfrm>
                <a:prstGeom prst="ellipse">
                  <a:avLst/>
                </a:prstGeom>
                <a:solidFill>
                  <a:schemeClr val="accent1">
                    <a:alpha val="19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58534" name="Oval 134"/>
                <p:cNvSpPr>
                  <a:spLocks noChangeAspect="1" noChangeArrowheads="1"/>
                </p:cNvSpPr>
                <p:nvPr/>
              </p:nvSpPr>
              <p:spPr bwMode="auto">
                <a:xfrm>
                  <a:off x="2134" y="1916"/>
                  <a:ext cx="388" cy="388"/>
                </a:xfrm>
                <a:prstGeom prst="ellipse">
                  <a:avLst/>
                </a:prstGeom>
                <a:solidFill>
                  <a:schemeClr val="accent1">
                    <a:alpha val="19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58535" name="Oval 135"/>
                <p:cNvSpPr>
                  <a:spLocks noChangeAspect="1" noChangeArrowheads="1"/>
                </p:cNvSpPr>
                <p:nvPr/>
              </p:nvSpPr>
              <p:spPr bwMode="auto">
                <a:xfrm>
                  <a:off x="2209" y="1916"/>
                  <a:ext cx="388" cy="388"/>
                </a:xfrm>
                <a:prstGeom prst="ellipse">
                  <a:avLst/>
                </a:prstGeom>
                <a:solidFill>
                  <a:schemeClr val="accent1">
                    <a:alpha val="19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58537" name="Oval 137"/>
                <p:cNvSpPr>
                  <a:spLocks noChangeAspect="1" noChangeArrowheads="1"/>
                </p:cNvSpPr>
                <p:nvPr/>
              </p:nvSpPr>
              <p:spPr bwMode="auto">
                <a:xfrm>
                  <a:off x="2358" y="1916"/>
                  <a:ext cx="388" cy="388"/>
                </a:xfrm>
                <a:prstGeom prst="ellipse">
                  <a:avLst/>
                </a:prstGeom>
                <a:solidFill>
                  <a:schemeClr val="accent1">
                    <a:alpha val="19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58538" name="Oval 138"/>
                <p:cNvSpPr>
                  <a:spLocks noChangeAspect="1" noChangeArrowheads="1"/>
                </p:cNvSpPr>
                <p:nvPr/>
              </p:nvSpPr>
              <p:spPr bwMode="auto">
                <a:xfrm>
                  <a:off x="2433" y="1916"/>
                  <a:ext cx="388" cy="388"/>
                </a:xfrm>
                <a:prstGeom prst="ellipse">
                  <a:avLst/>
                </a:prstGeom>
                <a:solidFill>
                  <a:schemeClr val="accent1">
                    <a:alpha val="19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58539" name="Oval 139"/>
                <p:cNvSpPr>
                  <a:spLocks noChangeAspect="1" noChangeArrowheads="1"/>
                </p:cNvSpPr>
                <p:nvPr/>
              </p:nvSpPr>
              <p:spPr bwMode="auto">
                <a:xfrm>
                  <a:off x="2582" y="1916"/>
                  <a:ext cx="388" cy="388"/>
                </a:xfrm>
                <a:prstGeom prst="ellipse">
                  <a:avLst/>
                </a:prstGeom>
                <a:solidFill>
                  <a:schemeClr val="accent1">
                    <a:alpha val="19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58540" name="Oval 140"/>
                <p:cNvSpPr>
                  <a:spLocks noChangeAspect="1" noChangeArrowheads="1"/>
                </p:cNvSpPr>
                <p:nvPr/>
              </p:nvSpPr>
              <p:spPr bwMode="auto">
                <a:xfrm>
                  <a:off x="2732" y="1916"/>
                  <a:ext cx="388" cy="388"/>
                </a:xfrm>
                <a:prstGeom prst="ellipse">
                  <a:avLst/>
                </a:prstGeom>
                <a:solidFill>
                  <a:schemeClr val="accent1">
                    <a:alpha val="19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58541" name="Oval 141"/>
                <p:cNvSpPr>
                  <a:spLocks noChangeAspect="1" noChangeArrowheads="1"/>
                </p:cNvSpPr>
                <p:nvPr/>
              </p:nvSpPr>
              <p:spPr bwMode="auto">
                <a:xfrm>
                  <a:off x="2508" y="1916"/>
                  <a:ext cx="388" cy="388"/>
                </a:xfrm>
                <a:prstGeom prst="ellipse">
                  <a:avLst/>
                </a:prstGeom>
                <a:solidFill>
                  <a:schemeClr val="accent1">
                    <a:alpha val="19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58542" name="Oval 142"/>
                <p:cNvSpPr>
                  <a:spLocks noChangeAspect="1" noChangeArrowheads="1"/>
                </p:cNvSpPr>
                <p:nvPr/>
              </p:nvSpPr>
              <p:spPr bwMode="auto">
                <a:xfrm>
                  <a:off x="2657" y="1916"/>
                  <a:ext cx="388" cy="388"/>
                </a:xfrm>
                <a:prstGeom prst="ellipse">
                  <a:avLst/>
                </a:prstGeom>
                <a:solidFill>
                  <a:schemeClr val="accent1">
                    <a:alpha val="19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58548" name="Oval 148"/>
                <p:cNvSpPr>
                  <a:spLocks noChangeAspect="1" noChangeArrowheads="1"/>
                </p:cNvSpPr>
                <p:nvPr/>
              </p:nvSpPr>
              <p:spPr bwMode="auto">
                <a:xfrm>
                  <a:off x="2433" y="2046"/>
                  <a:ext cx="388" cy="388"/>
                </a:xfrm>
                <a:prstGeom prst="ellipse">
                  <a:avLst/>
                </a:prstGeom>
                <a:solidFill>
                  <a:schemeClr val="accent1">
                    <a:alpha val="19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58550" name="Oval 150"/>
                <p:cNvSpPr>
                  <a:spLocks noChangeAspect="1" noChangeArrowheads="1"/>
                </p:cNvSpPr>
                <p:nvPr/>
              </p:nvSpPr>
              <p:spPr bwMode="auto">
                <a:xfrm>
                  <a:off x="2732" y="2046"/>
                  <a:ext cx="388" cy="388"/>
                </a:xfrm>
                <a:prstGeom prst="ellipse">
                  <a:avLst/>
                </a:prstGeom>
                <a:solidFill>
                  <a:schemeClr val="accent1">
                    <a:alpha val="19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58555" name="Oval 155"/>
                <p:cNvSpPr>
                  <a:spLocks noChangeAspect="1" noChangeArrowheads="1"/>
                </p:cNvSpPr>
                <p:nvPr/>
              </p:nvSpPr>
              <p:spPr bwMode="auto">
                <a:xfrm>
                  <a:off x="2209" y="2177"/>
                  <a:ext cx="388" cy="388"/>
                </a:xfrm>
                <a:prstGeom prst="ellipse">
                  <a:avLst/>
                </a:prstGeom>
                <a:solidFill>
                  <a:schemeClr val="accent1">
                    <a:alpha val="19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58560" name="Oval 160"/>
                <p:cNvSpPr>
                  <a:spLocks noChangeAspect="1" noChangeArrowheads="1"/>
                </p:cNvSpPr>
                <p:nvPr/>
              </p:nvSpPr>
              <p:spPr bwMode="auto">
                <a:xfrm>
                  <a:off x="2732" y="2177"/>
                  <a:ext cx="388" cy="388"/>
                </a:xfrm>
                <a:prstGeom prst="ellipse">
                  <a:avLst/>
                </a:prstGeom>
                <a:solidFill>
                  <a:schemeClr val="accent1">
                    <a:alpha val="19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58561" name="Oval 161"/>
                <p:cNvSpPr>
                  <a:spLocks noChangeAspect="1" noChangeArrowheads="1"/>
                </p:cNvSpPr>
                <p:nvPr/>
              </p:nvSpPr>
              <p:spPr bwMode="auto">
                <a:xfrm>
                  <a:off x="2508" y="2177"/>
                  <a:ext cx="388" cy="388"/>
                </a:xfrm>
                <a:prstGeom prst="ellipse">
                  <a:avLst/>
                </a:prstGeom>
                <a:solidFill>
                  <a:schemeClr val="accent1">
                    <a:alpha val="19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58581" name="Oval 181"/>
                <p:cNvSpPr>
                  <a:spLocks noChangeAspect="1" noChangeArrowheads="1"/>
                </p:cNvSpPr>
                <p:nvPr/>
              </p:nvSpPr>
              <p:spPr bwMode="auto">
                <a:xfrm>
                  <a:off x="2508" y="2437"/>
                  <a:ext cx="388" cy="388"/>
                </a:xfrm>
                <a:prstGeom prst="ellipse">
                  <a:avLst/>
                </a:prstGeom>
                <a:solidFill>
                  <a:schemeClr val="accent1">
                    <a:alpha val="19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58593" name="Line 193"/>
                <p:cNvSpPr>
                  <a:spLocks noChangeShapeType="1"/>
                </p:cNvSpPr>
                <p:nvPr/>
              </p:nvSpPr>
              <p:spPr bwMode="auto">
                <a:xfrm>
                  <a:off x="1680" y="2304"/>
                  <a:ext cx="240" cy="0"/>
                </a:xfrm>
                <a:prstGeom prst="line">
                  <a:avLst/>
                </a:prstGeom>
                <a:noFill/>
                <a:ln w="66675" cmpd="dbl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358628" name="Oval 228"/>
              <p:cNvSpPr>
                <a:spLocks noChangeArrowheads="1"/>
              </p:cNvSpPr>
              <p:nvPr/>
            </p:nvSpPr>
            <p:spPr bwMode="auto">
              <a:xfrm>
                <a:off x="890" y="1968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29" name="Oval 229"/>
              <p:cNvSpPr>
                <a:spLocks noChangeArrowheads="1"/>
              </p:cNvSpPr>
              <p:nvPr/>
            </p:nvSpPr>
            <p:spPr bwMode="auto">
              <a:xfrm>
                <a:off x="965" y="1968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30" name="Oval 230"/>
              <p:cNvSpPr>
                <a:spLocks noChangeArrowheads="1"/>
              </p:cNvSpPr>
              <p:nvPr/>
            </p:nvSpPr>
            <p:spPr bwMode="auto">
              <a:xfrm>
                <a:off x="1040" y="1968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>
                        <a:alpha val="34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31" name="Oval 231"/>
              <p:cNvSpPr>
                <a:spLocks noChangeArrowheads="1"/>
              </p:cNvSpPr>
              <p:nvPr/>
            </p:nvSpPr>
            <p:spPr bwMode="auto">
              <a:xfrm>
                <a:off x="1114" y="1968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32" name="Oval 232"/>
              <p:cNvSpPr>
                <a:spLocks noChangeArrowheads="1"/>
              </p:cNvSpPr>
              <p:nvPr/>
            </p:nvSpPr>
            <p:spPr bwMode="auto">
              <a:xfrm>
                <a:off x="1189" y="1968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33" name="Oval 233"/>
              <p:cNvSpPr>
                <a:spLocks noChangeArrowheads="1"/>
              </p:cNvSpPr>
              <p:nvPr/>
            </p:nvSpPr>
            <p:spPr bwMode="auto">
              <a:xfrm>
                <a:off x="1338" y="1968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>
                        <a:alpha val="34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34" name="Oval 234"/>
              <p:cNvSpPr>
                <a:spLocks noChangeArrowheads="1"/>
              </p:cNvSpPr>
              <p:nvPr/>
            </p:nvSpPr>
            <p:spPr bwMode="auto">
              <a:xfrm>
                <a:off x="1488" y="1968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35" name="Oval 235"/>
              <p:cNvSpPr>
                <a:spLocks noChangeArrowheads="1"/>
              </p:cNvSpPr>
              <p:nvPr/>
            </p:nvSpPr>
            <p:spPr bwMode="auto">
              <a:xfrm>
                <a:off x="1264" y="1968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36" name="Oval 236"/>
              <p:cNvSpPr>
                <a:spLocks noChangeArrowheads="1"/>
              </p:cNvSpPr>
              <p:nvPr/>
            </p:nvSpPr>
            <p:spPr bwMode="auto">
              <a:xfrm>
                <a:off x="1413" y="1968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37" name="Oval 237"/>
              <p:cNvSpPr>
                <a:spLocks noChangeArrowheads="1"/>
              </p:cNvSpPr>
              <p:nvPr/>
            </p:nvSpPr>
            <p:spPr bwMode="auto">
              <a:xfrm>
                <a:off x="816" y="1968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>
                        <a:alpha val="34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40" name="Oval 240"/>
              <p:cNvSpPr>
                <a:spLocks noChangeArrowheads="1"/>
              </p:cNvSpPr>
              <p:nvPr/>
            </p:nvSpPr>
            <p:spPr bwMode="auto">
              <a:xfrm>
                <a:off x="890" y="2112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42" name="Oval 242"/>
              <p:cNvSpPr>
                <a:spLocks noChangeArrowheads="1"/>
              </p:cNvSpPr>
              <p:nvPr/>
            </p:nvSpPr>
            <p:spPr bwMode="auto">
              <a:xfrm>
                <a:off x="1040" y="2112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>
                        <a:alpha val="34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43" name="Oval 243"/>
              <p:cNvSpPr>
                <a:spLocks noChangeArrowheads="1"/>
              </p:cNvSpPr>
              <p:nvPr/>
            </p:nvSpPr>
            <p:spPr bwMode="auto">
              <a:xfrm>
                <a:off x="1114" y="2112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44" name="Oval 244"/>
              <p:cNvSpPr>
                <a:spLocks noChangeArrowheads="1"/>
              </p:cNvSpPr>
              <p:nvPr/>
            </p:nvSpPr>
            <p:spPr bwMode="auto">
              <a:xfrm>
                <a:off x="1189" y="2112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45" name="Oval 245"/>
              <p:cNvSpPr>
                <a:spLocks noChangeArrowheads="1"/>
              </p:cNvSpPr>
              <p:nvPr/>
            </p:nvSpPr>
            <p:spPr bwMode="auto">
              <a:xfrm>
                <a:off x="1338" y="2112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>
                        <a:alpha val="34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46" name="Oval 246"/>
              <p:cNvSpPr>
                <a:spLocks noChangeArrowheads="1"/>
              </p:cNvSpPr>
              <p:nvPr/>
            </p:nvSpPr>
            <p:spPr bwMode="auto">
              <a:xfrm>
                <a:off x="1488" y="2112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47" name="Oval 247"/>
              <p:cNvSpPr>
                <a:spLocks noChangeArrowheads="1"/>
              </p:cNvSpPr>
              <p:nvPr/>
            </p:nvSpPr>
            <p:spPr bwMode="auto">
              <a:xfrm>
                <a:off x="1264" y="2112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48" name="Oval 248"/>
              <p:cNvSpPr>
                <a:spLocks noChangeArrowheads="1"/>
              </p:cNvSpPr>
              <p:nvPr/>
            </p:nvSpPr>
            <p:spPr bwMode="auto">
              <a:xfrm>
                <a:off x="1413" y="2112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49" name="Oval 249"/>
              <p:cNvSpPr>
                <a:spLocks noChangeArrowheads="1"/>
              </p:cNvSpPr>
              <p:nvPr/>
            </p:nvSpPr>
            <p:spPr bwMode="auto">
              <a:xfrm>
                <a:off x="816" y="2112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>
                        <a:alpha val="34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50" name="Oval 250"/>
              <p:cNvSpPr>
                <a:spLocks noChangeArrowheads="1"/>
              </p:cNvSpPr>
              <p:nvPr/>
            </p:nvSpPr>
            <p:spPr bwMode="auto">
              <a:xfrm>
                <a:off x="960" y="2112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>
                        <a:alpha val="34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51" name="Oval 251"/>
              <p:cNvSpPr>
                <a:spLocks noChangeArrowheads="1"/>
              </p:cNvSpPr>
              <p:nvPr/>
            </p:nvSpPr>
            <p:spPr bwMode="auto">
              <a:xfrm>
                <a:off x="890" y="2256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52" name="Oval 252"/>
              <p:cNvSpPr>
                <a:spLocks noChangeArrowheads="1"/>
              </p:cNvSpPr>
              <p:nvPr/>
            </p:nvSpPr>
            <p:spPr bwMode="auto">
              <a:xfrm>
                <a:off x="1040" y="2256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>
                        <a:alpha val="34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53" name="Oval 253"/>
              <p:cNvSpPr>
                <a:spLocks noChangeArrowheads="1"/>
              </p:cNvSpPr>
              <p:nvPr/>
            </p:nvSpPr>
            <p:spPr bwMode="auto">
              <a:xfrm>
                <a:off x="1114" y="2256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54" name="Oval 254"/>
              <p:cNvSpPr>
                <a:spLocks noChangeArrowheads="1"/>
              </p:cNvSpPr>
              <p:nvPr/>
            </p:nvSpPr>
            <p:spPr bwMode="auto">
              <a:xfrm>
                <a:off x="1189" y="2256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55" name="Oval 255"/>
              <p:cNvSpPr>
                <a:spLocks noChangeArrowheads="1"/>
              </p:cNvSpPr>
              <p:nvPr/>
            </p:nvSpPr>
            <p:spPr bwMode="auto">
              <a:xfrm>
                <a:off x="1338" y="2256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>
                        <a:alpha val="34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56" name="Oval 256"/>
              <p:cNvSpPr>
                <a:spLocks noChangeArrowheads="1"/>
              </p:cNvSpPr>
              <p:nvPr/>
            </p:nvSpPr>
            <p:spPr bwMode="auto">
              <a:xfrm>
                <a:off x="1488" y="2256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57" name="Oval 257"/>
              <p:cNvSpPr>
                <a:spLocks noChangeArrowheads="1"/>
              </p:cNvSpPr>
              <p:nvPr/>
            </p:nvSpPr>
            <p:spPr bwMode="auto">
              <a:xfrm>
                <a:off x="1264" y="2256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58" name="Oval 258"/>
              <p:cNvSpPr>
                <a:spLocks noChangeArrowheads="1"/>
              </p:cNvSpPr>
              <p:nvPr/>
            </p:nvSpPr>
            <p:spPr bwMode="auto">
              <a:xfrm>
                <a:off x="1413" y="2256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59" name="Oval 259"/>
              <p:cNvSpPr>
                <a:spLocks noChangeArrowheads="1"/>
              </p:cNvSpPr>
              <p:nvPr/>
            </p:nvSpPr>
            <p:spPr bwMode="auto">
              <a:xfrm>
                <a:off x="816" y="2256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>
                        <a:alpha val="34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60" name="Oval 260"/>
              <p:cNvSpPr>
                <a:spLocks noChangeArrowheads="1"/>
              </p:cNvSpPr>
              <p:nvPr/>
            </p:nvSpPr>
            <p:spPr bwMode="auto">
              <a:xfrm>
                <a:off x="960" y="2256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>
                        <a:alpha val="34000"/>
                      </a:scheme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73066" name="Group 272"/>
            <p:cNvGrpSpPr>
              <a:grpSpLocks/>
            </p:cNvGrpSpPr>
            <p:nvPr/>
          </p:nvGrpSpPr>
          <p:grpSpPr bwMode="auto">
            <a:xfrm>
              <a:off x="3264" y="1296"/>
              <a:ext cx="2160" cy="1894"/>
              <a:chOff x="3264" y="1296"/>
              <a:chExt cx="2160" cy="1894"/>
            </a:xfrm>
          </p:grpSpPr>
          <p:sp>
            <p:nvSpPr>
              <p:cNvPr id="358602" name="Freeform 202"/>
              <p:cNvSpPr>
                <a:spLocks/>
              </p:cNvSpPr>
              <p:nvPr/>
            </p:nvSpPr>
            <p:spPr bwMode="auto">
              <a:xfrm>
                <a:off x="4004" y="1296"/>
                <a:ext cx="1358" cy="1034"/>
              </a:xfrm>
              <a:custGeom>
                <a:avLst/>
                <a:gdLst>
                  <a:gd name="T0" fmla="*/ 0 w 1872"/>
                  <a:gd name="T1" fmla="*/ 1536 h 1536"/>
                  <a:gd name="T2" fmla="*/ 240 w 1872"/>
                  <a:gd name="T3" fmla="*/ 336 h 1536"/>
                  <a:gd name="T4" fmla="*/ 240 w 1872"/>
                  <a:gd name="T5" fmla="*/ 576 h 1536"/>
                  <a:gd name="T6" fmla="*/ 336 w 1872"/>
                  <a:gd name="T7" fmla="*/ 192 h 1536"/>
                  <a:gd name="T8" fmla="*/ 480 w 1872"/>
                  <a:gd name="T9" fmla="*/ 1056 h 1536"/>
                  <a:gd name="T10" fmla="*/ 576 w 1872"/>
                  <a:gd name="T11" fmla="*/ 192 h 1536"/>
                  <a:gd name="T12" fmla="*/ 624 w 1872"/>
                  <a:gd name="T13" fmla="*/ 336 h 1536"/>
                  <a:gd name="T14" fmla="*/ 720 w 1872"/>
                  <a:gd name="T15" fmla="*/ 0 h 1536"/>
                  <a:gd name="T16" fmla="*/ 768 w 1872"/>
                  <a:gd name="T17" fmla="*/ 480 h 1536"/>
                  <a:gd name="T18" fmla="*/ 864 w 1872"/>
                  <a:gd name="T19" fmla="*/ 144 h 1536"/>
                  <a:gd name="T20" fmla="*/ 1008 w 1872"/>
                  <a:gd name="T21" fmla="*/ 1152 h 1536"/>
                  <a:gd name="T22" fmla="*/ 1056 w 1872"/>
                  <a:gd name="T23" fmla="*/ 240 h 1536"/>
                  <a:gd name="T24" fmla="*/ 1152 w 1872"/>
                  <a:gd name="T25" fmla="*/ 816 h 1536"/>
                  <a:gd name="T26" fmla="*/ 1200 w 1872"/>
                  <a:gd name="T27" fmla="*/ 96 h 1536"/>
                  <a:gd name="T28" fmla="*/ 1344 w 1872"/>
                  <a:gd name="T29" fmla="*/ 480 h 1536"/>
                  <a:gd name="T30" fmla="*/ 1488 w 1872"/>
                  <a:gd name="T31" fmla="*/ 144 h 1536"/>
                  <a:gd name="T32" fmla="*/ 1488 w 1872"/>
                  <a:gd name="T33" fmla="*/ 480 h 1536"/>
                  <a:gd name="T34" fmla="*/ 1536 w 1872"/>
                  <a:gd name="T35" fmla="*/ 144 h 1536"/>
                  <a:gd name="T36" fmla="*/ 1872 w 1872"/>
                  <a:gd name="T37" fmla="*/ 1536 h 15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872" h="1536">
                    <a:moveTo>
                      <a:pt x="0" y="1536"/>
                    </a:moveTo>
                    <a:lnTo>
                      <a:pt x="240" y="336"/>
                    </a:lnTo>
                    <a:lnTo>
                      <a:pt x="240" y="576"/>
                    </a:lnTo>
                    <a:lnTo>
                      <a:pt x="336" y="192"/>
                    </a:lnTo>
                    <a:lnTo>
                      <a:pt x="480" y="1056"/>
                    </a:lnTo>
                    <a:lnTo>
                      <a:pt x="576" y="192"/>
                    </a:lnTo>
                    <a:lnTo>
                      <a:pt x="624" y="336"/>
                    </a:lnTo>
                    <a:lnTo>
                      <a:pt x="720" y="0"/>
                    </a:lnTo>
                    <a:lnTo>
                      <a:pt x="768" y="480"/>
                    </a:lnTo>
                    <a:lnTo>
                      <a:pt x="864" y="144"/>
                    </a:lnTo>
                    <a:lnTo>
                      <a:pt x="1008" y="1152"/>
                    </a:lnTo>
                    <a:lnTo>
                      <a:pt x="1056" y="240"/>
                    </a:lnTo>
                    <a:lnTo>
                      <a:pt x="1152" y="816"/>
                    </a:lnTo>
                    <a:lnTo>
                      <a:pt x="1200" y="96"/>
                    </a:lnTo>
                    <a:lnTo>
                      <a:pt x="1344" y="480"/>
                    </a:lnTo>
                    <a:lnTo>
                      <a:pt x="1488" y="144"/>
                    </a:lnTo>
                    <a:lnTo>
                      <a:pt x="1488" y="480"/>
                    </a:lnTo>
                    <a:lnTo>
                      <a:pt x="1536" y="144"/>
                    </a:lnTo>
                    <a:lnTo>
                      <a:pt x="1872" y="1536"/>
                    </a:lnTo>
                  </a:path>
                </a:pathLst>
              </a:custGeom>
              <a:noFill/>
              <a:ln w="3175" cmpd="sng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03" name="Rectangle 203"/>
              <p:cNvSpPr>
                <a:spLocks noChangeArrowheads="1"/>
              </p:cNvSpPr>
              <p:nvPr/>
            </p:nvSpPr>
            <p:spPr bwMode="auto">
              <a:xfrm rot="2410914">
                <a:off x="5170" y="2208"/>
                <a:ext cx="254" cy="9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lnSpc>
                    <a:spcPct val="80000"/>
                  </a:lnSpc>
                  <a:defRPr/>
                </a:pPr>
                <a:r>
                  <a:rPr lang="en-US" sz="2000" b="1" i="1">
                    <a:solidFill>
                      <a:schemeClr val="bg1"/>
                    </a:solidFill>
                    <a:latin typeface="Georgia" charset="0"/>
                    <a:cs typeface="+mn-cs"/>
                  </a:rPr>
                  <a:t>t</a:t>
                </a:r>
                <a:r>
                  <a:rPr lang="en-US" sz="2000" b="1" i="1" baseline="-25000">
                    <a:solidFill>
                      <a:schemeClr val="bg1"/>
                    </a:solidFill>
                    <a:latin typeface="Georgia" charset="0"/>
                    <a:cs typeface="+mn-cs"/>
                  </a:rPr>
                  <a:t>1</a:t>
                </a:r>
              </a:p>
              <a:p>
                <a:pPr>
                  <a:lnSpc>
                    <a:spcPct val="80000"/>
                  </a:lnSpc>
                  <a:defRPr/>
                </a:pPr>
                <a:r>
                  <a:rPr lang="en-US" sz="2000">
                    <a:solidFill>
                      <a:schemeClr val="bg1"/>
                    </a:solidFill>
                    <a:latin typeface="Georgia" charset="0"/>
                    <a:cs typeface="+mn-cs"/>
                  </a:rPr>
                  <a:t>:</a:t>
                </a:r>
              </a:p>
              <a:p>
                <a:pPr>
                  <a:lnSpc>
                    <a:spcPct val="80000"/>
                  </a:lnSpc>
                  <a:defRPr/>
                </a:pPr>
                <a:r>
                  <a:rPr lang="en-US" sz="2000">
                    <a:solidFill>
                      <a:schemeClr val="bg1"/>
                    </a:solidFill>
                    <a:latin typeface="Georgia" charset="0"/>
                    <a:cs typeface="+mn-cs"/>
                  </a:rPr>
                  <a:t>:</a:t>
                </a:r>
              </a:p>
              <a:p>
                <a:pPr>
                  <a:lnSpc>
                    <a:spcPct val="80000"/>
                  </a:lnSpc>
                  <a:defRPr/>
                </a:pPr>
                <a:r>
                  <a:rPr lang="en-US" sz="2000">
                    <a:solidFill>
                      <a:schemeClr val="bg1"/>
                    </a:solidFill>
                    <a:latin typeface="Georgia" charset="0"/>
                    <a:cs typeface="+mn-cs"/>
                  </a:rPr>
                  <a:t>:</a:t>
                </a:r>
              </a:p>
              <a:p>
                <a:pPr>
                  <a:lnSpc>
                    <a:spcPct val="80000"/>
                  </a:lnSpc>
                  <a:defRPr/>
                </a:pPr>
                <a:r>
                  <a:rPr lang="en-US" sz="2000">
                    <a:solidFill>
                      <a:schemeClr val="bg1"/>
                    </a:solidFill>
                    <a:latin typeface="Georgia" charset="0"/>
                    <a:cs typeface="+mn-cs"/>
                  </a:rPr>
                  <a:t>:</a:t>
                </a:r>
                <a:endParaRPr lang="en-US" sz="2000" b="1" i="1">
                  <a:solidFill>
                    <a:schemeClr val="bg1"/>
                  </a:solidFill>
                  <a:latin typeface="Georgia" charset="0"/>
                  <a:cs typeface="+mn-cs"/>
                </a:endParaRPr>
              </a:p>
              <a:p>
                <a:pPr>
                  <a:lnSpc>
                    <a:spcPct val="80000"/>
                  </a:lnSpc>
                  <a:defRPr/>
                </a:pPr>
                <a:r>
                  <a:rPr lang="en-US" sz="2000" b="1" i="1">
                    <a:solidFill>
                      <a:schemeClr val="bg1"/>
                    </a:solidFill>
                    <a:latin typeface="Georgia" charset="0"/>
                    <a:cs typeface="+mn-cs"/>
                  </a:rPr>
                  <a:t>t</a:t>
                </a:r>
                <a:r>
                  <a:rPr lang="en-US" sz="2000" b="1" i="1" baseline="-25000">
                    <a:solidFill>
                      <a:schemeClr val="bg1"/>
                    </a:solidFill>
                    <a:latin typeface="Georgia" charset="0"/>
                    <a:cs typeface="+mn-cs"/>
                  </a:rPr>
                  <a:t>n</a:t>
                </a:r>
                <a:endParaRPr lang="en-US" sz="2000" b="1" i="1">
                  <a:solidFill>
                    <a:schemeClr val="bg1"/>
                  </a:solidFill>
                  <a:latin typeface="Georgia" charset="0"/>
                  <a:cs typeface="+mn-cs"/>
                </a:endParaRPr>
              </a:p>
            </p:txBody>
          </p:sp>
          <p:sp>
            <p:nvSpPr>
              <p:cNvPr id="358604" name="Line 204"/>
              <p:cNvSpPr>
                <a:spLocks noChangeShapeType="1"/>
              </p:cNvSpPr>
              <p:nvPr/>
            </p:nvSpPr>
            <p:spPr bwMode="auto">
              <a:xfrm>
                <a:off x="3264" y="2304"/>
                <a:ext cx="240" cy="0"/>
              </a:xfrm>
              <a:prstGeom prst="line">
                <a:avLst/>
              </a:prstGeom>
              <a:noFill/>
              <a:ln w="66675" cmpd="dbl">
                <a:solidFill>
                  <a:schemeClr val="bg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61" name="Freeform 261"/>
              <p:cNvSpPr>
                <a:spLocks/>
              </p:cNvSpPr>
              <p:nvPr/>
            </p:nvSpPr>
            <p:spPr bwMode="auto">
              <a:xfrm>
                <a:off x="3936" y="1344"/>
                <a:ext cx="1392" cy="1056"/>
              </a:xfrm>
              <a:custGeom>
                <a:avLst/>
                <a:gdLst>
                  <a:gd name="T0" fmla="*/ 0 w 1392"/>
                  <a:gd name="T1" fmla="*/ 1008 h 1056"/>
                  <a:gd name="T2" fmla="*/ 192 w 1392"/>
                  <a:gd name="T3" fmla="*/ 192 h 1056"/>
                  <a:gd name="T4" fmla="*/ 192 w 1392"/>
                  <a:gd name="T5" fmla="*/ 384 h 1056"/>
                  <a:gd name="T6" fmla="*/ 240 w 1392"/>
                  <a:gd name="T7" fmla="*/ 96 h 1056"/>
                  <a:gd name="T8" fmla="*/ 336 w 1392"/>
                  <a:gd name="T9" fmla="*/ 1008 h 1056"/>
                  <a:gd name="T10" fmla="*/ 432 w 1392"/>
                  <a:gd name="T11" fmla="*/ 144 h 1056"/>
                  <a:gd name="T12" fmla="*/ 480 w 1392"/>
                  <a:gd name="T13" fmla="*/ 240 h 1056"/>
                  <a:gd name="T14" fmla="*/ 528 w 1392"/>
                  <a:gd name="T15" fmla="*/ 0 h 1056"/>
                  <a:gd name="T16" fmla="*/ 576 w 1392"/>
                  <a:gd name="T17" fmla="*/ 288 h 1056"/>
                  <a:gd name="T18" fmla="*/ 624 w 1392"/>
                  <a:gd name="T19" fmla="*/ 96 h 1056"/>
                  <a:gd name="T20" fmla="*/ 768 w 1392"/>
                  <a:gd name="T21" fmla="*/ 768 h 1056"/>
                  <a:gd name="T22" fmla="*/ 768 w 1392"/>
                  <a:gd name="T23" fmla="*/ 192 h 1056"/>
                  <a:gd name="T24" fmla="*/ 864 w 1392"/>
                  <a:gd name="T25" fmla="*/ 576 h 1056"/>
                  <a:gd name="T26" fmla="*/ 912 w 1392"/>
                  <a:gd name="T27" fmla="*/ 48 h 1056"/>
                  <a:gd name="T28" fmla="*/ 1008 w 1392"/>
                  <a:gd name="T29" fmla="*/ 336 h 1056"/>
                  <a:gd name="T30" fmla="*/ 1104 w 1392"/>
                  <a:gd name="T31" fmla="*/ 96 h 1056"/>
                  <a:gd name="T32" fmla="*/ 1104 w 1392"/>
                  <a:gd name="T33" fmla="*/ 336 h 1056"/>
                  <a:gd name="T34" fmla="*/ 1152 w 1392"/>
                  <a:gd name="T35" fmla="*/ 96 h 1056"/>
                  <a:gd name="T36" fmla="*/ 1392 w 1392"/>
                  <a:gd name="T37" fmla="*/ 1056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92" h="1056">
                    <a:moveTo>
                      <a:pt x="0" y="1008"/>
                    </a:moveTo>
                    <a:lnTo>
                      <a:pt x="192" y="192"/>
                    </a:lnTo>
                    <a:lnTo>
                      <a:pt x="192" y="384"/>
                    </a:lnTo>
                    <a:lnTo>
                      <a:pt x="240" y="96"/>
                    </a:lnTo>
                    <a:lnTo>
                      <a:pt x="336" y="1008"/>
                    </a:lnTo>
                    <a:lnTo>
                      <a:pt x="432" y="144"/>
                    </a:lnTo>
                    <a:lnTo>
                      <a:pt x="480" y="240"/>
                    </a:lnTo>
                    <a:lnTo>
                      <a:pt x="528" y="0"/>
                    </a:lnTo>
                    <a:lnTo>
                      <a:pt x="576" y="288"/>
                    </a:lnTo>
                    <a:lnTo>
                      <a:pt x="624" y="96"/>
                    </a:lnTo>
                    <a:lnTo>
                      <a:pt x="768" y="768"/>
                    </a:lnTo>
                    <a:lnTo>
                      <a:pt x="768" y="192"/>
                    </a:lnTo>
                    <a:lnTo>
                      <a:pt x="864" y="576"/>
                    </a:lnTo>
                    <a:lnTo>
                      <a:pt x="912" y="48"/>
                    </a:lnTo>
                    <a:lnTo>
                      <a:pt x="1008" y="336"/>
                    </a:lnTo>
                    <a:lnTo>
                      <a:pt x="1104" y="96"/>
                    </a:lnTo>
                    <a:lnTo>
                      <a:pt x="1104" y="336"/>
                    </a:lnTo>
                    <a:lnTo>
                      <a:pt x="1152" y="96"/>
                    </a:lnTo>
                    <a:lnTo>
                      <a:pt x="1392" y="1056"/>
                    </a:lnTo>
                  </a:path>
                </a:pathLst>
              </a:custGeom>
              <a:noFill/>
              <a:ln w="3175" cmpd="sng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62" name="Freeform 262"/>
              <p:cNvSpPr>
                <a:spLocks/>
              </p:cNvSpPr>
              <p:nvPr/>
            </p:nvSpPr>
            <p:spPr bwMode="auto">
              <a:xfrm>
                <a:off x="3888" y="1392"/>
                <a:ext cx="1392" cy="1056"/>
              </a:xfrm>
              <a:custGeom>
                <a:avLst/>
                <a:gdLst>
                  <a:gd name="T0" fmla="*/ 0 w 1392"/>
                  <a:gd name="T1" fmla="*/ 1008 h 1056"/>
                  <a:gd name="T2" fmla="*/ 48 w 1392"/>
                  <a:gd name="T3" fmla="*/ 1008 h 1056"/>
                  <a:gd name="T4" fmla="*/ 240 w 1392"/>
                  <a:gd name="T5" fmla="*/ 192 h 1056"/>
                  <a:gd name="T6" fmla="*/ 336 w 1392"/>
                  <a:gd name="T7" fmla="*/ 1008 h 1056"/>
                  <a:gd name="T8" fmla="*/ 432 w 1392"/>
                  <a:gd name="T9" fmla="*/ 144 h 1056"/>
                  <a:gd name="T10" fmla="*/ 480 w 1392"/>
                  <a:gd name="T11" fmla="*/ 240 h 1056"/>
                  <a:gd name="T12" fmla="*/ 528 w 1392"/>
                  <a:gd name="T13" fmla="*/ 0 h 1056"/>
                  <a:gd name="T14" fmla="*/ 576 w 1392"/>
                  <a:gd name="T15" fmla="*/ 288 h 1056"/>
                  <a:gd name="T16" fmla="*/ 624 w 1392"/>
                  <a:gd name="T17" fmla="*/ 96 h 1056"/>
                  <a:gd name="T18" fmla="*/ 768 w 1392"/>
                  <a:gd name="T19" fmla="*/ 1008 h 1056"/>
                  <a:gd name="T20" fmla="*/ 816 w 1392"/>
                  <a:gd name="T21" fmla="*/ 144 h 1056"/>
                  <a:gd name="T22" fmla="*/ 912 w 1392"/>
                  <a:gd name="T23" fmla="*/ 480 h 1056"/>
                  <a:gd name="T24" fmla="*/ 960 w 1392"/>
                  <a:gd name="T25" fmla="*/ 0 h 1056"/>
                  <a:gd name="T26" fmla="*/ 1008 w 1392"/>
                  <a:gd name="T27" fmla="*/ 336 h 1056"/>
                  <a:gd name="T28" fmla="*/ 1104 w 1392"/>
                  <a:gd name="T29" fmla="*/ 110 h 1056"/>
                  <a:gd name="T30" fmla="*/ 1104 w 1392"/>
                  <a:gd name="T31" fmla="*/ 336 h 1056"/>
                  <a:gd name="T32" fmla="*/ 1152 w 1392"/>
                  <a:gd name="T33" fmla="*/ 96 h 1056"/>
                  <a:gd name="T34" fmla="*/ 1392 w 1392"/>
                  <a:gd name="T35" fmla="*/ 1056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392" h="1056">
                    <a:moveTo>
                      <a:pt x="0" y="1008"/>
                    </a:moveTo>
                    <a:lnTo>
                      <a:pt x="48" y="1008"/>
                    </a:lnTo>
                    <a:lnTo>
                      <a:pt x="240" y="192"/>
                    </a:lnTo>
                    <a:lnTo>
                      <a:pt x="336" y="1008"/>
                    </a:lnTo>
                    <a:lnTo>
                      <a:pt x="432" y="144"/>
                    </a:lnTo>
                    <a:lnTo>
                      <a:pt x="480" y="240"/>
                    </a:lnTo>
                    <a:lnTo>
                      <a:pt x="528" y="0"/>
                    </a:lnTo>
                    <a:lnTo>
                      <a:pt x="576" y="288"/>
                    </a:lnTo>
                    <a:lnTo>
                      <a:pt x="624" y="96"/>
                    </a:lnTo>
                    <a:lnTo>
                      <a:pt x="768" y="1008"/>
                    </a:lnTo>
                    <a:lnTo>
                      <a:pt x="816" y="144"/>
                    </a:lnTo>
                    <a:lnTo>
                      <a:pt x="912" y="480"/>
                    </a:lnTo>
                    <a:lnTo>
                      <a:pt x="960" y="0"/>
                    </a:lnTo>
                    <a:lnTo>
                      <a:pt x="1008" y="336"/>
                    </a:lnTo>
                    <a:cubicBezTo>
                      <a:pt x="1105" y="91"/>
                      <a:pt x="1104" y="9"/>
                      <a:pt x="1104" y="110"/>
                    </a:cubicBezTo>
                    <a:lnTo>
                      <a:pt x="1104" y="336"/>
                    </a:lnTo>
                    <a:lnTo>
                      <a:pt x="1152" y="96"/>
                    </a:lnTo>
                    <a:lnTo>
                      <a:pt x="1392" y="1056"/>
                    </a:lnTo>
                  </a:path>
                </a:pathLst>
              </a:custGeom>
              <a:noFill/>
              <a:ln w="3175" cmpd="sng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64" name="Freeform 264"/>
              <p:cNvSpPr>
                <a:spLocks/>
              </p:cNvSpPr>
              <p:nvPr/>
            </p:nvSpPr>
            <p:spPr bwMode="auto">
              <a:xfrm>
                <a:off x="3840" y="1440"/>
                <a:ext cx="1392" cy="1056"/>
              </a:xfrm>
              <a:custGeom>
                <a:avLst/>
                <a:gdLst>
                  <a:gd name="T0" fmla="*/ 0 w 1392"/>
                  <a:gd name="T1" fmla="*/ 1008 h 1056"/>
                  <a:gd name="T2" fmla="*/ 48 w 1392"/>
                  <a:gd name="T3" fmla="*/ 1008 h 1056"/>
                  <a:gd name="T4" fmla="*/ 192 w 1392"/>
                  <a:gd name="T5" fmla="*/ 192 h 1056"/>
                  <a:gd name="T6" fmla="*/ 192 w 1392"/>
                  <a:gd name="T7" fmla="*/ 1008 h 1056"/>
                  <a:gd name="T8" fmla="*/ 432 w 1392"/>
                  <a:gd name="T9" fmla="*/ 1008 h 1056"/>
                  <a:gd name="T10" fmla="*/ 528 w 1392"/>
                  <a:gd name="T11" fmla="*/ 0 h 1056"/>
                  <a:gd name="T12" fmla="*/ 576 w 1392"/>
                  <a:gd name="T13" fmla="*/ 288 h 1056"/>
                  <a:gd name="T14" fmla="*/ 624 w 1392"/>
                  <a:gd name="T15" fmla="*/ 96 h 1056"/>
                  <a:gd name="T16" fmla="*/ 768 w 1392"/>
                  <a:gd name="T17" fmla="*/ 1008 h 1056"/>
                  <a:gd name="T18" fmla="*/ 864 w 1392"/>
                  <a:gd name="T19" fmla="*/ 1008 h 1056"/>
                  <a:gd name="T20" fmla="*/ 960 w 1392"/>
                  <a:gd name="T21" fmla="*/ 0 h 1056"/>
                  <a:gd name="T22" fmla="*/ 1008 w 1392"/>
                  <a:gd name="T23" fmla="*/ 336 h 1056"/>
                  <a:gd name="T24" fmla="*/ 1104 w 1392"/>
                  <a:gd name="T25" fmla="*/ 48 h 1056"/>
                  <a:gd name="T26" fmla="*/ 1104 w 1392"/>
                  <a:gd name="T27" fmla="*/ 336 h 1056"/>
                  <a:gd name="T28" fmla="*/ 1152 w 1392"/>
                  <a:gd name="T29" fmla="*/ 96 h 1056"/>
                  <a:gd name="T30" fmla="*/ 1392 w 1392"/>
                  <a:gd name="T31" fmla="*/ 1056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392" h="1056">
                    <a:moveTo>
                      <a:pt x="0" y="1008"/>
                    </a:moveTo>
                    <a:lnTo>
                      <a:pt x="48" y="1008"/>
                    </a:lnTo>
                    <a:lnTo>
                      <a:pt x="192" y="192"/>
                    </a:lnTo>
                    <a:lnTo>
                      <a:pt x="192" y="1008"/>
                    </a:lnTo>
                    <a:lnTo>
                      <a:pt x="432" y="1008"/>
                    </a:lnTo>
                    <a:lnTo>
                      <a:pt x="528" y="0"/>
                    </a:lnTo>
                    <a:lnTo>
                      <a:pt x="576" y="288"/>
                    </a:lnTo>
                    <a:lnTo>
                      <a:pt x="624" y="96"/>
                    </a:lnTo>
                    <a:lnTo>
                      <a:pt x="768" y="1008"/>
                    </a:lnTo>
                    <a:lnTo>
                      <a:pt x="864" y="1008"/>
                    </a:lnTo>
                    <a:lnTo>
                      <a:pt x="960" y="0"/>
                    </a:lnTo>
                    <a:lnTo>
                      <a:pt x="1008" y="336"/>
                    </a:lnTo>
                    <a:lnTo>
                      <a:pt x="1104" y="48"/>
                    </a:lnTo>
                    <a:lnTo>
                      <a:pt x="1104" y="336"/>
                    </a:lnTo>
                    <a:lnTo>
                      <a:pt x="1152" y="96"/>
                    </a:lnTo>
                    <a:lnTo>
                      <a:pt x="1392" y="1056"/>
                    </a:lnTo>
                  </a:path>
                </a:pathLst>
              </a:custGeom>
              <a:noFill/>
              <a:ln w="3175" cmpd="sng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65" name="Freeform 265"/>
              <p:cNvSpPr>
                <a:spLocks/>
              </p:cNvSpPr>
              <p:nvPr/>
            </p:nvSpPr>
            <p:spPr bwMode="auto">
              <a:xfrm>
                <a:off x="3792" y="1581"/>
                <a:ext cx="1392" cy="1011"/>
              </a:xfrm>
              <a:custGeom>
                <a:avLst/>
                <a:gdLst>
                  <a:gd name="T0" fmla="*/ 0 w 1392"/>
                  <a:gd name="T1" fmla="*/ 1008 h 1056"/>
                  <a:gd name="T2" fmla="*/ 48 w 1392"/>
                  <a:gd name="T3" fmla="*/ 1008 h 1056"/>
                  <a:gd name="T4" fmla="*/ 192 w 1392"/>
                  <a:gd name="T5" fmla="*/ 192 h 1056"/>
                  <a:gd name="T6" fmla="*/ 192 w 1392"/>
                  <a:gd name="T7" fmla="*/ 1008 h 1056"/>
                  <a:gd name="T8" fmla="*/ 432 w 1392"/>
                  <a:gd name="T9" fmla="*/ 1008 h 1056"/>
                  <a:gd name="T10" fmla="*/ 528 w 1392"/>
                  <a:gd name="T11" fmla="*/ 0 h 1056"/>
                  <a:gd name="T12" fmla="*/ 576 w 1392"/>
                  <a:gd name="T13" fmla="*/ 288 h 1056"/>
                  <a:gd name="T14" fmla="*/ 624 w 1392"/>
                  <a:gd name="T15" fmla="*/ 96 h 1056"/>
                  <a:gd name="T16" fmla="*/ 768 w 1392"/>
                  <a:gd name="T17" fmla="*/ 1008 h 1056"/>
                  <a:gd name="T18" fmla="*/ 864 w 1392"/>
                  <a:gd name="T19" fmla="*/ 1008 h 1056"/>
                  <a:gd name="T20" fmla="*/ 960 w 1392"/>
                  <a:gd name="T21" fmla="*/ 0 h 1056"/>
                  <a:gd name="T22" fmla="*/ 1008 w 1392"/>
                  <a:gd name="T23" fmla="*/ 1008 h 1056"/>
                  <a:gd name="T24" fmla="*/ 1104 w 1392"/>
                  <a:gd name="T25" fmla="*/ 48 h 1056"/>
                  <a:gd name="T26" fmla="*/ 1152 w 1392"/>
                  <a:gd name="T27" fmla="*/ 1008 h 1056"/>
                  <a:gd name="T28" fmla="*/ 1152 w 1392"/>
                  <a:gd name="T29" fmla="*/ 96 h 1056"/>
                  <a:gd name="T30" fmla="*/ 1392 w 1392"/>
                  <a:gd name="T31" fmla="*/ 1056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392" h="1056">
                    <a:moveTo>
                      <a:pt x="0" y="1008"/>
                    </a:moveTo>
                    <a:lnTo>
                      <a:pt x="48" y="1008"/>
                    </a:lnTo>
                    <a:lnTo>
                      <a:pt x="192" y="192"/>
                    </a:lnTo>
                    <a:lnTo>
                      <a:pt x="192" y="1008"/>
                    </a:lnTo>
                    <a:lnTo>
                      <a:pt x="432" y="1008"/>
                    </a:lnTo>
                    <a:lnTo>
                      <a:pt x="528" y="0"/>
                    </a:lnTo>
                    <a:lnTo>
                      <a:pt x="576" y="288"/>
                    </a:lnTo>
                    <a:lnTo>
                      <a:pt x="624" y="96"/>
                    </a:lnTo>
                    <a:lnTo>
                      <a:pt x="768" y="1008"/>
                    </a:lnTo>
                    <a:lnTo>
                      <a:pt x="864" y="1008"/>
                    </a:lnTo>
                    <a:lnTo>
                      <a:pt x="960" y="0"/>
                    </a:lnTo>
                    <a:lnTo>
                      <a:pt x="1008" y="1008"/>
                    </a:lnTo>
                    <a:lnTo>
                      <a:pt x="1104" y="48"/>
                    </a:lnTo>
                    <a:lnTo>
                      <a:pt x="1152" y="1008"/>
                    </a:lnTo>
                    <a:lnTo>
                      <a:pt x="1152" y="96"/>
                    </a:lnTo>
                    <a:lnTo>
                      <a:pt x="1392" y="1056"/>
                    </a:lnTo>
                  </a:path>
                </a:pathLst>
              </a:custGeom>
              <a:noFill/>
              <a:ln w="3175" cmpd="sng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66" name="Freeform 266"/>
              <p:cNvSpPr>
                <a:spLocks/>
              </p:cNvSpPr>
              <p:nvPr/>
            </p:nvSpPr>
            <p:spPr bwMode="auto">
              <a:xfrm>
                <a:off x="3744" y="1629"/>
                <a:ext cx="1392" cy="1011"/>
              </a:xfrm>
              <a:custGeom>
                <a:avLst/>
                <a:gdLst>
                  <a:gd name="T0" fmla="*/ 0 w 1392"/>
                  <a:gd name="T1" fmla="*/ 1008 h 1056"/>
                  <a:gd name="T2" fmla="*/ 48 w 1392"/>
                  <a:gd name="T3" fmla="*/ 1008 h 1056"/>
                  <a:gd name="T4" fmla="*/ 192 w 1392"/>
                  <a:gd name="T5" fmla="*/ 192 h 1056"/>
                  <a:gd name="T6" fmla="*/ 192 w 1392"/>
                  <a:gd name="T7" fmla="*/ 1008 h 1056"/>
                  <a:gd name="T8" fmla="*/ 432 w 1392"/>
                  <a:gd name="T9" fmla="*/ 1008 h 1056"/>
                  <a:gd name="T10" fmla="*/ 528 w 1392"/>
                  <a:gd name="T11" fmla="*/ 0 h 1056"/>
                  <a:gd name="T12" fmla="*/ 576 w 1392"/>
                  <a:gd name="T13" fmla="*/ 1008 h 1056"/>
                  <a:gd name="T14" fmla="*/ 864 w 1392"/>
                  <a:gd name="T15" fmla="*/ 1008 h 1056"/>
                  <a:gd name="T16" fmla="*/ 960 w 1392"/>
                  <a:gd name="T17" fmla="*/ 0 h 1056"/>
                  <a:gd name="T18" fmla="*/ 1008 w 1392"/>
                  <a:gd name="T19" fmla="*/ 1008 h 1056"/>
                  <a:gd name="T20" fmla="*/ 1104 w 1392"/>
                  <a:gd name="T21" fmla="*/ 48 h 1056"/>
                  <a:gd name="T22" fmla="*/ 1152 w 1392"/>
                  <a:gd name="T23" fmla="*/ 1008 h 1056"/>
                  <a:gd name="T24" fmla="*/ 1152 w 1392"/>
                  <a:gd name="T25" fmla="*/ 96 h 1056"/>
                  <a:gd name="T26" fmla="*/ 1392 w 1392"/>
                  <a:gd name="T27" fmla="*/ 1056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92" h="1056">
                    <a:moveTo>
                      <a:pt x="0" y="1008"/>
                    </a:moveTo>
                    <a:lnTo>
                      <a:pt x="48" y="1008"/>
                    </a:lnTo>
                    <a:lnTo>
                      <a:pt x="192" y="192"/>
                    </a:lnTo>
                    <a:lnTo>
                      <a:pt x="192" y="1008"/>
                    </a:lnTo>
                    <a:lnTo>
                      <a:pt x="432" y="1008"/>
                    </a:lnTo>
                    <a:lnTo>
                      <a:pt x="528" y="0"/>
                    </a:lnTo>
                    <a:lnTo>
                      <a:pt x="576" y="1008"/>
                    </a:lnTo>
                    <a:lnTo>
                      <a:pt x="864" y="1008"/>
                    </a:lnTo>
                    <a:lnTo>
                      <a:pt x="960" y="0"/>
                    </a:lnTo>
                    <a:lnTo>
                      <a:pt x="1008" y="1008"/>
                    </a:lnTo>
                    <a:lnTo>
                      <a:pt x="1104" y="48"/>
                    </a:lnTo>
                    <a:lnTo>
                      <a:pt x="1152" y="1008"/>
                    </a:lnTo>
                    <a:lnTo>
                      <a:pt x="1152" y="96"/>
                    </a:lnTo>
                    <a:lnTo>
                      <a:pt x="1392" y="1056"/>
                    </a:lnTo>
                  </a:path>
                </a:pathLst>
              </a:custGeom>
              <a:noFill/>
              <a:ln w="3175" cmpd="sng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67" name="Freeform 267"/>
              <p:cNvSpPr>
                <a:spLocks/>
              </p:cNvSpPr>
              <p:nvPr/>
            </p:nvSpPr>
            <p:spPr bwMode="auto">
              <a:xfrm>
                <a:off x="3696" y="1788"/>
                <a:ext cx="1392" cy="1140"/>
              </a:xfrm>
              <a:custGeom>
                <a:avLst/>
                <a:gdLst>
                  <a:gd name="T0" fmla="*/ 0 w 1392"/>
                  <a:gd name="T1" fmla="*/ 1008 h 1344"/>
                  <a:gd name="T2" fmla="*/ 432 w 1392"/>
                  <a:gd name="T3" fmla="*/ 1008 h 1344"/>
                  <a:gd name="T4" fmla="*/ 528 w 1392"/>
                  <a:gd name="T5" fmla="*/ 0 h 1344"/>
                  <a:gd name="T6" fmla="*/ 576 w 1392"/>
                  <a:gd name="T7" fmla="*/ 1008 h 1344"/>
                  <a:gd name="T8" fmla="*/ 864 w 1392"/>
                  <a:gd name="T9" fmla="*/ 1008 h 1344"/>
                  <a:gd name="T10" fmla="*/ 960 w 1392"/>
                  <a:gd name="T11" fmla="*/ 0 h 1344"/>
                  <a:gd name="T12" fmla="*/ 1008 w 1392"/>
                  <a:gd name="T13" fmla="*/ 1003 h 1344"/>
                  <a:gd name="T14" fmla="*/ 1104 w 1392"/>
                  <a:gd name="T15" fmla="*/ 48 h 1344"/>
                  <a:gd name="T16" fmla="*/ 1152 w 1392"/>
                  <a:gd name="T17" fmla="*/ 1008 h 1344"/>
                  <a:gd name="T18" fmla="*/ 1152 w 1392"/>
                  <a:gd name="T19" fmla="*/ 96 h 1344"/>
                  <a:gd name="T20" fmla="*/ 1392 w 1392"/>
                  <a:gd name="T21" fmla="*/ 1056 h 1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92" h="1344">
                    <a:moveTo>
                      <a:pt x="0" y="1008"/>
                    </a:moveTo>
                    <a:lnTo>
                      <a:pt x="432" y="1008"/>
                    </a:lnTo>
                    <a:lnTo>
                      <a:pt x="528" y="0"/>
                    </a:lnTo>
                    <a:lnTo>
                      <a:pt x="576" y="1008"/>
                    </a:lnTo>
                    <a:lnTo>
                      <a:pt x="864" y="1008"/>
                    </a:lnTo>
                    <a:lnTo>
                      <a:pt x="960" y="0"/>
                    </a:lnTo>
                    <a:cubicBezTo>
                      <a:pt x="1008" y="1009"/>
                      <a:pt x="1008" y="1344"/>
                      <a:pt x="1008" y="1003"/>
                    </a:cubicBezTo>
                    <a:lnTo>
                      <a:pt x="1104" y="48"/>
                    </a:lnTo>
                    <a:lnTo>
                      <a:pt x="1152" y="1008"/>
                    </a:lnTo>
                    <a:lnTo>
                      <a:pt x="1152" y="96"/>
                    </a:lnTo>
                    <a:lnTo>
                      <a:pt x="1392" y="1056"/>
                    </a:lnTo>
                  </a:path>
                </a:pathLst>
              </a:custGeom>
              <a:noFill/>
              <a:ln w="3175" cmpd="sng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68" name="Freeform 268"/>
              <p:cNvSpPr>
                <a:spLocks/>
              </p:cNvSpPr>
              <p:nvPr/>
            </p:nvSpPr>
            <p:spPr bwMode="auto">
              <a:xfrm>
                <a:off x="3648" y="1906"/>
                <a:ext cx="1392" cy="782"/>
              </a:xfrm>
              <a:custGeom>
                <a:avLst/>
                <a:gdLst>
                  <a:gd name="T0" fmla="*/ 0 w 1392"/>
                  <a:gd name="T1" fmla="*/ 1008 h 1008"/>
                  <a:gd name="T2" fmla="*/ 432 w 1392"/>
                  <a:gd name="T3" fmla="*/ 1008 h 1008"/>
                  <a:gd name="T4" fmla="*/ 528 w 1392"/>
                  <a:gd name="T5" fmla="*/ 0 h 1008"/>
                  <a:gd name="T6" fmla="*/ 576 w 1392"/>
                  <a:gd name="T7" fmla="*/ 1008 h 1008"/>
                  <a:gd name="T8" fmla="*/ 1008 w 1392"/>
                  <a:gd name="T9" fmla="*/ 1008 h 1008"/>
                  <a:gd name="T10" fmla="*/ 1104 w 1392"/>
                  <a:gd name="T11" fmla="*/ 48 h 1008"/>
                  <a:gd name="T12" fmla="*/ 1152 w 1392"/>
                  <a:gd name="T13" fmla="*/ 1008 h 1008"/>
                  <a:gd name="T14" fmla="*/ 1152 w 1392"/>
                  <a:gd name="T15" fmla="*/ 96 h 1008"/>
                  <a:gd name="T16" fmla="*/ 1392 w 1392"/>
                  <a:gd name="T17" fmla="*/ 1008 h 10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92" h="1008">
                    <a:moveTo>
                      <a:pt x="0" y="1008"/>
                    </a:moveTo>
                    <a:lnTo>
                      <a:pt x="432" y="1008"/>
                    </a:lnTo>
                    <a:lnTo>
                      <a:pt x="528" y="0"/>
                    </a:lnTo>
                    <a:lnTo>
                      <a:pt x="576" y="1008"/>
                    </a:lnTo>
                    <a:lnTo>
                      <a:pt x="1008" y="1008"/>
                    </a:lnTo>
                    <a:lnTo>
                      <a:pt x="1104" y="48"/>
                    </a:lnTo>
                    <a:lnTo>
                      <a:pt x="1152" y="1008"/>
                    </a:lnTo>
                    <a:lnTo>
                      <a:pt x="1152" y="96"/>
                    </a:lnTo>
                    <a:lnTo>
                      <a:pt x="1392" y="1008"/>
                    </a:lnTo>
                  </a:path>
                </a:pathLst>
              </a:custGeom>
              <a:noFill/>
              <a:ln w="3175" cmpd="sng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69" name="Freeform 269"/>
              <p:cNvSpPr>
                <a:spLocks/>
              </p:cNvSpPr>
              <p:nvPr/>
            </p:nvSpPr>
            <p:spPr bwMode="auto">
              <a:xfrm>
                <a:off x="3600" y="2094"/>
                <a:ext cx="1392" cy="642"/>
              </a:xfrm>
              <a:custGeom>
                <a:avLst/>
                <a:gdLst>
                  <a:gd name="T0" fmla="*/ 0 w 1392"/>
                  <a:gd name="T1" fmla="*/ 960 h 960"/>
                  <a:gd name="T2" fmla="*/ 1008 w 1392"/>
                  <a:gd name="T3" fmla="*/ 960 h 960"/>
                  <a:gd name="T4" fmla="*/ 1104 w 1392"/>
                  <a:gd name="T5" fmla="*/ 0 h 960"/>
                  <a:gd name="T6" fmla="*/ 1152 w 1392"/>
                  <a:gd name="T7" fmla="*/ 960 h 960"/>
                  <a:gd name="T8" fmla="*/ 1152 w 1392"/>
                  <a:gd name="T9" fmla="*/ 48 h 960"/>
                  <a:gd name="T10" fmla="*/ 1392 w 1392"/>
                  <a:gd name="T11" fmla="*/ 960 h 9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2" h="960">
                    <a:moveTo>
                      <a:pt x="0" y="960"/>
                    </a:moveTo>
                    <a:lnTo>
                      <a:pt x="1008" y="960"/>
                    </a:lnTo>
                    <a:lnTo>
                      <a:pt x="1104" y="0"/>
                    </a:lnTo>
                    <a:lnTo>
                      <a:pt x="1152" y="960"/>
                    </a:lnTo>
                    <a:lnTo>
                      <a:pt x="1152" y="48"/>
                    </a:lnTo>
                    <a:lnTo>
                      <a:pt x="1392" y="960"/>
                    </a:lnTo>
                  </a:path>
                </a:pathLst>
              </a:custGeom>
              <a:noFill/>
              <a:ln w="3175" cmpd="sng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70" name="Freeform 270"/>
              <p:cNvSpPr>
                <a:spLocks/>
              </p:cNvSpPr>
              <p:nvPr/>
            </p:nvSpPr>
            <p:spPr bwMode="auto">
              <a:xfrm>
                <a:off x="3552" y="2371"/>
                <a:ext cx="1392" cy="413"/>
              </a:xfrm>
              <a:custGeom>
                <a:avLst/>
                <a:gdLst>
                  <a:gd name="T0" fmla="*/ 0 w 1392"/>
                  <a:gd name="T1" fmla="*/ 912 h 912"/>
                  <a:gd name="T2" fmla="*/ 1152 w 1392"/>
                  <a:gd name="T3" fmla="*/ 912 h 912"/>
                  <a:gd name="T4" fmla="*/ 1152 w 1392"/>
                  <a:gd name="T5" fmla="*/ 0 h 912"/>
                  <a:gd name="T6" fmla="*/ 1248 w 1392"/>
                  <a:gd name="T7" fmla="*/ 912 h 912"/>
                  <a:gd name="T8" fmla="*/ 1392 w 1392"/>
                  <a:gd name="T9" fmla="*/ 912 h 9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2" h="912">
                    <a:moveTo>
                      <a:pt x="0" y="912"/>
                    </a:moveTo>
                    <a:lnTo>
                      <a:pt x="1152" y="912"/>
                    </a:lnTo>
                    <a:lnTo>
                      <a:pt x="1152" y="0"/>
                    </a:lnTo>
                    <a:lnTo>
                      <a:pt x="1248" y="912"/>
                    </a:lnTo>
                    <a:lnTo>
                      <a:pt x="1392" y="912"/>
                    </a:lnTo>
                  </a:path>
                </a:pathLst>
              </a:custGeom>
              <a:noFill/>
              <a:ln w="3175" cmpd="sng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71" name="Line 271"/>
              <p:cNvSpPr>
                <a:spLocks noChangeShapeType="1"/>
              </p:cNvSpPr>
              <p:nvPr/>
            </p:nvSpPr>
            <p:spPr bwMode="auto">
              <a:xfrm>
                <a:off x="3504" y="2832"/>
                <a:ext cx="1392" cy="1"/>
              </a:xfrm>
              <a:prstGeom prst="line">
                <a:avLst/>
              </a:prstGeom>
              <a:noFill/>
              <a:ln w="3175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sp>
        <p:nvSpPr>
          <p:cNvPr id="358674" name="Rectangle 274"/>
          <p:cNvSpPr>
            <a:spLocks noChangeArrowheads="1"/>
          </p:cNvSpPr>
          <p:nvPr/>
        </p:nvSpPr>
        <p:spPr bwMode="auto">
          <a:xfrm>
            <a:off x="2098675" y="5334000"/>
            <a:ext cx="4945063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i="1">
                <a:solidFill>
                  <a:srgbClr val="00FF00"/>
                </a:solidFill>
                <a:cs typeface="+mn-cs"/>
              </a:rPr>
              <a:t>Fast, Bleaching/blinking assisted localization microscopy for </a:t>
            </a:r>
          </a:p>
          <a:p>
            <a:pPr>
              <a:defRPr/>
            </a:pPr>
            <a:r>
              <a:rPr lang="en-US" sz="1400" i="1">
                <a:solidFill>
                  <a:srgbClr val="00FF00"/>
                </a:solidFill>
                <a:cs typeface="+mn-cs"/>
              </a:rPr>
              <a:t>superresolution imaging using standard fluorescent molecules.</a:t>
            </a:r>
          </a:p>
          <a:p>
            <a:pPr>
              <a:defRPr/>
            </a:pPr>
            <a:r>
              <a:rPr lang="en-US" sz="1400" i="1">
                <a:solidFill>
                  <a:srgbClr val="00FF00"/>
                </a:solidFill>
                <a:cs typeface="+mn-cs"/>
              </a:rPr>
              <a:t>Burnette DT, Sengupta P, Dai Y, Lippincott-Schwartz J, Kachar B.</a:t>
            </a:r>
          </a:p>
          <a:p>
            <a:pPr>
              <a:defRPr/>
            </a:pPr>
            <a:r>
              <a:rPr lang="en-US" sz="1400" i="1">
                <a:solidFill>
                  <a:srgbClr val="00FF00"/>
                </a:solidFill>
                <a:cs typeface="+mn-cs"/>
              </a:rPr>
              <a:t>Proc Natl Acad Sci U S A. 2011 Dec 27;108(52):21081-6</a:t>
            </a:r>
            <a:endParaRPr lang="en-US" sz="2400">
              <a:cs typeface="+mn-cs"/>
            </a:endParaRPr>
          </a:p>
        </p:txBody>
      </p:sp>
      <p:sp>
        <p:nvSpPr>
          <p:cNvPr id="358679" name="Line 279"/>
          <p:cNvSpPr>
            <a:spLocks noChangeShapeType="1"/>
          </p:cNvSpPr>
          <p:nvPr/>
        </p:nvSpPr>
        <p:spPr bwMode="auto">
          <a:xfrm>
            <a:off x="533400" y="3048000"/>
            <a:ext cx="0" cy="1295400"/>
          </a:xfrm>
          <a:prstGeom prst="line">
            <a:avLst/>
          </a:prstGeom>
          <a:noFill/>
          <a:ln w="3175" cap="rnd">
            <a:solidFill>
              <a:schemeClr val="bg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8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58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3586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3586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6" name="Rectangle 1032"/>
          <p:cNvSpPr>
            <a:spLocks noChangeArrowheads="1"/>
          </p:cNvSpPr>
          <p:nvPr/>
        </p:nvSpPr>
        <p:spPr bwMode="auto">
          <a:xfrm>
            <a:off x="2133600" y="1143000"/>
            <a:ext cx="4589463" cy="29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300" i="1">
                <a:solidFill>
                  <a:schemeClr val="bg1"/>
                </a:solidFill>
                <a:latin typeface="Helvetica" charset="0"/>
                <a:cs typeface="+mn-cs"/>
              </a:rPr>
              <a:t>Up to 50 nm of lateral resolution and ? nm of axial resolution</a:t>
            </a:r>
          </a:p>
        </p:txBody>
      </p:sp>
      <p:sp>
        <p:nvSpPr>
          <p:cNvPr id="360457" name="Rectangle 1033"/>
          <p:cNvSpPr>
            <a:spLocks noChangeArrowheads="1"/>
          </p:cNvSpPr>
          <p:nvPr/>
        </p:nvSpPr>
        <p:spPr bwMode="auto">
          <a:xfrm>
            <a:off x="374650" y="44450"/>
            <a:ext cx="8443913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i="1">
                <a:solidFill>
                  <a:srgbClr val="FFFF00"/>
                </a:solidFill>
                <a:latin typeface="Georgia" charset="0"/>
                <a:cs typeface="+mn-cs"/>
              </a:rPr>
              <a:t>Super-resolution </a:t>
            </a:r>
          </a:p>
          <a:p>
            <a:pPr algn="ctr">
              <a:defRPr/>
            </a:pPr>
            <a:r>
              <a:rPr lang="en-US" sz="2400" b="1" i="1">
                <a:solidFill>
                  <a:srgbClr val="FFFF00"/>
                </a:solidFill>
                <a:latin typeface="Georgia" charset="0"/>
                <a:cs typeface="+mn-cs"/>
              </a:rPr>
              <a:t>Bleaching Assisted Localization Microscopy(BALM)</a:t>
            </a:r>
          </a:p>
        </p:txBody>
      </p:sp>
      <p:sp>
        <p:nvSpPr>
          <p:cNvPr id="360458" name="Rectangle 1034"/>
          <p:cNvSpPr>
            <a:spLocks noChangeArrowheads="1"/>
          </p:cNvSpPr>
          <p:nvPr/>
        </p:nvSpPr>
        <p:spPr bwMode="auto">
          <a:xfrm>
            <a:off x="2098675" y="5334000"/>
            <a:ext cx="4945063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i="1">
                <a:solidFill>
                  <a:srgbClr val="00FF00"/>
                </a:solidFill>
                <a:cs typeface="+mn-cs"/>
              </a:rPr>
              <a:t>Fast, Bleaching/blinking assisted localization microscopy for </a:t>
            </a:r>
          </a:p>
          <a:p>
            <a:pPr>
              <a:defRPr/>
            </a:pPr>
            <a:r>
              <a:rPr lang="en-US" sz="1400" i="1">
                <a:solidFill>
                  <a:srgbClr val="00FF00"/>
                </a:solidFill>
                <a:cs typeface="+mn-cs"/>
              </a:rPr>
              <a:t>superresolution imaging using standard fluorescent molecules.</a:t>
            </a:r>
          </a:p>
          <a:p>
            <a:pPr>
              <a:defRPr/>
            </a:pPr>
            <a:r>
              <a:rPr lang="en-US" sz="1400" i="1">
                <a:solidFill>
                  <a:srgbClr val="00FF00"/>
                </a:solidFill>
                <a:cs typeface="+mn-cs"/>
              </a:rPr>
              <a:t>Burnette DT, Sengupta P, Dai Y, Lippincott-Schwartz J, Kachar B.</a:t>
            </a:r>
          </a:p>
          <a:p>
            <a:pPr>
              <a:defRPr/>
            </a:pPr>
            <a:r>
              <a:rPr lang="en-US" sz="1400" i="1">
                <a:solidFill>
                  <a:srgbClr val="00FF00"/>
                </a:solidFill>
                <a:cs typeface="+mn-cs"/>
              </a:rPr>
              <a:t>Proc Natl Acad Sci U S A. 2011 Dec 27;108(52):21081-6</a:t>
            </a:r>
            <a:endParaRPr lang="en-US" sz="2400">
              <a:cs typeface="+mn-cs"/>
            </a:endParaRPr>
          </a:p>
        </p:txBody>
      </p:sp>
      <p:grpSp>
        <p:nvGrpSpPr>
          <p:cNvPr id="175108" name="Group 1040"/>
          <p:cNvGrpSpPr>
            <a:grpSpLocks/>
          </p:cNvGrpSpPr>
          <p:nvPr/>
        </p:nvGrpSpPr>
        <p:grpSpPr bwMode="auto">
          <a:xfrm>
            <a:off x="914400" y="1447800"/>
            <a:ext cx="7315200" cy="3759200"/>
            <a:chOff x="720" y="912"/>
            <a:chExt cx="4608" cy="2368"/>
          </a:xfrm>
        </p:grpSpPr>
        <p:pic>
          <p:nvPicPr>
            <p:cNvPr id="175113" name="Picture 1038" descr="BALM_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912"/>
              <a:ext cx="1480" cy="2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5114" name="Picture 1039" descr="BALM_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8" y="912"/>
              <a:ext cx="1480" cy="2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60465" name="Line 1041"/>
          <p:cNvSpPr>
            <a:spLocks noChangeShapeType="1"/>
          </p:cNvSpPr>
          <p:nvPr/>
        </p:nvSpPr>
        <p:spPr bwMode="auto">
          <a:xfrm>
            <a:off x="3352800" y="3276600"/>
            <a:ext cx="2438400" cy="0"/>
          </a:xfrm>
          <a:prstGeom prst="line">
            <a:avLst/>
          </a:prstGeom>
          <a:noFill/>
          <a:ln w="762000">
            <a:solidFill>
              <a:schemeClr val="accent2">
                <a:alpha val="55000"/>
              </a:schemeClr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175110" name="Picture 1042" descr="Screen shot 2014-01-21 at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18426">
            <a:off x="4114800" y="3048000"/>
            <a:ext cx="1239838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11" name="Picture 1043" descr="Screen shot 2014-01-21 at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22438">
            <a:off x="4419600" y="3429000"/>
            <a:ext cx="58420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12" name="Picture 1044" descr="Screen shot 2014-01-21 at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19836">
            <a:off x="3581400" y="2819400"/>
            <a:ext cx="13716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5" name="AutoShape 3"/>
          <p:cNvSpPr>
            <a:spLocks noChangeArrowheads="1"/>
          </p:cNvSpPr>
          <p:nvPr/>
        </p:nvSpPr>
        <p:spPr bwMode="auto">
          <a:xfrm rot="10800000" flipH="1">
            <a:off x="152400" y="4033838"/>
            <a:ext cx="1168400" cy="619125"/>
          </a:xfrm>
          <a:prstGeom prst="flowChartMagneticDrum">
            <a:avLst/>
          </a:prstGeom>
          <a:gradFill rotWithShape="0">
            <a:gsLst>
              <a:gs pos="0">
                <a:schemeClr val="tx2"/>
              </a:gs>
              <a:gs pos="50000">
                <a:srgbClr val="CC66FF"/>
              </a:gs>
              <a:gs pos="100000">
                <a:schemeClr val="tx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9796" name="Oval 4"/>
          <p:cNvSpPr>
            <a:spLocks noChangeArrowheads="1"/>
          </p:cNvSpPr>
          <p:nvPr/>
        </p:nvSpPr>
        <p:spPr bwMode="auto">
          <a:xfrm rot="10800000" flipH="1">
            <a:off x="931863" y="4033838"/>
            <a:ext cx="388937" cy="619125"/>
          </a:xfrm>
          <a:prstGeom prst="ellipse">
            <a:avLst/>
          </a:prstGeom>
          <a:gradFill rotWithShape="0">
            <a:gsLst>
              <a:gs pos="0">
                <a:srgbClr val="CB65FE"/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9797" name="Oval 5"/>
          <p:cNvSpPr>
            <a:spLocks noChangeArrowheads="1"/>
          </p:cNvSpPr>
          <p:nvPr/>
        </p:nvSpPr>
        <p:spPr bwMode="auto">
          <a:xfrm rot="10800000" flipH="1">
            <a:off x="1077913" y="4254500"/>
            <a:ext cx="96837" cy="177800"/>
          </a:xfrm>
          <a:prstGeom prst="ellipse">
            <a:avLst/>
          </a:prstGeom>
          <a:gradFill rotWithShape="0">
            <a:gsLst>
              <a:gs pos="0">
                <a:srgbClr val="FFFF00"/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9821" name="Line 29"/>
          <p:cNvSpPr>
            <a:spLocks noChangeShapeType="1"/>
          </p:cNvSpPr>
          <p:nvPr/>
        </p:nvSpPr>
        <p:spPr bwMode="auto">
          <a:xfrm rot="10800000" flipH="1" flipV="1">
            <a:off x="1143000" y="4343400"/>
            <a:ext cx="1752600" cy="0"/>
          </a:xfrm>
          <a:prstGeom prst="line">
            <a:avLst/>
          </a:prstGeom>
          <a:noFill/>
          <a:ln w="57150">
            <a:solidFill>
              <a:srgbClr val="0294D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9822" name="AutoShape 30"/>
          <p:cNvSpPr>
            <a:spLocks noChangeArrowheads="1"/>
          </p:cNvSpPr>
          <p:nvPr/>
        </p:nvSpPr>
        <p:spPr bwMode="auto">
          <a:xfrm rot="5400000" flipH="1">
            <a:off x="2590800" y="4229100"/>
            <a:ext cx="685800" cy="228600"/>
          </a:xfrm>
          <a:prstGeom prst="parallelogram">
            <a:avLst>
              <a:gd name="adj" fmla="val 62500"/>
            </a:avLst>
          </a:prstGeom>
          <a:noFill/>
          <a:ln w="3175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>
                        <a:gamma/>
                        <a:shade val="46275"/>
                        <a:invGamma/>
                      </a:srgbClr>
                    </a:gs>
                    <a:gs pos="100000">
                      <a:srgbClr val="FFFF00">
                        <a:alpha val="28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9850" name="Oval 58"/>
          <p:cNvSpPr>
            <a:spLocks noChangeArrowheads="1"/>
          </p:cNvSpPr>
          <p:nvPr/>
        </p:nvSpPr>
        <p:spPr bwMode="auto">
          <a:xfrm>
            <a:off x="2895600" y="4311650"/>
            <a:ext cx="63500" cy="635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9858" name="Oval 66"/>
          <p:cNvSpPr>
            <a:spLocks noChangeArrowheads="1"/>
          </p:cNvSpPr>
          <p:nvPr/>
        </p:nvSpPr>
        <p:spPr bwMode="auto">
          <a:xfrm>
            <a:off x="4038600" y="1562100"/>
            <a:ext cx="1143000" cy="1143000"/>
          </a:xfrm>
          <a:prstGeom prst="ellipse">
            <a:avLst/>
          </a:prstGeom>
          <a:solidFill>
            <a:srgbClr val="00BD8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9861" name="AutoShape 69"/>
          <p:cNvSpPr>
            <a:spLocks noChangeArrowheads="1"/>
          </p:cNvSpPr>
          <p:nvPr/>
        </p:nvSpPr>
        <p:spPr bwMode="auto">
          <a:xfrm rot="5400000" flipH="1">
            <a:off x="1249363" y="5583237"/>
            <a:ext cx="1168400" cy="619125"/>
          </a:xfrm>
          <a:prstGeom prst="flowChartMagneticDrum">
            <a:avLst/>
          </a:prstGeom>
          <a:gradFill rotWithShape="0">
            <a:gsLst>
              <a:gs pos="0">
                <a:srgbClr val="525052"/>
              </a:gs>
              <a:gs pos="50000">
                <a:srgbClr val="525052">
                  <a:gamma/>
                  <a:tint val="52157"/>
                  <a:invGamma/>
                </a:srgbClr>
              </a:gs>
              <a:gs pos="100000">
                <a:srgbClr val="52505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9862" name="Oval 70"/>
          <p:cNvSpPr>
            <a:spLocks noChangeArrowheads="1"/>
          </p:cNvSpPr>
          <p:nvPr/>
        </p:nvSpPr>
        <p:spPr bwMode="auto">
          <a:xfrm rot="5400000" flipH="1">
            <a:off x="1639094" y="5191919"/>
            <a:ext cx="388937" cy="619125"/>
          </a:xfrm>
          <a:prstGeom prst="ellipse">
            <a:avLst/>
          </a:prstGeom>
          <a:gradFill rotWithShape="0">
            <a:gsLst>
              <a:gs pos="0">
                <a:srgbClr val="545254">
                  <a:gamma/>
                  <a:tint val="83922"/>
                  <a:invGamma/>
                </a:srgbClr>
              </a:gs>
              <a:gs pos="100000">
                <a:srgbClr val="545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9889" name="Oval 97"/>
          <p:cNvSpPr>
            <a:spLocks noChangeAspect="1" noChangeArrowheads="1"/>
          </p:cNvSpPr>
          <p:nvPr/>
        </p:nvSpPr>
        <p:spPr bwMode="auto">
          <a:xfrm rot="-5400000">
            <a:off x="1771650" y="5414963"/>
            <a:ext cx="123825" cy="171450"/>
          </a:xfrm>
          <a:prstGeom prst="ellipse">
            <a:avLst/>
          </a:prstGeom>
          <a:solidFill>
            <a:srgbClr val="00BD8E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77163" name="Group 91"/>
          <p:cNvGrpSpPr>
            <a:grpSpLocks/>
          </p:cNvGrpSpPr>
          <p:nvPr/>
        </p:nvGrpSpPr>
        <p:grpSpPr bwMode="auto">
          <a:xfrm>
            <a:off x="1676400" y="3963988"/>
            <a:ext cx="306388" cy="760412"/>
            <a:chOff x="2879" y="1295"/>
            <a:chExt cx="289" cy="959"/>
          </a:xfrm>
        </p:grpSpPr>
        <p:sp>
          <p:nvSpPr>
            <p:cNvPr id="289884" name="Oval 92"/>
            <p:cNvSpPr>
              <a:spLocks noChangeArrowheads="1"/>
            </p:cNvSpPr>
            <p:nvPr/>
          </p:nvSpPr>
          <p:spPr bwMode="auto">
            <a:xfrm rot="-8607966" flipH="1" flipV="1">
              <a:off x="2879" y="1295"/>
              <a:ext cx="282" cy="955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9885" name="Oval 93"/>
            <p:cNvSpPr>
              <a:spLocks noChangeArrowheads="1"/>
            </p:cNvSpPr>
            <p:nvPr/>
          </p:nvSpPr>
          <p:spPr bwMode="auto">
            <a:xfrm rot="-8758343" flipH="1" flipV="1">
              <a:off x="2886" y="1299"/>
              <a:ext cx="282" cy="955"/>
            </a:xfrm>
            <a:prstGeom prst="ellipse">
              <a:avLst/>
            </a:prstGeom>
            <a:gradFill rotWithShape="0">
              <a:gsLst>
                <a:gs pos="0">
                  <a:srgbClr val="C1DAFF"/>
                </a:gs>
                <a:gs pos="100000">
                  <a:srgbClr val="C1DAFF">
                    <a:gamma/>
                    <a:shade val="63137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9886" name="Oval 94"/>
            <p:cNvSpPr>
              <a:spLocks noChangeArrowheads="1"/>
            </p:cNvSpPr>
            <p:nvPr/>
          </p:nvSpPr>
          <p:spPr bwMode="auto">
            <a:xfrm rot="-8758343" flipH="1" flipV="1">
              <a:off x="2886" y="1299"/>
              <a:ext cx="282" cy="955"/>
            </a:xfrm>
            <a:prstGeom prst="ellipse">
              <a:avLst/>
            </a:prstGeom>
            <a:gradFill rotWithShape="0">
              <a:gsLst>
                <a:gs pos="0">
                  <a:srgbClr val="E47CBB"/>
                </a:gs>
                <a:gs pos="100000">
                  <a:srgbClr val="E47CBB">
                    <a:gamma/>
                    <a:shade val="42745"/>
                    <a:invGamma/>
                  </a:srgbClr>
                </a:gs>
              </a:gsLst>
              <a:path path="rect">
                <a:fillToRect l="100000" b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89887" name="Line 95"/>
          <p:cNvSpPr>
            <a:spLocks noChangeShapeType="1"/>
          </p:cNvSpPr>
          <p:nvPr/>
        </p:nvSpPr>
        <p:spPr bwMode="auto">
          <a:xfrm rot="10800000" flipH="1" flipV="1">
            <a:off x="1905000" y="4344988"/>
            <a:ext cx="838200" cy="0"/>
          </a:xfrm>
          <a:prstGeom prst="line">
            <a:avLst/>
          </a:prstGeom>
          <a:noFill/>
          <a:ln w="57150">
            <a:solidFill>
              <a:srgbClr val="0294D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9895" name="Rectangle 103"/>
          <p:cNvSpPr>
            <a:spLocks noChangeArrowheads="1"/>
          </p:cNvSpPr>
          <p:nvPr/>
        </p:nvSpPr>
        <p:spPr bwMode="auto">
          <a:xfrm rot="-10800000">
            <a:off x="1905000" y="4267200"/>
            <a:ext cx="762000" cy="171450"/>
          </a:xfrm>
          <a:prstGeom prst="rect">
            <a:avLst/>
          </a:prstGeom>
          <a:solidFill>
            <a:srgbClr val="00BD8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9897" name="AutoShape 105"/>
          <p:cNvSpPr>
            <a:spLocks noChangeArrowheads="1"/>
          </p:cNvSpPr>
          <p:nvPr/>
        </p:nvSpPr>
        <p:spPr bwMode="auto">
          <a:xfrm flipH="1">
            <a:off x="1752600" y="4262438"/>
            <a:ext cx="158750" cy="173037"/>
          </a:xfrm>
          <a:prstGeom prst="rtTriangle">
            <a:avLst/>
          </a:prstGeom>
          <a:solidFill>
            <a:srgbClr val="00BD8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9890" name="Rectangle 98"/>
          <p:cNvSpPr>
            <a:spLocks noChangeArrowheads="1"/>
          </p:cNvSpPr>
          <p:nvPr/>
        </p:nvSpPr>
        <p:spPr bwMode="auto">
          <a:xfrm rot="-5400000">
            <a:off x="1301750" y="4883150"/>
            <a:ext cx="1066800" cy="171450"/>
          </a:xfrm>
          <a:prstGeom prst="rect">
            <a:avLst/>
          </a:prstGeom>
          <a:solidFill>
            <a:srgbClr val="00BD8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9872" name="AutoShape 80"/>
          <p:cNvSpPr>
            <a:spLocks noChangeArrowheads="1"/>
          </p:cNvSpPr>
          <p:nvPr/>
        </p:nvSpPr>
        <p:spPr bwMode="auto">
          <a:xfrm rot="5400000">
            <a:off x="838200" y="1600200"/>
            <a:ext cx="609600" cy="1219200"/>
          </a:xfrm>
          <a:prstGeom prst="can">
            <a:avLst>
              <a:gd name="adj" fmla="val 50000"/>
            </a:avLst>
          </a:prstGeom>
          <a:gradFill rotWithShape="0">
            <a:gsLst>
              <a:gs pos="0">
                <a:schemeClr val="accent1"/>
              </a:gs>
              <a:gs pos="50000">
                <a:schemeClr val="accent1">
                  <a:gamma/>
                  <a:shade val="21961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9873" name="Oval 81"/>
          <p:cNvSpPr>
            <a:spLocks noChangeArrowheads="1"/>
          </p:cNvSpPr>
          <p:nvPr/>
        </p:nvSpPr>
        <p:spPr bwMode="auto">
          <a:xfrm>
            <a:off x="1450975" y="1905000"/>
            <a:ext cx="304800" cy="609600"/>
          </a:xfrm>
          <a:prstGeom prst="ellipse">
            <a:avLst/>
          </a:prstGeom>
          <a:gradFill rotWithShape="0">
            <a:gsLst>
              <a:gs pos="0">
                <a:schemeClr val="accent1">
                  <a:gamma/>
                  <a:shade val="0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9874" name="Oval 82"/>
          <p:cNvSpPr>
            <a:spLocks noChangeAspect="1" noChangeArrowheads="1"/>
          </p:cNvSpPr>
          <p:nvPr/>
        </p:nvSpPr>
        <p:spPr bwMode="auto">
          <a:xfrm>
            <a:off x="1541463" y="2085975"/>
            <a:ext cx="123825" cy="247650"/>
          </a:xfrm>
          <a:prstGeom prst="ellipse">
            <a:avLst/>
          </a:prstGeom>
          <a:solidFill>
            <a:srgbClr val="0294D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9875" name="Rectangle 83"/>
          <p:cNvSpPr>
            <a:spLocks noChangeArrowheads="1"/>
          </p:cNvSpPr>
          <p:nvPr/>
        </p:nvSpPr>
        <p:spPr bwMode="auto">
          <a:xfrm>
            <a:off x="1600200" y="2085975"/>
            <a:ext cx="1066800" cy="247650"/>
          </a:xfrm>
          <a:prstGeom prst="rect">
            <a:avLst/>
          </a:prstGeom>
          <a:solidFill>
            <a:srgbClr val="0294D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9877" name="Oval 85"/>
          <p:cNvSpPr>
            <a:spLocks noChangeAspect="1" noChangeArrowheads="1"/>
          </p:cNvSpPr>
          <p:nvPr/>
        </p:nvSpPr>
        <p:spPr bwMode="auto">
          <a:xfrm>
            <a:off x="2590800" y="2085975"/>
            <a:ext cx="123825" cy="247650"/>
          </a:xfrm>
          <a:prstGeom prst="ellipse">
            <a:avLst/>
          </a:prstGeom>
          <a:gradFill rotWithShape="0">
            <a:gsLst>
              <a:gs pos="0">
                <a:srgbClr val="0294D4">
                  <a:gamma/>
                  <a:shade val="63922"/>
                  <a:invGamma/>
                </a:srgbClr>
              </a:gs>
              <a:gs pos="100000">
                <a:srgbClr val="0294D4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9899" name="Rectangle 107"/>
          <p:cNvSpPr>
            <a:spLocks noChangeArrowheads="1"/>
          </p:cNvSpPr>
          <p:nvPr/>
        </p:nvSpPr>
        <p:spPr bwMode="auto">
          <a:xfrm>
            <a:off x="228600" y="2590800"/>
            <a:ext cx="18589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i="1">
                <a:solidFill>
                  <a:srgbClr val="FFFF00"/>
                </a:solidFill>
                <a:latin typeface="Georgia" charset="0"/>
                <a:cs typeface="+mn-cs"/>
              </a:rPr>
              <a:t>doughnut-shape</a:t>
            </a:r>
          </a:p>
        </p:txBody>
      </p:sp>
      <p:grpSp>
        <p:nvGrpSpPr>
          <p:cNvPr id="177174" name="Group 111"/>
          <p:cNvGrpSpPr>
            <a:grpSpLocks/>
          </p:cNvGrpSpPr>
          <p:nvPr/>
        </p:nvGrpSpPr>
        <p:grpSpPr bwMode="auto">
          <a:xfrm>
            <a:off x="2921000" y="4216400"/>
            <a:ext cx="4470400" cy="252413"/>
            <a:chOff x="624" y="1392"/>
            <a:chExt cx="4272" cy="1344"/>
          </a:xfrm>
        </p:grpSpPr>
        <p:sp>
          <p:nvSpPr>
            <p:cNvPr id="289904" name="Freeform 112"/>
            <p:cNvSpPr>
              <a:spLocks/>
            </p:cNvSpPr>
            <p:nvPr/>
          </p:nvSpPr>
          <p:spPr bwMode="auto">
            <a:xfrm>
              <a:off x="624" y="1392"/>
              <a:ext cx="3937" cy="1344"/>
            </a:xfrm>
            <a:custGeom>
              <a:avLst/>
              <a:gdLst>
                <a:gd name="T0" fmla="*/ 0 w 3936"/>
                <a:gd name="T1" fmla="*/ 672 h 1344"/>
                <a:gd name="T2" fmla="*/ 2304 w 3936"/>
                <a:gd name="T3" fmla="*/ 0 h 1344"/>
                <a:gd name="T4" fmla="*/ 3936 w 3936"/>
                <a:gd name="T5" fmla="*/ 672 h 1344"/>
                <a:gd name="T6" fmla="*/ 2304 w 3936"/>
                <a:gd name="T7" fmla="*/ 1344 h 1344"/>
                <a:gd name="T8" fmla="*/ 0 w 3936"/>
                <a:gd name="T9" fmla="*/ 672 h 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36" h="1344">
                  <a:moveTo>
                    <a:pt x="0" y="672"/>
                  </a:moveTo>
                  <a:lnTo>
                    <a:pt x="2304" y="0"/>
                  </a:lnTo>
                  <a:lnTo>
                    <a:pt x="3936" y="672"/>
                  </a:lnTo>
                  <a:lnTo>
                    <a:pt x="2304" y="1344"/>
                  </a:lnTo>
                  <a:lnTo>
                    <a:pt x="0" y="672"/>
                  </a:lnTo>
                  <a:close/>
                </a:path>
              </a:pathLst>
            </a:custGeom>
            <a:gradFill rotWithShape="0">
              <a:gsLst>
                <a:gs pos="0">
                  <a:srgbClr val="00BD8E"/>
                </a:gs>
                <a:gs pos="50000">
                  <a:srgbClr val="00BD8E">
                    <a:gamma/>
                    <a:shade val="67843"/>
                    <a:invGamma/>
                  </a:srgbClr>
                </a:gs>
                <a:gs pos="100000">
                  <a:srgbClr val="00BD8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9905" name="Freeform 113"/>
            <p:cNvSpPr>
              <a:spLocks/>
            </p:cNvSpPr>
            <p:nvPr/>
          </p:nvSpPr>
          <p:spPr bwMode="auto">
            <a:xfrm>
              <a:off x="4561" y="1916"/>
              <a:ext cx="335" cy="296"/>
            </a:xfrm>
            <a:custGeom>
              <a:avLst/>
              <a:gdLst>
                <a:gd name="T0" fmla="*/ 0 w 336"/>
                <a:gd name="T1" fmla="*/ 144 h 288"/>
                <a:gd name="T2" fmla="*/ 336 w 336"/>
                <a:gd name="T3" fmla="*/ 0 h 288"/>
                <a:gd name="T4" fmla="*/ 336 w 336"/>
                <a:gd name="T5" fmla="*/ 288 h 288"/>
                <a:gd name="T6" fmla="*/ 0 w 336"/>
                <a:gd name="T7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6" h="288">
                  <a:moveTo>
                    <a:pt x="0" y="144"/>
                  </a:moveTo>
                  <a:lnTo>
                    <a:pt x="336" y="0"/>
                  </a:lnTo>
                  <a:lnTo>
                    <a:pt x="336" y="288"/>
                  </a:lnTo>
                  <a:lnTo>
                    <a:pt x="0" y="144"/>
                  </a:lnTo>
                  <a:close/>
                </a:path>
              </a:pathLst>
            </a:custGeom>
            <a:gradFill rotWithShape="0">
              <a:gsLst>
                <a:gs pos="0">
                  <a:srgbClr val="00BD8E"/>
                </a:gs>
                <a:gs pos="50000">
                  <a:srgbClr val="00BD8E">
                    <a:gamma/>
                    <a:shade val="67843"/>
                    <a:invGamma/>
                  </a:srgbClr>
                </a:gs>
                <a:gs pos="100000">
                  <a:srgbClr val="00BD8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77175" name="Group 114"/>
          <p:cNvGrpSpPr>
            <a:grpSpLocks/>
          </p:cNvGrpSpPr>
          <p:nvPr/>
        </p:nvGrpSpPr>
        <p:grpSpPr bwMode="auto">
          <a:xfrm>
            <a:off x="7010400" y="3835400"/>
            <a:ext cx="0" cy="1004888"/>
            <a:chOff x="4560" y="1745"/>
            <a:chExt cx="0" cy="751"/>
          </a:xfrm>
        </p:grpSpPr>
        <p:sp>
          <p:nvSpPr>
            <p:cNvPr id="289907" name="Line 115"/>
            <p:cNvSpPr>
              <a:spLocks noChangeShapeType="1"/>
            </p:cNvSpPr>
            <p:nvPr/>
          </p:nvSpPr>
          <p:spPr bwMode="auto">
            <a:xfrm>
              <a:off x="4560" y="1745"/>
              <a:ext cx="0" cy="36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9908" name="Line 116"/>
            <p:cNvSpPr>
              <a:spLocks noChangeShapeType="1"/>
            </p:cNvSpPr>
            <p:nvPr/>
          </p:nvSpPr>
          <p:spPr bwMode="auto">
            <a:xfrm rot="-10800000">
              <a:off x="4560" y="2129"/>
              <a:ext cx="0" cy="36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77176" name="Group 118"/>
          <p:cNvGrpSpPr>
            <a:grpSpLocks/>
          </p:cNvGrpSpPr>
          <p:nvPr/>
        </p:nvGrpSpPr>
        <p:grpSpPr bwMode="auto">
          <a:xfrm>
            <a:off x="7315200" y="3962400"/>
            <a:ext cx="614363" cy="1157288"/>
            <a:chOff x="4800" y="1776"/>
            <a:chExt cx="464" cy="864"/>
          </a:xfrm>
        </p:grpSpPr>
        <p:sp>
          <p:nvSpPr>
            <p:cNvPr id="289911" name="Rectangle 119"/>
            <p:cNvSpPr>
              <a:spLocks noChangeArrowheads="1"/>
            </p:cNvSpPr>
            <p:nvPr/>
          </p:nvSpPr>
          <p:spPr bwMode="auto">
            <a:xfrm flipV="1">
              <a:off x="4912" y="1968"/>
              <a:ext cx="193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9912" name="AutoShape 120"/>
            <p:cNvSpPr>
              <a:spLocks noChangeArrowheads="1"/>
            </p:cNvSpPr>
            <p:nvPr/>
          </p:nvSpPr>
          <p:spPr bwMode="auto">
            <a:xfrm flipH="1" flipV="1">
              <a:off x="4816" y="1776"/>
              <a:ext cx="144" cy="576"/>
            </a:xfrm>
            <a:prstGeom prst="moon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9913" name="Freeform 121"/>
            <p:cNvSpPr>
              <a:spLocks/>
            </p:cNvSpPr>
            <p:nvPr/>
          </p:nvSpPr>
          <p:spPr bwMode="auto">
            <a:xfrm flipV="1">
              <a:off x="4816" y="2113"/>
              <a:ext cx="448" cy="527"/>
            </a:xfrm>
            <a:custGeom>
              <a:avLst/>
              <a:gdLst>
                <a:gd name="T0" fmla="*/ 296 w 448"/>
                <a:gd name="T1" fmla="*/ 528 h 528"/>
                <a:gd name="T2" fmla="*/ 440 w 448"/>
                <a:gd name="T3" fmla="*/ 480 h 528"/>
                <a:gd name="T4" fmla="*/ 248 w 448"/>
                <a:gd name="T5" fmla="*/ 288 h 528"/>
                <a:gd name="T6" fmla="*/ 8 w 448"/>
                <a:gd name="T7" fmla="*/ 144 h 528"/>
                <a:gd name="T8" fmla="*/ 200 w 448"/>
                <a:gd name="T9" fmla="*/ 48 h 528"/>
                <a:gd name="T10" fmla="*/ 200 w 448"/>
                <a:gd name="T11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8" h="528">
                  <a:moveTo>
                    <a:pt x="296" y="528"/>
                  </a:moveTo>
                  <a:cubicBezTo>
                    <a:pt x="372" y="524"/>
                    <a:pt x="448" y="520"/>
                    <a:pt x="440" y="480"/>
                  </a:cubicBezTo>
                  <a:cubicBezTo>
                    <a:pt x="432" y="440"/>
                    <a:pt x="320" y="344"/>
                    <a:pt x="248" y="288"/>
                  </a:cubicBezTo>
                  <a:cubicBezTo>
                    <a:pt x="176" y="232"/>
                    <a:pt x="16" y="184"/>
                    <a:pt x="8" y="144"/>
                  </a:cubicBezTo>
                  <a:cubicBezTo>
                    <a:pt x="0" y="104"/>
                    <a:pt x="168" y="72"/>
                    <a:pt x="200" y="48"/>
                  </a:cubicBezTo>
                  <a:cubicBezTo>
                    <a:pt x="232" y="24"/>
                    <a:pt x="200" y="8"/>
                    <a:pt x="200" y="0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9914" name="Freeform 122"/>
            <p:cNvSpPr>
              <a:spLocks/>
            </p:cNvSpPr>
            <p:nvPr/>
          </p:nvSpPr>
          <p:spPr bwMode="auto">
            <a:xfrm flipV="1">
              <a:off x="4800" y="2064"/>
              <a:ext cx="448" cy="529"/>
            </a:xfrm>
            <a:custGeom>
              <a:avLst/>
              <a:gdLst>
                <a:gd name="T0" fmla="*/ 296 w 448"/>
                <a:gd name="T1" fmla="*/ 528 h 528"/>
                <a:gd name="T2" fmla="*/ 440 w 448"/>
                <a:gd name="T3" fmla="*/ 480 h 528"/>
                <a:gd name="T4" fmla="*/ 248 w 448"/>
                <a:gd name="T5" fmla="*/ 288 h 528"/>
                <a:gd name="T6" fmla="*/ 8 w 448"/>
                <a:gd name="T7" fmla="*/ 144 h 528"/>
                <a:gd name="T8" fmla="*/ 200 w 448"/>
                <a:gd name="T9" fmla="*/ 48 h 528"/>
                <a:gd name="T10" fmla="*/ 200 w 448"/>
                <a:gd name="T11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8" h="528">
                  <a:moveTo>
                    <a:pt x="296" y="528"/>
                  </a:moveTo>
                  <a:cubicBezTo>
                    <a:pt x="372" y="524"/>
                    <a:pt x="448" y="520"/>
                    <a:pt x="440" y="480"/>
                  </a:cubicBezTo>
                  <a:cubicBezTo>
                    <a:pt x="432" y="440"/>
                    <a:pt x="320" y="344"/>
                    <a:pt x="248" y="288"/>
                  </a:cubicBezTo>
                  <a:cubicBezTo>
                    <a:pt x="176" y="232"/>
                    <a:pt x="16" y="184"/>
                    <a:pt x="8" y="144"/>
                  </a:cubicBezTo>
                  <a:cubicBezTo>
                    <a:pt x="0" y="104"/>
                    <a:pt x="168" y="72"/>
                    <a:pt x="200" y="48"/>
                  </a:cubicBezTo>
                  <a:cubicBezTo>
                    <a:pt x="232" y="24"/>
                    <a:pt x="200" y="8"/>
                    <a:pt x="200" y="0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89915" name="Oval 123"/>
          <p:cNvSpPr>
            <a:spLocks noChangeArrowheads="1"/>
          </p:cNvSpPr>
          <p:nvPr/>
        </p:nvSpPr>
        <p:spPr bwMode="auto">
          <a:xfrm>
            <a:off x="5181600" y="3276600"/>
            <a:ext cx="190500" cy="2057400"/>
          </a:xfrm>
          <a:prstGeom prst="ellipse">
            <a:avLst/>
          </a:prstGeom>
          <a:gradFill rotWithShape="0">
            <a:gsLst>
              <a:gs pos="0">
                <a:srgbClr val="5E9EFF"/>
              </a:gs>
              <a:gs pos="20000">
                <a:srgbClr val="85C2FF"/>
              </a:gs>
              <a:gs pos="35000">
                <a:srgbClr val="C4D6EB"/>
              </a:gs>
              <a:gs pos="50000">
                <a:srgbClr val="FFEBFA"/>
              </a:gs>
              <a:gs pos="65000">
                <a:srgbClr val="C4D6EB"/>
              </a:gs>
              <a:gs pos="80001">
                <a:srgbClr val="85C2FF"/>
              </a:gs>
              <a:gs pos="100000">
                <a:srgbClr val="5E9EFF"/>
              </a:gs>
            </a:gsLst>
            <a:lin ang="5400000" scaled="1"/>
          </a:gradFill>
          <a:ln w="317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9917" name="Oval 125"/>
          <p:cNvSpPr>
            <a:spLocks noChangeArrowheads="1"/>
          </p:cNvSpPr>
          <p:nvPr/>
        </p:nvSpPr>
        <p:spPr bwMode="auto">
          <a:xfrm>
            <a:off x="6019800" y="1562100"/>
            <a:ext cx="1143000" cy="1143000"/>
          </a:xfrm>
          <a:prstGeom prst="ellipse">
            <a:avLst/>
          </a:prstGeom>
          <a:solidFill>
            <a:srgbClr val="00BD8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9918" name="AutoShape 126" descr="10%"/>
          <p:cNvSpPr>
            <a:spLocks noChangeArrowheads="1"/>
          </p:cNvSpPr>
          <p:nvPr/>
        </p:nvSpPr>
        <p:spPr bwMode="auto">
          <a:xfrm>
            <a:off x="5905500" y="1447800"/>
            <a:ext cx="1371600" cy="1371600"/>
          </a:xfrm>
          <a:custGeom>
            <a:avLst/>
            <a:gdLst>
              <a:gd name="G0" fmla="+- 7800 0 0"/>
              <a:gd name="G1" fmla="+- 21600 0 7800"/>
              <a:gd name="G2" fmla="+- 21600 0 78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800" y="10800"/>
                </a:moveTo>
                <a:cubicBezTo>
                  <a:pt x="7800" y="12457"/>
                  <a:pt x="9143" y="13800"/>
                  <a:pt x="10800" y="13800"/>
                </a:cubicBezTo>
                <a:cubicBezTo>
                  <a:pt x="12457" y="13800"/>
                  <a:pt x="13800" y="12457"/>
                  <a:pt x="13800" y="10800"/>
                </a:cubicBezTo>
                <a:cubicBezTo>
                  <a:pt x="13800" y="9143"/>
                  <a:pt x="12457" y="7800"/>
                  <a:pt x="10800" y="7800"/>
                </a:cubicBezTo>
                <a:cubicBezTo>
                  <a:pt x="9143" y="7800"/>
                  <a:pt x="7800" y="9143"/>
                  <a:pt x="7800" y="10800"/>
                </a:cubicBezTo>
                <a:close/>
              </a:path>
            </a:pathLst>
          </a:custGeom>
          <a:pattFill prst="pct10">
            <a:fgClr>
              <a:srgbClr val="00BD8E">
                <a:alpha val="75000"/>
              </a:srgbClr>
            </a:fgClr>
            <a:bgClr>
              <a:schemeClr val="tx2"/>
            </a:bgClr>
          </a:patt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9919" name="Oval 127"/>
          <p:cNvSpPr>
            <a:spLocks noChangeAspect="1" noChangeArrowheads="1"/>
          </p:cNvSpPr>
          <p:nvPr/>
        </p:nvSpPr>
        <p:spPr bwMode="auto">
          <a:xfrm>
            <a:off x="8001000" y="1957388"/>
            <a:ext cx="352425" cy="352425"/>
          </a:xfrm>
          <a:prstGeom prst="ellipse">
            <a:avLst/>
          </a:prstGeom>
          <a:solidFill>
            <a:srgbClr val="00BD8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289901" name="Picture 1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953000"/>
            <a:ext cx="1727200" cy="119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89921" name="Rectangle 129"/>
          <p:cNvSpPr>
            <a:spLocks noChangeArrowheads="1"/>
          </p:cNvSpPr>
          <p:nvPr/>
        </p:nvSpPr>
        <p:spPr bwMode="auto">
          <a:xfrm>
            <a:off x="5257800" y="1722438"/>
            <a:ext cx="612775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 b="1">
                <a:solidFill>
                  <a:schemeClr val="bg1"/>
                </a:solidFill>
                <a:latin typeface="Georgia" charset="0"/>
                <a:cs typeface="+mn-cs"/>
              </a:rPr>
              <a:t>+</a:t>
            </a:r>
          </a:p>
        </p:txBody>
      </p:sp>
      <p:sp>
        <p:nvSpPr>
          <p:cNvPr id="289922" name="Rectangle 130"/>
          <p:cNvSpPr>
            <a:spLocks noChangeArrowheads="1"/>
          </p:cNvSpPr>
          <p:nvPr/>
        </p:nvSpPr>
        <p:spPr bwMode="auto">
          <a:xfrm>
            <a:off x="7315200" y="1720850"/>
            <a:ext cx="612775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 b="1">
                <a:solidFill>
                  <a:schemeClr val="bg1"/>
                </a:solidFill>
                <a:latin typeface="Georgia" charset="0"/>
                <a:cs typeface="+mn-cs"/>
              </a:rPr>
              <a:t>=</a:t>
            </a:r>
          </a:p>
        </p:txBody>
      </p:sp>
      <p:sp>
        <p:nvSpPr>
          <p:cNvPr id="289925" name="Rectangle 133"/>
          <p:cNvSpPr>
            <a:spLocks noChangeArrowheads="1"/>
          </p:cNvSpPr>
          <p:nvPr/>
        </p:nvSpPr>
        <p:spPr bwMode="auto">
          <a:xfrm>
            <a:off x="685800" y="242888"/>
            <a:ext cx="7848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>
                <a:solidFill>
                  <a:srgbClr val="FFFF00"/>
                </a:solidFill>
                <a:latin typeface="Georgia" charset="0"/>
                <a:cs typeface="+mn-cs"/>
              </a:rPr>
              <a:t>Stimulated emission depletion</a:t>
            </a:r>
            <a:endParaRPr lang="en-US" sz="2400">
              <a:solidFill>
                <a:srgbClr val="1A1A1A"/>
              </a:solidFill>
              <a:latin typeface="ArialMT" charset="0"/>
              <a:cs typeface="+mn-cs"/>
            </a:endParaRPr>
          </a:p>
        </p:txBody>
      </p:sp>
      <p:sp>
        <p:nvSpPr>
          <p:cNvPr id="289926" name="Rectangle 134"/>
          <p:cNvSpPr>
            <a:spLocks noChangeArrowheads="1"/>
          </p:cNvSpPr>
          <p:nvPr/>
        </p:nvSpPr>
        <p:spPr bwMode="auto">
          <a:xfrm>
            <a:off x="1828800" y="1676400"/>
            <a:ext cx="976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i="1">
                <a:solidFill>
                  <a:srgbClr val="1D8FE8"/>
                </a:solidFill>
                <a:latin typeface="Georgia" charset="0"/>
                <a:cs typeface="+mn-cs"/>
              </a:rPr>
              <a:t>488 nm</a:t>
            </a:r>
          </a:p>
        </p:txBody>
      </p:sp>
      <p:sp>
        <p:nvSpPr>
          <p:cNvPr id="289927" name="Rectangle 135"/>
          <p:cNvSpPr>
            <a:spLocks noChangeArrowheads="1"/>
          </p:cNvSpPr>
          <p:nvPr/>
        </p:nvSpPr>
        <p:spPr bwMode="auto">
          <a:xfrm>
            <a:off x="685800" y="1447800"/>
            <a:ext cx="9636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i="1">
                <a:solidFill>
                  <a:srgbClr val="CBC006"/>
                </a:solidFill>
                <a:latin typeface="Georgia" charset="0"/>
                <a:cs typeface="+mn-cs"/>
              </a:rPr>
              <a:t>520 nm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912" name="Rectangle 48"/>
          <p:cNvSpPr>
            <a:spLocks noChangeArrowheads="1"/>
          </p:cNvSpPr>
          <p:nvPr/>
        </p:nvSpPr>
        <p:spPr bwMode="auto">
          <a:xfrm>
            <a:off x="685800" y="14288"/>
            <a:ext cx="78486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>
                <a:solidFill>
                  <a:srgbClr val="FFFF00"/>
                </a:solidFill>
                <a:latin typeface="Georgia" charset="0"/>
                <a:cs typeface="+mn-cs"/>
              </a:rPr>
              <a:t>Stimulated emission depletion</a:t>
            </a:r>
          </a:p>
          <a:p>
            <a:pPr algn="ctr">
              <a:defRPr/>
            </a:pPr>
            <a:r>
              <a:rPr lang="en-US" sz="2800" b="1" i="1">
                <a:solidFill>
                  <a:srgbClr val="FFFF00"/>
                </a:solidFill>
                <a:latin typeface="Georgia" charset="0"/>
                <a:cs typeface="+mn-cs"/>
              </a:rPr>
              <a:t>(STED)</a:t>
            </a:r>
            <a:endParaRPr lang="en-US" sz="2400">
              <a:solidFill>
                <a:srgbClr val="1A1A1A"/>
              </a:solidFill>
              <a:latin typeface="ArialMT" charset="0"/>
              <a:cs typeface="+mn-cs"/>
            </a:endParaRPr>
          </a:p>
        </p:txBody>
      </p:sp>
      <p:pic>
        <p:nvPicPr>
          <p:cNvPr id="292913" name="Picture 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00200"/>
            <a:ext cx="7162800" cy="376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92914" name="Rectangle 50"/>
          <p:cNvSpPr>
            <a:spLocks noChangeArrowheads="1"/>
          </p:cNvSpPr>
          <p:nvPr/>
        </p:nvSpPr>
        <p:spPr bwMode="auto">
          <a:xfrm>
            <a:off x="2133600" y="1143000"/>
            <a:ext cx="4818063" cy="29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300" i="1">
                <a:solidFill>
                  <a:schemeClr val="bg1"/>
                </a:solidFill>
                <a:latin typeface="Helvetica" charset="0"/>
                <a:cs typeface="+mn-cs"/>
              </a:rPr>
              <a:t>Up to 50 nm of lateral resolution and 500 nm  of axial resolution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Oval 2"/>
          <p:cNvSpPr>
            <a:spLocks noChangeAspect="1" noChangeArrowheads="1"/>
          </p:cNvSpPr>
          <p:nvPr/>
        </p:nvSpPr>
        <p:spPr bwMode="auto">
          <a:xfrm>
            <a:off x="838200" y="1524000"/>
            <a:ext cx="306388" cy="1114425"/>
          </a:xfrm>
          <a:prstGeom prst="ellipse">
            <a:avLst/>
          </a:prstGeom>
          <a:solidFill>
            <a:srgbClr val="0294D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54307" name="Rectangle 3"/>
          <p:cNvSpPr>
            <a:spLocks noChangeAspect="1" noChangeArrowheads="1"/>
          </p:cNvSpPr>
          <p:nvPr/>
        </p:nvSpPr>
        <p:spPr bwMode="auto">
          <a:xfrm>
            <a:off x="982663" y="1524000"/>
            <a:ext cx="2633662" cy="1114425"/>
          </a:xfrm>
          <a:prstGeom prst="rect">
            <a:avLst/>
          </a:prstGeom>
          <a:solidFill>
            <a:srgbClr val="0294D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54308" name="Oval 4"/>
          <p:cNvSpPr>
            <a:spLocks noChangeAspect="1" noChangeArrowheads="1"/>
          </p:cNvSpPr>
          <p:nvPr/>
        </p:nvSpPr>
        <p:spPr bwMode="auto">
          <a:xfrm>
            <a:off x="3427413" y="1524000"/>
            <a:ext cx="306387" cy="1114425"/>
          </a:xfrm>
          <a:prstGeom prst="ellipse">
            <a:avLst/>
          </a:prstGeom>
          <a:gradFill rotWithShape="0">
            <a:gsLst>
              <a:gs pos="0">
                <a:srgbClr val="0294D4">
                  <a:gamma/>
                  <a:shade val="63922"/>
                  <a:invGamma/>
                </a:srgbClr>
              </a:gs>
              <a:gs pos="100000">
                <a:srgbClr val="0294D4"/>
              </a:gs>
            </a:gsLst>
            <a:path path="shape">
              <a:fillToRect l="50000" t="50000" r="50000" b="50000"/>
            </a:path>
          </a:gradFill>
          <a:ln w="3175">
            <a:solidFill>
              <a:srgbClr val="016D9D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354320" name="Group 16"/>
          <p:cNvGrpSpPr>
            <a:grpSpLocks/>
          </p:cNvGrpSpPr>
          <p:nvPr/>
        </p:nvGrpSpPr>
        <p:grpSpPr bwMode="auto">
          <a:xfrm>
            <a:off x="1066800" y="1524000"/>
            <a:ext cx="2516188" cy="1114425"/>
            <a:chOff x="1439" y="336"/>
            <a:chExt cx="1585" cy="702"/>
          </a:xfrm>
        </p:grpSpPr>
        <p:sp>
          <p:nvSpPr>
            <p:cNvPr id="354310" name="Oval 6"/>
            <p:cNvSpPr>
              <a:spLocks noChangeAspect="1" noChangeArrowheads="1"/>
            </p:cNvSpPr>
            <p:nvPr/>
          </p:nvSpPr>
          <p:spPr bwMode="auto">
            <a:xfrm>
              <a:off x="1439" y="336"/>
              <a:ext cx="193" cy="702"/>
            </a:xfrm>
            <a:prstGeom prst="ellipse">
              <a:avLst/>
            </a:prstGeom>
            <a:gradFill rotWithShape="0">
              <a:gsLst>
                <a:gs pos="0">
                  <a:srgbClr val="0294D4">
                    <a:gamma/>
                    <a:shade val="63922"/>
                    <a:invGamma/>
                  </a:srgbClr>
                </a:gs>
                <a:gs pos="100000">
                  <a:srgbClr val="0294D4"/>
                </a:gs>
              </a:gsLst>
              <a:path path="shape">
                <a:fillToRect l="50000" t="50000" r="50000" b="50000"/>
              </a:path>
            </a:gradFill>
            <a:ln w="3175">
              <a:solidFill>
                <a:srgbClr val="016D9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4313" name="Rectangle 9"/>
            <p:cNvSpPr>
              <a:spLocks noChangeArrowheads="1"/>
            </p:cNvSpPr>
            <p:nvPr/>
          </p:nvSpPr>
          <p:spPr bwMode="auto">
            <a:xfrm>
              <a:off x="1536" y="432"/>
              <a:ext cx="1487" cy="528"/>
            </a:xfrm>
            <a:prstGeom prst="rect">
              <a:avLst/>
            </a:prstGeom>
            <a:gradFill rotWithShape="0">
              <a:gsLst>
                <a:gs pos="0">
                  <a:srgbClr val="01A4EE"/>
                </a:gs>
                <a:gs pos="50000">
                  <a:srgbClr val="01A4EE">
                    <a:gamma/>
                    <a:shade val="50196"/>
                    <a:invGamma/>
                  </a:srgbClr>
                </a:gs>
                <a:gs pos="100000">
                  <a:srgbClr val="01A4E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175">
                  <a:solidFill>
                    <a:srgbClr val="016D9D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4311" name="Rectangle 7"/>
            <p:cNvSpPr>
              <a:spLocks noChangeAspect="1" noChangeArrowheads="1"/>
            </p:cNvSpPr>
            <p:nvPr/>
          </p:nvSpPr>
          <p:spPr bwMode="auto">
            <a:xfrm>
              <a:off x="1536" y="336"/>
              <a:ext cx="1488" cy="192"/>
            </a:xfrm>
            <a:prstGeom prst="rect">
              <a:avLst/>
            </a:prstGeom>
            <a:solidFill>
              <a:srgbClr val="01A4EE"/>
            </a:solidFill>
            <a:ln w="3175">
              <a:solidFill>
                <a:srgbClr val="016D9D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4312" name="Rectangle 8"/>
            <p:cNvSpPr>
              <a:spLocks noChangeAspect="1" noChangeArrowheads="1"/>
            </p:cNvSpPr>
            <p:nvPr/>
          </p:nvSpPr>
          <p:spPr bwMode="auto">
            <a:xfrm>
              <a:off x="1536" y="846"/>
              <a:ext cx="1488" cy="192"/>
            </a:xfrm>
            <a:prstGeom prst="rect">
              <a:avLst/>
            </a:prstGeom>
            <a:solidFill>
              <a:srgbClr val="01A4EE"/>
            </a:solidFill>
            <a:ln w="3175">
              <a:solidFill>
                <a:srgbClr val="016D9D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354322" name="Group 18"/>
          <p:cNvGrpSpPr>
            <a:grpSpLocks/>
          </p:cNvGrpSpPr>
          <p:nvPr/>
        </p:nvGrpSpPr>
        <p:grpSpPr bwMode="auto">
          <a:xfrm>
            <a:off x="1219200" y="1676400"/>
            <a:ext cx="2362200" cy="838200"/>
            <a:chOff x="1536" y="1344"/>
            <a:chExt cx="1488" cy="528"/>
          </a:xfrm>
        </p:grpSpPr>
        <p:sp>
          <p:nvSpPr>
            <p:cNvPr id="354319" name="Rectangle 15"/>
            <p:cNvSpPr>
              <a:spLocks noChangeArrowheads="1"/>
            </p:cNvSpPr>
            <p:nvPr/>
          </p:nvSpPr>
          <p:spPr bwMode="auto">
            <a:xfrm>
              <a:off x="1536" y="1344"/>
              <a:ext cx="1487" cy="528"/>
            </a:xfrm>
            <a:prstGeom prst="rect">
              <a:avLst/>
            </a:prstGeom>
            <a:solidFill>
              <a:srgbClr val="01A4E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201747" name="Group 14"/>
            <p:cNvGrpSpPr>
              <a:grpSpLocks/>
            </p:cNvGrpSpPr>
            <p:nvPr/>
          </p:nvGrpSpPr>
          <p:grpSpPr bwMode="auto">
            <a:xfrm>
              <a:off x="1536" y="1420"/>
              <a:ext cx="1488" cy="358"/>
              <a:chOff x="1536" y="1420"/>
              <a:chExt cx="1488" cy="358"/>
            </a:xfrm>
          </p:grpSpPr>
          <p:sp>
            <p:nvSpPr>
              <p:cNvPr id="354315" name="Oval 11"/>
              <p:cNvSpPr>
                <a:spLocks noChangeArrowheads="1"/>
              </p:cNvSpPr>
              <p:nvPr/>
            </p:nvSpPr>
            <p:spPr bwMode="auto">
              <a:xfrm>
                <a:off x="2518" y="1420"/>
                <a:ext cx="506" cy="358"/>
              </a:xfrm>
              <a:prstGeom prst="ellipse">
                <a:avLst/>
              </a:prstGeom>
              <a:gradFill rotWithShape="0">
                <a:gsLst>
                  <a:gs pos="0">
                    <a:srgbClr val="01A4EE">
                      <a:gamma/>
                      <a:shade val="18039"/>
                      <a:invGamma/>
                    </a:srgbClr>
                  </a:gs>
                  <a:gs pos="100000">
                    <a:srgbClr val="01A4EE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4316" name="Oval 12"/>
              <p:cNvSpPr>
                <a:spLocks noChangeArrowheads="1"/>
              </p:cNvSpPr>
              <p:nvPr/>
            </p:nvSpPr>
            <p:spPr bwMode="auto">
              <a:xfrm>
                <a:off x="2016" y="1420"/>
                <a:ext cx="506" cy="358"/>
              </a:xfrm>
              <a:prstGeom prst="ellipse">
                <a:avLst/>
              </a:prstGeom>
              <a:gradFill rotWithShape="0">
                <a:gsLst>
                  <a:gs pos="0">
                    <a:srgbClr val="01A4EE">
                      <a:gamma/>
                      <a:shade val="18039"/>
                      <a:invGamma/>
                    </a:srgbClr>
                  </a:gs>
                  <a:gs pos="100000">
                    <a:srgbClr val="01A4EE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4317" name="Oval 13"/>
              <p:cNvSpPr>
                <a:spLocks noChangeArrowheads="1"/>
              </p:cNvSpPr>
              <p:nvPr/>
            </p:nvSpPr>
            <p:spPr bwMode="auto">
              <a:xfrm>
                <a:off x="1536" y="1420"/>
                <a:ext cx="506" cy="358"/>
              </a:xfrm>
              <a:prstGeom prst="ellipse">
                <a:avLst/>
              </a:prstGeom>
              <a:gradFill rotWithShape="0">
                <a:gsLst>
                  <a:gs pos="0">
                    <a:srgbClr val="01A4EE">
                      <a:gamma/>
                      <a:shade val="18039"/>
                      <a:invGamma/>
                    </a:srgbClr>
                  </a:gs>
                  <a:gs pos="100000">
                    <a:srgbClr val="01A4EE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sp>
        <p:nvSpPr>
          <p:cNvPr id="354323" name="Oval 19"/>
          <p:cNvSpPr>
            <a:spLocks noChangeArrowheads="1"/>
          </p:cNvSpPr>
          <p:nvPr/>
        </p:nvSpPr>
        <p:spPr bwMode="auto">
          <a:xfrm>
            <a:off x="4219575" y="1485900"/>
            <a:ext cx="1143000" cy="1143000"/>
          </a:xfrm>
          <a:prstGeom prst="ellipse">
            <a:avLst/>
          </a:prstGeom>
          <a:solidFill>
            <a:srgbClr val="00BD8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54324" name="Oval 20"/>
          <p:cNvSpPr>
            <a:spLocks noChangeArrowheads="1"/>
          </p:cNvSpPr>
          <p:nvPr/>
        </p:nvSpPr>
        <p:spPr bwMode="auto">
          <a:xfrm>
            <a:off x="6200775" y="1485900"/>
            <a:ext cx="1143000" cy="1143000"/>
          </a:xfrm>
          <a:prstGeom prst="ellipse">
            <a:avLst/>
          </a:prstGeom>
          <a:solidFill>
            <a:srgbClr val="00BD8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54325" name="AutoShape 21" descr="10%"/>
          <p:cNvSpPr>
            <a:spLocks noChangeArrowheads="1"/>
          </p:cNvSpPr>
          <p:nvPr/>
        </p:nvSpPr>
        <p:spPr bwMode="auto">
          <a:xfrm>
            <a:off x="6086475" y="1371600"/>
            <a:ext cx="1371600" cy="1371600"/>
          </a:xfrm>
          <a:custGeom>
            <a:avLst/>
            <a:gdLst>
              <a:gd name="G0" fmla="+- 7800 0 0"/>
              <a:gd name="G1" fmla="+- 21600 0 7800"/>
              <a:gd name="G2" fmla="+- 21600 0 78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800" y="10800"/>
                </a:moveTo>
                <a:cubicBezTo>
                  <a:pt x="7800" y="12457"/>
                  <a:pt x="9143" y="13800"/>
                  <a:pt x="10800" y="13800"/>
                </a:cubicBezTo>
                <a:cubicBezTo>
                  <a:pt x="12457" y="13800"/>
                  <a:pt x="13800" y="12457"/>
                  <a:pt x="13800" y="10800"/>
                </a:cubicBezTo>
                <a:cubicBezTo>
                  <a:pt x="13800" y="9143"/>
                  <a:pt x="12457" y="7800"/>
                  <a:pt x="10800" y="7800"/>
                </a:cubicBezTo>
                <a:cubicBezTo>
                  <a:pt x="9143" y="7800"/>
                  <a:pt x="7800" y="9143"/>
                  <a:pt x="7800" y="10800"/>
                </a:cubicBezTo>
                <a:close/>
              </a:path>
            </a:pathLst>
          </a:custGeom>
          <a:pattFill prst="pct10">
            <a:fgClr>
              <a:srgbClr val="00BD8E">
                <a:alpha val="75000"/>
              </a:srgbClr>
            </a:fgClr>
            <a:bgClr>
              <a:schemeClr val="tx2"/>
            </a:bgClr>
          </a:patt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54326" name="Oval 22"/>
          <p:cNvSpPr>
            <a:spLocks noChangeAspect="1" noChangeArrowheads="1"/>
          </p:cNvSpPr>
          <p:nvPr/>
        </p:nvSpPr>
        <p:spPr bwMode="auto">
          <a:xfrm>
            <a:off x="8181975" y="1906588"/>
            <a:ext cx="352425" cy="352425"/>
          </a:xfrm>
          <a:prstGeom prst="ellipse">
            <a:avLst/>
          </a:prstGeom>
          <a:solidFill>
            <a:srgbClr val="00BD8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54327" name="Rectangle 23"/>
          <p:cNvSpPr>
            <a:spLocks noChangeArrowheads="1"/>
          </p:cNvSpPr>
          <p:nvPr/>
        </p:nvSpPr>
        <p:spPr bwMode="auto">
          <a:xfrm>
            <a:off x="5438775" y="1646238"/>
            <a:ext cx="612775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 b="1">
                <a:solidFill>
                  <a:schemeClr val="bg1"/>
                </a:solidFill>
                <a:latin typeface="Georgia" charset="0"/>
                <a:cs typeface="+mn-cs"/>
              </a:rPr>
              <a:t>+</a:t>
            </a:r>
          </a:p>
        </p:txBody>
      </p:sp>
      <p:sp>
        <p:nvSpPr>
          <p:cNvPr id="354328" name="Rectangle 24"/>
          <p:cNvSpPr>
            <a:spLocks noChangeArrowheads="1"/>
          </p:cNvSpPr>
          <p:nvPr/>
        </p:nvSpPr>
        <p:spPr bwMode="auto">
          <a:xfrm>
            <a:off x="7496175" y="1644650"/>
            <a:ext cx="612775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 b="1">
                <a:solidFill>
                  <a:schemeClr val="bg1"/>
                </a:solidFill>
                <a:latin typeface="Georgia" charset="0"/>
                <a:cs typeface="+mn-cs"/>
              </a:rPr>
              <a:t>=</a:t>
            </a:r>
          </a:p>
        </p:txBody>
      </p:sp>
      <p:sp>
        <p:nvSpPr>
          <p:cNvPr id="354329" name="Rectangle 25"/>
          <p:cNvSpPr>
            <a:spLocks noChangeArrowheads="1"/>
          </p:cNvSpPr>
          <p:nvPr/>
        </p:nvSpPr>
        <p:spPr bwMode="auto">
          <a:xfrm>
            <a:off x="8096250" y="1219200"/>
            <a:ext cx="5429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i="1">
                <a:solidFill>
                  <a:schemeClr val="bg1"/>
                </a:solidFill>
                <a:latin typeface="Georgia" charset="0"/>
                <a:cs typeface="+mn-cs"/>
              </a:rPr>
              <a:t>X Y</a:t>
            </a:r>
          </a:p>
        </p:txBody>
      </p:sp>
      <p:grpSp>
        <p:nvGrpSpPr>
          <p:cNvPr id="354332" name="Group 28"/>
          <p:cNvGrpSpPr>
            <a:grpSpLocks/>
          </p:cNvGrpSpPr>
          <p:nvPr/>
        </p:nvGrpSpPr>
        <p:grpSpPr bwMode="auto">
          <a:xfrm>
            <a:off x="8001000" y="1908175"/>
            <a:ext cx="735013" cy="1139825"/>
            <a:chOff x="5040" y="1202"/>
            <a:chExt cx="463" cy="718"/>
          </a:xfrm>
        </p:grpSpPr>
        <p:sp>
          <p:nvSpPr>
            <p:cNvPr id="354330" name="Rectangle 26"/>
            <p:cNvSpPr>
              <a:spLocks noChangeArrowheads="1"/>
            </p:cNvSpPr>
            <p:nvPr/>
          </p:nvSpPr>
          <p:spPr bwMode="auto">
            <a:xfrm>
              <a:off x="5040" y="1689"/>
              <a:ext cx="46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i="1">
                  <a:solidFill>
                    <a:schemeClr val="bg1"/>
                  </a:solidFill>
                  <a:latin typeface="Georgia" charset="0"/>
                  <a:cs typeface="+mn-cs"/>
                </a:rPr>
                <a:t>X Y Z</a:t>
              </a:r>
            </a:p>
          </p:txBody>
        </p:sp>
        <p:sp>
          <p:nvSpPr>
            <p:cNvPr id="354331" name="Oval 27"/>
            <p:cNvSpPr>
              <a:spLocks noChangeAspect="1" noChangeArrowheads="1"/>
            </p:cNvSpPr>
            <p:nvPr/>
          </p:nvSpPr>
          <p:spPr bwMode="auto">
            <a:xfrm>
              <a:off x="5154" y="1202"/>
              <a:ext cx="222" cy="222"/>
            </a:xfrm>
            <a:prstGeom prst="ellipse">
              <a:avLst/>
            </a:prstGeom>
            <a:gradFill rotWithShape="0">
              <a:gsLst>
                <a:gs pos="0">
                  <a:srgbClr val="00BD8E"/>
                </a:gs>
                <a:gs pos="100000">
                  <a:srgbClr val="00BD8E">
                    <a:gamma/>
                    <a:shade val="32157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pic>
        <p:nvPicPr>
          <p:cNvPr id="354333" name="Picture 29" descr="STED_3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513" y="3267075"/>
            <a:ext cx="5513387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4334" name="Rectangle 30"/>
          <p:cNvSpPr>
            <a:spLocks noChangeArrowheads="1"/>
          </p:cNvSpPr>
          <p:nvPr/>
        </p:nvSpPr>
        <p:spPr bwMode="auto">
          <a:xfrm>
            <a:off x="685800" y="242888"/>
            <a:ext cx="7848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>
                <a:solidFill>
                  <a:srgbClr val="FFFF00"/>
                </a:solidFill>
                <a:latin typeface="Georgia" charset="0"/>
                <a:cs typeface="+mn-cs"/>
              </a:rPr>
              <a:t>Stimulated emission depletion  3X</a:t>
            </a:r>
            <a:endParaRPr lang="en-US" sz="2400">
              <a:solidFill>
                <a:srgbClr val="1A1A1A"/>
              </a:solidFill>
              <a:latin typeface="ArialMT" charset="0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4" name="Rectangle 2"/>
          <p:cNvSpPr>
            <a:spLocks noChangeArrowheads="1"/>
          </p:cNvSpPr>
          <p:nvPr/>
        </p:nvSpPr>
        <p:spPr bwMode="auto">
          <a:xfrm>
            <a:off x="685800" y="14288"/>
            <a:ext cx="78486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>
                <a:solidFill>
                  <a:srgbClr val="FFFF00"/>
                </a:solidFill>
                <a:latin typeface="Georgia" charset="0"/>
                <a:cs typeface="+mn-cs"/>
              </a:rPr>
              <a:t>Stimulated emission depletion</a:t>
            </a:r>
          </a:p>
          <a:p>
            <a:pPr algn="ctr">
              <a:defRPr/>
            </a:pPr>
            <a:r>
              <a:rPr lang="en-US" sz="2800" b="1" i="1">
                <a:solidFill>
                  <a:srgbClr val="FFFF00"/>
                </a:solidFill>
                <a:latin typeface="Georgia" charset="0"/>
                <a:cs typeface="+mn-cs"/>
              </a:rPr>
              <a:t>(STED 3X)</a:t>
            </a:r>
            <a:endParaRPr lang="en-US" sz="2400">
              <a:solidFill>
                <a:srgbClr val="1A1A1A"/>
              </a:solidFill>
              <a:latin typeface="ArialMT" charset="0"/>
              <a:cs typeface="+mn-cs"/>
            </a:endParaRPr>
          </a:p>
        </p:txBody>
      </p:sp>
      <p:sp>
        <p:nvSpPr>
          <p:cNvPr id="356356" name="Rectangle 4"/>
          <p:cNvSpPr>
            <a:spLocks noChangeArrowheads="1"/>
          </p:cNvSpPr>
          <p:nvPr/>
        </p:nvSpPr>
        <p:spPr bwMode="auto">
          <a:xfrm>
            <a:off x="2357438" y="1120775"/>
            <a:ext cx="4430712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500" i="1">
                <a:solidFill>
                  <a:schemeClr val="bg1"/>
                </a:solidFill>
                <a:latin typeface="Helvetica" charset="0"/>
                <a:cs typeface="+mn-cs"/>
              </a:rPr>
              <a:t>Up to 50 nm of </a:t>
            </a:r>
            <a:r>
              <a:rPr lang="en-US" sz="1500" b="1" i="1" u="sng">
                <a:solidFill>
                  <a:schemeClr val="bg1"/>
                </a:solidFill>
                <a:latin typeface="Helvetica" charset="0"/>
                <a:cs typeface="+mn-cs"/>
              </a:rPr>
              <a:t>lateral and axial</a:t>
            </a:r>
            <a:r>
              <a:rPr lang="en-US" sz="1500" i="1">
                <a:solidFill>
                  <a:schemeClr val="bg1"/>
                </a:solidFill>
                <a:latin typeface="Helvetica" charset="0"/>
                <a:cs typeface="+mn-cs"/>
              </a:rPr>
              <a:t> resolution</a:t>
            </a:r>
          </a:p>
        </p:txBody>
      </p:sp>
      <p:pic>
        <p:nvPicPr>
          <p:cNvPr id="203779" name="Picture 6" descr="STED_3X_exemp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075" y="1905000"/>
            <a:ext cx="6675438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0" name="Rectangle 2"/>
          <p:cNvSpPr>
            <a:spLocks noChangeArrowheads="1"/>
          </p:cNvSpPr>
          <p:nvPr/>
        </p:nvSpPr>
        <p:spPr bwMode="auto">
          <a:xfrm>
            <a:off x="1447800" y="762000"/>
            <a:ext cx="6248400" cy="5334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70691" name="Rectangle 3"/>
          <p:cNvSpPr>
            <a:spLocks noChangeArrowheads="1"/>
          </p:cNvSpPr>
          <p:nvPr/>
        </p:nvSpPr>
        <p:spPr bwMode="auto">
          <a:xfrm>
            <a:off x="990600" y="76200"/>
            <a:ext cx="7543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>
                <a:solidFill>
                  <a:srgbClr val="FFFF00"/>
                </a:solidFill>
                <a:latin typeface="Georgia" charset="0"/>
                <a:cs typeface="+mn-cs"/>
              </a:rPr>
              <a:t>Fluorescence Localization Microscopy</a:t>
            </a:r>
          </a:p>
        </p:txBody>
      </p:sp>
      <p:sp>
        <p:nvSpPr>
          <p:cNvPr id="370692" name="Oval 4"/>
          <p:cNvSpPr>
            <a:spLocks noChangeAspect="1" noChangeArrowheads="1"/>
          </p:cNvSpPr>
          <p:nvPr/>
        </p:nvSpPr>
        <p:spPr bwMode="auto">
          <a:xfrm rot="-5400000">
            <a:off x="4164013" y="1150938"/>
            <a:ext cx="107950" cy="107950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70693" name="Oval 5"/>
          <p:cNvSpPr>
            <a:spLocks noChangeAspect="1" noChangeArrowheads="1"/>
          </p:cNvSpPr>
          <p:nvPr/>
        </p:nvSpPr>
        <p:spPr bwMode="auto">
          <a:xfrm rot="5400000" flipV="1">
            <a:off x="2401888" y="4122738"/>
            <a:ext cx="107950" cy="107950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70694" name="Oval 6"/>
          <p:cNvSpPr>
            <a:spLocks noChangeAspect="1" noChangeArrowheads="1"/>
          </p:cNvSpPr>
          <p:nvPr/>
        </p:nvSpPr>
        <p:spPr bwMode="auto">
          <a:xfrm rot="-5400000" flipH="1" flipV="1">
            <a:off x="5178425" y="5526088"/>
            <a:ext cx="107950" cy="107950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70695" name="Oval 7"/>
          <p:cNvSpPr>
            <a:spLocks noChangeAspect="1" noChangeArrowheads="1"/>
          </p:cNvSpPr>
          <p:nvPr/>
        </p:nvSpPr>
        <p:spPr bwMode="auto">
          <a:xfrm>
            <a:off x="6623050" y="2551113"/>
            <a:ext cx="107950" cy="107950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70696" name="Oval 8"/>
          <p:cNvSpPr>
            <a:spLocks noChangeAspect="1" noChangeArrowheads="1"/>
          </p:cNvSpPr>
          <p:nvPr/>
        </p:nvSpPr>
        <p:spPr bwMode="auto">
          <a:xfrm>
            <a:off x="4495800" y="3048000"/>
            <a:ext cx="107950" cy="107950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70697" name="Oval 9"/>
          <p:cNvSpPr>
            <a:spLocks noChangeAspect="1" noChangeArrowheads="1"/>
          </p:cNvSpPr>
          <p:nvPr/>
        </p:nvSpPr>
        <p:spPr bwMode="auto">
          <a:xfrm rot="2555375">
            <a:off x="3427413" y="4462463"/>
            <a:ext cx="107950" cy="107950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370698" name="Group 10"/>
          <p:cNvGrpSpPr>
            <a:grpSpLocks/>
          </p:cNvGrpSpPr>
          <p:nvPr/>
        </p:nvGrpSpPr>
        <p:grpSpPr bwMode="auto">
          <a:xfrm>
            <a:off x="2259013" y="1104900"/>
            <a:ext cx="4625975" cy="4649788"/>
            <a:chOff x="1423" y="696"/>
            <a:chExt cx="2914" cy="2929"/>
          </a:xfrm>
        </p:grpSpPr>
        <p:sp>
          <p:nvSpPr>
            <p:cNvPr id="370699" name="Oval 11"/>
            <p:cNvSpPr>
              <a:spLocks noChangeAspect="1" noChangeArrowheads="1"/>
            </p:cNvSpPr>
            <p:nvPr/>
          </p:nvSpPr>
          <p:spPr bwMode="auto">
            <a:xfrm>
              <a:off x="2815" y="697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00" name="Oval 12"/>
            <p:cNvSpPr>
              <a:spLocks noChangeAspect="1" noChangeArrowheads="1"/>
            </p:cNvSpPr>
            <p:nvPr/>
          </p:nvSpPr>
          <p:spPr bwMode="auto">
            <a:xfrm rot="-5400000">
              <a:off x="2238" y="841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01" name="Oval 13"/>
            <p:cNvSpPr>
              <a:spLocks noChangeAspect="1" noChangeArrowheads="1"/>
            </p:cNvSpPr>
            <p:nvPr/>
          </p:nvSpPr>
          <p:spPr bwMode="auto">
            <a:xfrm rot="-5400000">
              <a:off x="2334" y="793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02" name="Oval 14"/>
            <p:cNvSpPr>
              <a:spLocks noChangeAspect="1" noChangeArrowheads="1"/>
            </p:cNvSpPr>
            <p:nvPr/>
          </p:nvSpPr>
          <p:spPr bwMode="auto">
            <a:xfrm rot="-5400000">
              <a:off x="2430" y="773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03" name="Oval 15"/>
            <p:cNvSpPr>
              <a:spLocks noChangeAspect="1" noChangeArrowheads="1"/>
            </p:cNvSpPr>
            <p:nvPr/>
          </p:nvSpPr>
          <p:spPr bwMode="auto">
            <a:xfrm rot="-5400000">
              <a:off x="2527" y="745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04" name="Oval 16"/>
            <p:cNvSpPr>
              <a:spLocks noChangeAspect="1" noChangeArrowheads="1"/>
            </p:cNvSpPr>
            <p:nvPr/>
          </p:nvSpPr>
          <p:spPr bwMode="auto">
            <a:xfrm rot="-5400000">
              <a:off x="2719" y="697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05" name="Oval 17"/>
            <p:cNvSpPr>
              <a:spLocks noChangeAspect="1" noChangeArrowheads="1"/>
            </p:cNvSpPr>
            <p:nvPr/>
          </p:nvSpPr>
          <p:spPr bwMode="auto">
            <a:xfrm rot="-5400000">
              <a:off x="1739" y="1252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06" name="Oval 18"/>
            <p:cNvSpPr>
              <a:spLocks noChangeAspect="1" noChangeArrowheads="1"/>
            </p:cNvSpPr>
            <p:nvPr/>
          </p:nvSpPr>
          <p:spPr bwMode="auto">
            <a:xfrm rot="-5400000">
              <a:off x="1787" y="1177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07" name="Oval 19"/>
            <p:cNvSpPr>
              <a:spLocks noChangeAspect="1" noChangeArrowheads="1"/>
            </p:cNvSpPr>
            <p:nvPr/>
          </p:nvSpPr>
          <p:spPr bwMode="auto">
            <a:xfrm rot="-5400000">
              <a:off x="1855" y="1109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08" name="Oval 20"/>
            <p:cNvSpPr>
              <a:spLocks noChangeAspect="1" noChangeArrowheads="1"/>
            </p:cNvSpPr>
            <p:nvPr/>
          </p:nvSpPr>
          <p:spPr bwMode="auto">
            <a:xfrm rot="-5400000">
              <a:off x="1951" y="1033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09" name="Oval 21"/>
            <p:cNvSpPr>
              <a:spLocks noChangeAspect="1" noChangeArrowheads="1"/>
            </p:cNvSpPr>
            <p:nvPr/>
          </p:nvSpPr>
          <p:spPr bwMode="auto">
            <a:xfrm rot="-5400000">
              <a:off x="2047" y="965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10" name="Oval 22"/>
            <p:cNvSpPr>
              <a:spLocks noChangeAspect="1" noChangeArrowheads="1"/>
            </p:cNvSpPr>
            <p:nvPr/>
          </p:nvSpPr>
          <p:spPr bwMode="auto">
            <a:xfrm rot="-5400000">
              <a:off x="2143" y="889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11" name="Oval 23"/>
            <p:cNvSpPr>
              <a:spLocks noChangeAspect="1" noChangeArrowheads="1"/>
            </p:cNvSpPr>
            <p:nvPr/>
          </p:nvSpPr>
          <p:spPr bwMode="auto">
            <a:xfrm rot="-5400000">
              <a:off x="1595" y="1465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12" name="Oval 24"/>
            <p:cNvSpPr>
              <a:spLocks noChangeAspect="1" noChangeArrowheads="1"/>
            </p:cNvSpPr>
            <p:nvPr/>
          </p:nvSpPr>
          <p:spPr bwMode="auto">
            <a:xfrm rot="-5400000">
              <a:off x="1643" y="1397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13" name="Oval 25"/>
            <p:cNvSpPr>
              <a:spLocks noChangeAspect="1" noChangeArrowheads="1"/>
            </p:cNvSpPr>
            <p:nvPr/>
          </p:nvSpPr>
          <p:spPr bwMode="auto">
            <a:xfrm rot="-5400000">
              <a:off x="1691" y="1321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14" name="Oval 26"/>
            <p:cNvSpPr>
              <a:spLocks noChangeAspect="1" noChangeArrowheads="1"/>
            </p:cNvSpPr>
            <p:nvPr/>
          </p:nvSpPr>
          <p:spPr bwMode="auto">
            <a:xfrm rot="-5400000">
              <a:off x="1547" y="1561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15" name="Oval 27"/>
            <p:cNvSpPr>
              <a:spLocks noChangeAspect="1" noChangeArrowheads="1"/>
            </p:cNvSpPr>
            <p:nvPr/>
          </p:nvSpPr>
          <p:spPr bwMode="auto">
            <a:xfrm rot="-5400000">
              <a:off x="1423" y="2041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16" name="Oval 28"/>
            <p:cNvSpPr>
              <a:spLocks noChangeAspect="1" noChangeArrowheads="1"/>
            </p:cNvSpPr>
            <p:nvPr/>
          </p:nvSpPr>
          <p:spPr bwMode="auto">
            <a:xfrm rot="-5400000">
              <a:off x="1451" y="1945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17" name="Oval 29"/>
            <p:cNvSpPr>
              <a:spLocks noChangeAspect="1" noChangeArrowheads="1"/>
            </p:cNvSpPr>
            <p:nvPr/>
          </p:nvSpPr>
          <p:spPr bwMode="auto">
            <a:xfrm rot="-5400000">
              <a:off x="1499" y="1657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18" name="Oval 30"/>
            <p:cNvSpPr>
              <a:spLocks noChangeAspect="1" noChangeArrowheads="1"/>
            </p:cNvSpPr>
            <p:nvPr/>
          </p:nvSpPr>
          <p:spPr bwMode="auto">
            <a:xfrm rot="-5400000">
              <a:off x="1451" y="1849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19" name="Oval 31"/>
            <p:cNvSpPr>
              <a:spLocks noChangeAspect="1" noChangeArrowheads="1"/>
            </p:cNvSpPr>
            <p:nvPr/>
          </p:nvSpPr>
          <p:spPr bwMode="auto">
            <a:xfrm rot="-5400000">
              <a:off x="1471" y="1753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20" name="Oval 32"/>
            <p:cNvSpPr>
              <a:spLocks noChangeAspect="1" noChangeArrowheads="1"/>
            </p:cNvSpPr>
            <p:nvPr/>
          </p:nvSpPr>
          <p:spPr bwMode="auto">
            <a:xfrm flipV="1">
              <a:off x="2829" y="3557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21" name="Oval 33"/>
            <p:cNvSpPr>
              <a:spLocks noChangeAspect="1" noChangeArrowheads="1"/>
            </p:cNvSpPr>
            <p:nvPr/>
          </p:nvSpPr>
          <p:spPr bwMode="auto">
            <a:xfrm rot="5400000" flipV="1">
              <a:off x="2252" y="3413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22" name="Oval 34"/>
            <p:cNvSpPr>
              <a:spLocks noChangeAspect="1" noChangeArrowheads="1"/>
            </p:cNvSpPr>
            <p:nvPr/>
          </p:nvSpPr>
          <p:spPr bwMode="auto">
            <a:xfrm rot="5400000" flipV="1">
              <a:off x="2348" y="3461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23" name="Oval 35"/>
            <p:cNvSpPr>
              <a:spLocks noChangeAspect="1" noChangeArrowheads="1"/>
            </p:cNvSpPr>
            <p:nvPr/>
          </p:nvSpPr>
          <p:spPr bwMode="auto">
            <a:xfrm rot="5400000" flipV="1">
              <a:off x="2444" y="3481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24" name="Oval 36"/>
            <p:cNvSpPr>
              <a:spLocks noChangeAspect="1" noChangeArrowheads="1"/>
            </p:cNvSpPr>
            <p:nvPr/>
          </p:nvSpPr>
          <p:spPr bwMode="auto">
            <a:xfrm rot="5400000" flipV="1">
              <a:off x="2541" y="3509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25" name="Oval 37"/>
            <p:cNvSpPr>
              <a:spLocks noChangeAspect="1" noChangeArrowheads="1"/>
            </p:cNvSpPr>
            <p:nvPr/>
          </p:nvSpPr>
          <p:spPr bwMode="auto">
            <a:xfrm rot="5400000" flipV="1">
              <a:off x="2637" y="3529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26" name="Oval 38"/>
            <p:cNvSpPr>
              <a:spLocks noChangeAspect="1" noChangeArrowheads="1"/>
            </p:cNvSpPr>
            <p:nvPr/>
          </p:nvSpPr>
          <p:spPr bwMode="auto">
            <a:xfrm rot="5400000" flipV="1">
              <a:off x="2733" y="3557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27" name="Oval 39"/>
            <p:cNvSpPr>
              <a:spLocks noChangeAspect="1" noChangeArrowheads="1"/>
            </p:cNvSpPr>
            <p:nvPr/>
          </p:nvSpPr>
          <p:spPr bwMode="auto">
            <a:xfrm rot="5400000" flipV="1">
              <a:off x="1753" y="3002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28" name="Oval 40"/>
            <p:cNvSpPr>
              <a:spLocks noChangeAspect="1" noChangeArrowheads="1"/>
            </p:cNvSpPr>
            <p:nvPr/>
          </p:nvSpPr>
          <p:spPr bwMode="auto">
            <a:xfrm rot="5400000" flipV="1">
              <a:off x="1801" y="3077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29" name="Oval 41"/>
            <p:cNvSpPr>
              <a:spLocks noChangeAspect="1" noChangeArrowheads="1"/>
            </p:cNvSpPr>
            <p:nvPr/>
          </p:nvSpPr>
          <p:spPr bwMode="auto">
            <a:xfrm rot="5400000" flipV="1">
              <a:off x="1869" y="3145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30" name="Oval 42"/>
            <p:cNvSpPr>
              <a:spLocks noChangeAspect="1" noChangeArrowheads="1"/>
            </p:cNvSpPr>
            <p:nvPr/>
          </p:nvSpPr>
          <p:spPr bwMode="auto">
            <a:xfrm rot="5400000" flipV="1">
              <a:off x="1965" y="3221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31" name="Oval 43"/>
            <p:cNvSpPr>
              <a:spLocks noChangeAspect="1" noChangeArrowheads="1"/>
            </p:cNvSpPr>
            <p:nvPr/>
          </p:nvSpPr>
          <p:spPr bwMode="auto">
            <a:xfrm rot="5400000" flipV="1">
              <a:off x="2061" y="3289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32" name="Oval 44"/>
            <p:cNvSpPr>
              <a:spLocks noChangeAspect="1" noChangeArrowheads="1"/>
            </p:cNvSpPr>
            <p:nvPr/>
          </p:nvSpPr>
          <p:spPr bwMode="auto">
            <a:xfrm rot="5400000" flipV="1">
              <a:off x="2157" y="3365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33" name="Oval 45"/>
            <p:cNvSpPr>
              <a:spLocks noChangeAspect="1" noChangeArrowheads="1"/>
            </p:cNvSpPr>
            <p:nvPr/>
          </p:nvSpPr>
          <p:spPr bwMode="auto">
            <a:xfrm rot="5400000" flipV="1">
              <a:off x="1609" y="2789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34" name="Oval 46"/>
            <p:cNvSpPr>
              <a:spLocks noChangeAspect="1" noChangeArrowheads="1"/>
            </p:cNvSpPr>
            <p:nvPr/>
          </p:nvSpPr>
          <p:spPr bwMode="auto">
            <a:xfrm rot="5400000" flipV="1">
              <a:off x="1657" y="2857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35" name="Oval 47"/>
            <p:cNvSpPr>
              <a:spLocks noChangeAspect="1" noChangeArrowheads="1"/>
            </p:cNvSpPr>
            <p:nvPr/>
          </p:nvSpPr>
          <p:spPr bwMode="auto">
            <a:xfrm rot="5400000" flipV="1">
              <a:off x="1705" y="2933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36" name="Oval 48"/>
            <p:cNvSpPr>
              <a:spLocks noChangeAspect="1" noChangeArrowheads="1"/>
            </p:cNvSpPr>
            <p:nvPr/>
          </p:nvSpPr>
          <p:spPr bwMode="auto">
            <a:xfrm rot="5400000" flipV="1">
              <a:off x="1561" y="2693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37" name="Oval 49"/>
            <p:cNvSpPr>
              <a:spLocks noChangeAspect="1" noChangeArrowheads="1"/>
            </p:cNvSpPr>
            <p:nvPr/>
          </p:nvSpPr>
          <p:spPr bwMode="auto">
            <a:xfrm rot="5400000" flipV="1">
              <a:off x="1437" y="2213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38" name="Oval 50"/>
            <p:cNvSpPr>
              <a:spLocks noChangeAspect="1" noChangeArrowheads="1"/>
            </p:cNvSpPr>
            <p:nvPr/>
          </p:nvSpPr>
          <p:spPr bwMode="auto">
            <a:xfrm rot="5400000" flipV="1">
              <a:off x="1465" y="2309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39" name="Oval 51"/>
            <p:cNvSpPr>
              <a:spLocks noChangeAspect="1" noChangeArrowheads="1"/>
            </p:cNvSpPr>
            <p:nvPr/>
          </p:nvSpPr>
          <p:spPr bwMode="auto">
            <a:xfrm rot="5400000" flipV="1">
              <a:off x="1465" y="2405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40" name="Oval 52"/>
            <p:cNvSpPr>
              <a:spLocks noChangeAspect="1" noChangeArrowheads="1"/>
            </p:cNvSpPr>
            <p:nvPr/>
          </p:nvSpPr>
          <p:spPr bwMode="auto">
            <a:xfrm rot="5400000" flipV="1">
              <a:off x="1485" y="2501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41" name="Oval 53"/>
            <p:cNvSpPr>
              <a:spLocks noChangeAspect="1" noChangeArrowheads="1"/>
            </p:cNvSpPr>
            <p:nvPr/>
          </p:nvSpPr>
          <p:spPr bwMode="auto">
            <a:xfrm rot="5400000" flipV="1">
              <a:off x="1437" y="2117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42" name="Oval 54"/>
            <p:cNvSpPr>
              <a:spLocks noChangeAspect="1" noChangeArrowheads="1"/>
            </p:cNvSpPr>
            <p:nvPr/>
          </p:nvSpPr>
          <p:spPr bwMode="auto">
            <a:xfrm flipH="1" flipV="1">
              <a:off x="2877" y="3557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43" name="Oval 55"/>
            <p:cNvSpPr>
              <a:spLocks noChangeAspect="1" noChangeArrowheads="1"/>
            </p:cNvSpPr>
            <p:nvPr/>
          </p:nvSpPr>
          <p:spPr bwMode="auto">
            <a:xfrm rot="-5400000" flipH="1" flipV="1">
              <a:off x="3454" y="3413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44" name="Oval 56"/>
            <p:cNvSpPr>
              <a:spLocks noChangeAspect="1" noChangeArrowheads="1"/>
            </p:cNvSpPr>
            <p:nvPr/>
          </p:nvSpPr>
          <p:spPr bwMode="auto">
            <a:xfrm rot="-5400000" flipH="1" flipV="1">
              <a:off x="3358" y="3461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45" name="Oval 57"/>
            <p:cNvSpPr>
              <a:spLocks noChangeAspect="1" noChangeArrowheads="1"/>
            </p:cNvSpPr>
            <p:nvPr/>
          </p:nvSpPr>
          <p:spPr bwMode="auto">
            <a:xfrm rot="-5400000" flipH="1" flipV="1">
              <a:off x="3165" y="3509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46" name="Oval 58"/>
            <p:cNvSpPr>
              <a:spLocks noChangeAspect="1" noChangeArrowheads="1"/>
            </p:cNvSpPr>
            <p:nvPr/>
          </p:nvSpPr>
          <p:spPr bwMode="auto">
            <a:xfrm rot="-5400000" flipH="1" flipV="1">
              <a:off x="3069" y="3529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47" name="Oval 59"/>
            <p:cNvSpPr>
              <a:spLocks noChangeAspect="1" noChangeArrowheads="1"/>
            </p:cNvSpPr>
            <p:nvPr/>
          </p:nvSpPr>
          <p:spPr bwMode="auto">
            <a:xfrm rot="-5400000" flipH="1" flipV="1">
              <a:off x="2973" y="3557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48" name="Oval 60"/>
            <p:cNvSpPr>
              <a:spLocks noChangeAspect="1" noChangeArrowheads="1"/>
            </p:cNvSpPr>
            <p:nvPr/>
          </p:nvSpPr>
          <p:spPr bwMode="auto">
            <a:xfrm rot="-5400000" flipH="1" flipV="1">
              <a:off x="3953" y="3002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49" name="Oval 61"/>
            <p:cNvSpPr>
              <a:spLocks noChangeAspect="1" noChangeArrowheads="1"/>
            </p:cNvSpPr>
            <p:nvPr/>
          </p:nvSpPr>
          <p:spPr bwMode="auto">
            <a:xfrm rot="-5400000" flipH="1" flipV="1">
              <a:off x="3905" y="3077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50" name="Oval 62"/>
            <p:cNvSpPr>
              <a:spLocks noChangeAspect="1" noChangeArrowheads="1"/>
            </p:cNvSpPr>
            <p:nvPr/>
          </p:nvSpPr>
          <p:spPr bwMode="auto">
            <a:xfrm rot="-5400000" flipH="1" flipV="1">
              <a:off x="3837" y="3145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51" name="Oval 63"/>
            <p:cNvSpPr>
              <a:spLocks noChangeAspect="1" noChangeArrowheads="1"/>
            </p:cNvSpPr>
            <p:nvPr/>
          </p:nvSpPr>
          <p:spPr bwMode="auto">
            <a:xfrm rot="-5400000" flipH="1" flipV="1">
              <a:off x="3741" y="3221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52" name="Oval 64"/>
            <p:cNvSpPr>
              <a:spLocks noChangeAspect="1" noChangeArrowheads="1"/>
            </p:cNvSpPr>
            <p:nvPr/>
          </p:nvSpPr>
          <p:spPr bwMode="auto">
            <a:xfrm rot="-5400000" flipH="1" flipV="1">
              <a:off x="3645" y="3289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53" name="Oval 65"/>
            <p:cNvSpPr>
              <a:spLocks noChangeAspect="1" noChangeArrowheads="1"/>
            </p:cNvSpPr>
            <p:nvPr/>
          </p:nvSpPr>
          <p:spPr bwMode="auto">
            <a:xfrm rot="-5400000" flipH="1" flipV="1">
              <a:off x="3549" y="3365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54" name="Oval 66"/>
            <p:cNvSpPr>
              <a:spLocks noChangeAspect="1" noChangeArrowheads="1"/>
            </p:cNvSpPr>
            <p:nvPr/>
          </p:nvSpPr>
          <p:spPr bwMode="auto">
            <a:xfrm rot="-5400000" flipH="1" flipV="1">
              <a:off x="4097" y="2789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55" name="Oval 67"/>
            <p:cNvSpPr>
              <a:spLocks noChangeAspect="1" noChangeArrowheads="1"/>
            </p:cNvSpPr>
            <p:nvPr/>
          </p:nvSpPr>
          <p:spPr bwMode="auto">
            <a:xfrm rot="-5400000" flipH="1" flipV="1">
              <a:off x="4049" y="2857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56" name="Oval 68"/>
            <p:cNvSpPr>
              <a:spLocks noChangeAspect="1" noChangeArrowheads="1"/>
            </p:cNvSpPr>
            <p:nvPr/>
          </p:nvSpPr>
          <p:spPr bwMode="auto">
            <a:xfrm rot="-5400000" flipH="1" flipV="1">
              <a:off x="4001" y="2933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57" name="Oval 69"/>
            <p:cNvSpPr>
              <a:spLocks noChangeAspect="1" noChangeArrowheads="1"/>
            </p:cNvSpPr>
            <p:nvPr/>
          </p:nvSpPr>
          <p:spPr bwMode="auto">
            <a:xfrm rot="-5400000" flipH="1" flipV="1">
              <a:off x="4145" y="2693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58" name="Oval 70"/>
            <p:cNvSpPr>
              <a:spLocks noChangeAspect="1" noChangeArrowheads="1"/>
            </p:cNvSpPr>
            <p:nvPr/>
          </p:nvSpPr>
          <p:spPr bwMode="auto">
            <a:xfrm rot="-5400000" flipH="1" flipV="1">
              <a:off x="4269" y="2213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59" name="Oval 71"/>
            <p:cNvSpPr>
              <a:spLocks noChangeAspect="1" noChangeArrowheads="1"/>
            </p:cNvSpPr>
            <p:nvPr/>
          </p:nvSpPr>
          <p:spPr bwMode="auto">
            <a:xfrm rot="-5400000" flipH="1" flipV="1">
              <a:off x="4241" y="2309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60" name="Oval 72"/>
            <p:cNvSpPr>
              <a:spLocks noChangeAspect="1" noChangeArrowheads="1"/>
            </p:cNvSpPr>
            <p:nvPr/>
          </p:nvSpPr>
          <p:spPr bwMode="auto">
            <a:xfrm rot="-5400000" flipH="1" flipV="1">
              <a:off x="4193" y="2597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61" name="Oval 73"/>
            <p:cNvSpPr>
              <a:spLocks noChangeAspect="1" noChangeArrowheads="1"/>
            </p:cNvSpPr>
            <p:nvPr/>
          </p:nvSpPr>
          <p:spPr bwMode="auto">
            <a:xfrm rot="-5400000" flipH="1" flipV="1">
              <a:off x="4241" y="2405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62" name="Oval 74"/>
            <p:cNvSpPr>
              <a:spLocks noChangeAspect="1" noChangeArrowheads="1"/>
            </p:cNvSpPr>
            <p:nvPr/>
          </p:nvSpPr>
          <p:spPr bwMode="auto">
            <a:xfrm rot="-5400000" flipH="1" flipV="1">
              <a:off x="4221" y="2501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63" name="Oval 75"/>
            <p:cNvSpPr>
              <a:spLocks noChangeAspect="1" noChangeArrowheads="1"/>
            </p:cNvSpPr>
            <p:nvPr/>
          </p:nvSpPr>
          <p:spPr bwMode="auto">
            <a:xfrm rot="-5400000" flipH="1" flipV="1">
              <a:off x="4269" y="2117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64" name="Oval 76"/>
            <p:cNvSpPr>
              <a:spLocks noChangeAspect="1" noChangeArrowheads="1"/>
            </p:cNvSpPr>
            <p:nvPr/>
          </p:nvSpPr>
          <p:spPr bwMode="auto">
            <a:xfrm>
              <a:off x="4124" y="1511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65" name="Oval 77"/>
            <p:cNvSpPr>
              <a:spLocks noChangeAspect="1" noChangeArrowheads="1"/>
            </p:cNvSpPr>
            <p:nvPr/>
          </p:nvSpPr>
          <p:spPr bwMode="auto">
            <a:xfrm>
              <a:off x="4192" y="1703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66" name="Oval 78"/>
            <p:cNvSpPr>
              <a:spLocks noChangeAspect="1" noChangeArrowheads="1"/>
            </p:cNvSpPr>
            <p:nvPr/>
          </p:nvSpPr>
          <p:spPr bwMode="auto">
            <a:xfrm>
              <a:off x="4220" y="1800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67" name="Oval 79"/>
            <p:cNvSpPr>
              <a:spLocks noChangeAspect="1" noChangeArrowheads="1"/>
            </p:cNvSpPr>
            <p:nvPr/>
          </p:nvSpPr>
          <p:spPr bwMode="auto">
            <a:xfrm>
              <a:off x="4240" y="1896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68" name="Oval 80"/>
            <p:cNvSpPr>
              <a:spLocks noChangeAspect="1" noChangeArrowheads="1"/>
            </p:cNvSpPr>
            <p:nvPr/>
          </p:nvSpPr>
          <p:spPr bwMode="auto">
            <a:xfrm>
              <a:off x="4268" y="1992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69" name="Oval 81"/>
            <p:cNvSpPr>
              <a:spLocks noChangeAspect="1" noChangeArrowheads="1"/>
            </p:cNvSpPr>
            <p:nvPr/>
          </p:nvSpPr>
          <p:spPr bwMode="auto">
            <a:xfrm>
              <a:off x="3713" y="1012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70" name="Oval 82"/>
            <p:cNvSpPr>
              <a:spLocks noChangeAspect="1" noChangeArrowheads="1"/>
            </p:cNvSpPr>
            <p:nvPr/>
          </p:nvSpPr>
          <p:spPr bwMode="auto">
            <a:xfrm>
              <a:off x="3788" y="1060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71" name="Oval 83"/>
            <p:cNvSpPr>
              <a:spLocks noChangeAspect="1" noChangeArrowheads="1"/>
            </p:cNvSpPr>
            <p:nvPr/>
          </p:nvSpPr>
          <p:spPr bwMode="auto">
            <a:xfrm>
              <a:off x="3856" y="1128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72" name="Oval 84"/>
            <p:cNvSpPr>
              <a:spLocks noChangeAspect="1" noChangeArrowheads="1"/>
            </p:cNvSpPr>
            <p:nvPr/>
          </p:nvSpPr>
          <p:spPr bwMode="auto">
            <a:xfrm>
              <a:off x="3932" y="1224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73" name="Oval 85"/>
            <p:cNvSpPr>
              <a:spLocks noChangeAspect="1" noChangeArrowheads="1"/>
            </p:cNvSpPr>
            <p:nvPr/>
          </p:nvSpPr>
          <p:spPr bwMode="auto">
            <a:xfrm>
              <a:off x="4000" y="1320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74" name="Oval 86"/>
            <p:cNvSpPr>
              <a:spLocks noChangeAspect="1" noChangeArrowheads="1"/>
            </p:cNvSpPr>
            <p:nvPr/>
          </p:nvSpPr>
          <p:spPr bwMode="auto">
            <a:xfrm>
              <a:off x="4076" y="1416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75" name="Oval 87"/>
            <p:cNvSpPr>
              <a:spLocks noChangeAspect="1" noChangeArrowheads="1"/>
            </p:cNvSpPr>
            <p:nvPr/>
          </p:nvSpPr>
          <p:spPr bwMode="auto">
            <a:xfrm>
              <a:off x="3500" y="868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76" name="Oval 88"/>
            <p:cNvSpPr>
              <a:spLocks noChangeAspect="1" noChangeArrowheads="1"/>
            </p:cNvSpPr>
            <p:nvPr/>
          </p:nvSpPr>
          <p:spPr bwMode="auto">
            <a:xfrm>
              <a:off x="3568" y="916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77" name="Oval 89"/>
            <p:cNvSpPr>
              <a:spLocks noChangeAspect="1" noChangeArrowheads="1"/>
            </p:cNvSpPr>
            <p:nvPr/>
          </p:nvSpPr>
          <p:spPr bwMode="auto">
            <a:xfrm>
              <a:off x="3644" y="964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78" name="Oval 90"/>
            <p:cNvSpPr>
              <a:spLocks noChangeAspect="1" noChangeArrowheads="1"/>
            </p:cNvSpPr>
            <p:nvPr/>
          </p:nvSpPr>
          <p:spPr bwMode="auto">
            <a:xfrm>
              <a:off x="3404" y="816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79" name="Oval 91"/>
            <p:cNvSpPr>
              <a:spLocks noChangeAspect="1" noChangeArrowheads="1"/>
            </p:cNvSpPr>
            <p:nvPr/>
          </p:nvSpPr>
          <p:spPr bwMode="auto">
            <a:xfrm>
              <a:off x="2924" y="696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80" name="Oval 92"/>
            <p:cNvSpPr>
              <a:spLocks noChangeAspect="1" noChangeArrowheads="1"/>
            </p:cNvSpPr>
            <p:nvPr/>
          </p:nvSpPr>
          <p:spPr bwMode="auto">
            <a:xfrm>
              <a:off x="3020" y="724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81" name="Oval 93"/>
            <p:cNvSpPr>
              <a:spLocks noChangeAspect="1" noChangeArrowheads="1"/>
            </p:cNvSpPr>
            <p:nvPr/>
          </p:nvSpPr>
          <p:spPr bwMode="auto">
            <a:xfrm>
              <a:off x="3308" y="772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82" name="Oval 94"/>
            <p:cNvSpPr>
              <a:spLocks noChangeAspect="1" noChangeArrowheads="1"/>
            </p:cNvSpPr>
            <p:nvPr/>
          </p:nvSpPr>
          <p:spPr bwMode="auto">
            <a:xfrm>
              <a:off x="3116" y="724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83" name="Oval 95"/>
            <p:cNvSpPr>
              <a:spLocks noChangeAspect="1" noChangeArrowheads="1"/>
            </p:cNvSpPr>
            <p:nvPr/>
          </p:nvSpPr>
          <p:spPr bwMode="auto">
            <a:xfrm>
              <a:off x="3212" y="744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84" name="Oval 96"/>
            <p:cNvSpPr>
              <a:spLocks noChangeAspect="1" noChangeArrowheads="1"/>
            </p:cNvSpPr>
            <p:nvPr/>
          </p:nvSpPr>
          <p:spPr bwMode="auto">
            <a:xfrm>
              <a:off x="2828" y="696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85" name="Oval 97"/>
            <p:cNvSpPr>
              <a:spLocks noChangeAspect="1" noChangeArrowheads="1"/>
            </p:cNvSpPr>
            <p:nvPr/>
          </p:nvSpPr>
          <p:spPr bwMode="auto">
            <a:xfrm>
              <a:off x="2832" y="864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86" name="Oval 98"/>
            <p:cNvSpPr>
              <a:spLocks noChangeAspect="1" noChangeArrowheads="1"/>
            </p:cNvSpPr>
            <p:nvPr/>
          </p:nvSpPr>
          <p:spPr bwMode="auto">
            <a:xfrm>
              <a:off x="2832" y="960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87" name="Oval 99"/>
            <p:cNvSpPr>
              <a:spLocks noChangeAspect="1" noChangeArrowheads="1"/>
            </p:cNvSpPr>
            <p:nvPr/>
          </p:nvSpPr>
          <p:spPr bwMode="auto">
            <a:xfrm>
              <a:off x="2832" y="1056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88" name="Oval 100"/>
            <p:cNvSpPr>
              <a:spLocks noChangeAspect="1" noChangeArrowheads="1"/>
            </p:cNvSpPr>
            <p:nvPr/>
          </p:nvSpPr>
          <p:spPr bwMode="auto">
            <a:xfrm>
              <a:off x="2832" y="1152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89" name="Oval 101"/>
            <p:cNvSpPr>
              <a:spLocks noChangeAspect="1" noChangeArrowheads="1"/>
            </p:cNvSpPr>
            <p:nvPr/>
          </p:nvSpPr>
          <p:spPr bwMode="auto">
            <a:xfrm>
              <a:off x="2832" y="1248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90" name="Oval 102"/>
            <p:cNvSpPr>
              <a:spLocks noChangeAspect="1" noChangeArrowheads="1"/>
            </p:cNvSpPr>
            <p:nvPr/>
          </p:nvSpPr>
          <p:spPr bwMode="auto">
            <a:xfrm>
              <a:off x="2832" y="1344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91" name="Oval 103"/>
            <p:cNvSpPr>
              <a:spLocks noChangeAspect="1" noChangeArrowheads="1"/>
            </p:cNvSpPr>
            <p:nvPr/>
          </p:nvSpPr>
          <p:spPr bwMode="auto">
            <a:xfrm>
              <a:off x="2832" y="1440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92" name="Oval 104"/>
            <p:cNvSpPr>
              <a:spLocks noChangeAspect="1" noChangeArrowheads="1"/>
            </p:cNvSpPr>
            <p:nvPr/>
          </p:nvSpPr>
          <p:spPr bwMode="auto">
            <a:xfrm>
              <a:off x="2832" y="1536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93" name="Oval 105"/>
            <p:cNvSpPr>
              <a:spLocks noChangeAspect="1" noChangeArrowheads="1"/>
            </p:cNvSpPr>
            <p:nvPr/>
          </p:nvSpPr>
          <p:spPr bwMode="auto">
            <a:xfrm>
              <a:off x="2832" y="1632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94" name="Oval 106"/>
            <p:cNvSpPr>
              <a:spLocks noChangeAspect="1" noChangeArrowheads="1"/>
            </p:cNvSpPr>
            <p:nvPr/>
          </p:nvSpPr>
          <p:spPr bwMode="auto">
            <a:xfrm>
              <a:off x="2832" y="1728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95" name="Oval 107"/>
            <p:cNvSpPr>
              <a:spLocks noChangeAspect="1" noChangeArrowheads="1"/>
            </p:cNvSpPr>
            <p:nvPr/>
          </p:nvSpPr>
          <p:spPr bwMode="auto">
            <a:xfrm>
              <a:off x="2832" y="1824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96" name="Oval 108"/>
            <p:cNvSpPr>
              <a:spLocks noChangeAspect="1" noChangeArrowheads="1"/>
            </p:cNvSpPr>
            <p:nvPr/>
          </p:nvSpPr>
          <p:spPr bwMode="auto">
            <a:xfrm>
              <a:off x="2832" y="1996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97" name="Oval 109"/>
            <p:cNvSpPr>
              <a:spLocks noChangeAspect="1" noChangeArrowheads="1"/>
            </p:cNvSpPr>
            <p:nvPr/>
          </p:nvSpPr>
          <p:spPr bwMode="auto">
            <a:xfrm>
              <a:off x="2832" y="2092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98" name="Oval 110"/>
            <p:cNvSpPr>
              <a:spLocks noChangeAspect="1" noChangeArrowheads="1"/>
            </p:cNvSpPr>
            <p:nvPr/>
          </p:nvSpPr>
          <p:spPr bwMode="auto">
            <a:xfrm>
              <a:off x="2832" y="2188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99" name="Oval 111"/>
            <p:cNvSpPr>
              <a:spLocks noChangeAspect="1" noChangeArrowheads="1"/>
            </p:cNvSpPr>
            <p:nvPr/>
          </p:nvSpPr>
          <p:spPr bwMode="auto">
            <a:xfrm>
              <a:off x="2832" y="2284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00" name="Oval 112"/>
            <p:cNvSpPr>
              <a:spLocks noChangeAspect="1" noChangeArrowheads="1"/>
            </p:cNvSpPr>
            <p:nvPr/>
          </p:nvSpPr>
          <p:spPr bwMode="auto">
            <a:xfrm>
              <a:off x="2832" y="2380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01" name="Oval 113"/>
            <p:cNvSpPr>
              <a:spLocks noChangeAspect="1" noChangeArrowheads="1"/>
            </p:cNvSpPr>
            <p:nvPr/>
          </p:nvSpPr>
          <p:spPr bwMode="auto">
            <a:xfrm>
              <a:off x="2832" y="2476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02" name="Oval 114"/>
            <p:cNvSpPr>
              <a:spLocks noChangeAspect="1" noChangeArrowheads="1"/>
            </p:cNvSpPr>
            <p:nvPr/>
          </p:nvSpPr>
          <p:spPr bwMode="auto">
            <a:xfrm>
              <a:off x="2832" y="2572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03" name="Oval 115"/>
            <p:cNvSpPr>
              <a:spLocks noChangeAspect="1" noChangeArrowheads="1"/>
            </p:cNvSpPr>
            <p:nvPr/>
          </p:nvSpPr>
          <p:spPr bwMode="auto">
            <a:xfrm>
              <a:off x="2832" y="2668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04" name="Oval 116"/>
            <p:cNvSpPr>
              <a:spLocks noChangeAspect="1" noChangeArrowheads="1"/>
            </p:cNvSpPr>
            <p:nvPr/>
          </p:nvSpPr>
          <p:spPr bwMode="auto">
            <a:xfrm>
              <a:off x="2832" y="2764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05" name="Oval 117"/>
            <p:cNvSpPr>
              <a:spLocks noChangeAspect="1" noChangeArrowheads="1"/>
            </p:cNvSpPr>
            <p:nvPr/>
          </p:nvSpPr>
          <p:spPr bwMode="auto">
            <a:xfrm>
              <a:off x="2832" y="2860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06" name="Oval 118"/>
            <p:cNvSpPr>
              <a:spLocks noChangeAspect="1" noChangeArrowheads="1"/>
            </p:cNvSpPr>
            <p:nvPr/>
          </p:nvSpPr>
          <p:spPr bwMode="auto">
            <a:xfrm>
              <a:off x="2832" y="2956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07" name="Oval 119"/>
            <p:cNvSpPr>
              <a:spLocks noChangeAspect="1" noChangeArrowheads="1"/>
            </p:cNvSpPr>
            <p:nvPr/>
          </p:nvSpPr>
          <p:spPr bwMode="auto">
            <a:xfrm>
              <a:off x="2832" y="3052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08" name="Oval 120"/>
            <p:cNvSpPr>
              <a:spLocks noChangeAspect="1" noChangeArrowheads="1"/>
            </p:cNvSpPr>
            <p:nvPr/>
          </p:nvSpPr>
          <p:spPr bwMode="auto">
            <a:xfrm>
              <a:off x="2832" y="3148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09" name="Oval 121"/>
            <p:cNvSpPr>
              <a:spLocks noChangeAspect="1" noChangeArrowheads="1"/>
            </p:cNvSpPr>
            <p:nvPr/>
          </p:nvSpPr>
          <p:spPr bwMode="auto">
            <a:xfrm>
              <a:off x="2832" y="3244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10" name="Oval 122"/>
            <p:cNvSpPr>
              <a:spLocks noChangeAspect="1" noChangeArrowheads="1"/>
            </p:cNvSpPr>
            <p:nvPr/>
          </p:nvSpPr>
          <p:spPr bwMode="auto">
            <a:xfrm>
              <a:off x="2832" y="3340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11" name="Oval 123"/>
            <p:cNvSpPr>
              <a:spLocks noChangeAspect="1" noChangeArrowheads="1"/>
            </p:cNvSpPr>
            <p:nvPr/>
          </p:nvSpPr>
          <p:spPr bwMode="auto">
            <a:xfrm>
              <a:off x="2832" y="3436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12" name="Oval 124"/>
            <p:cNvSpPr>
              <a:spLocks noChangeAspect="1" noChangeArrowheads="1"/>
            </p:cNvSpPr>
            <p:nvPr/>
          </p:nvSpPr>
          <p:spPr bwMode="auto">
            <a:xfrm rot="2555375">
              <a:off x="2744" y="2175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13" name="Oval 125"/>
            <p:cNvSpPr>
              <a:spLocks noChangeAspect="1" noChangeArrowheads="1"/>
            </p:cNvSpPr>
            <p:nvPr/>
          </p:nvSpPr>
          <p:spPr bwMode="auto">
            <a:xfrm rot="2555375">
              <a:off x="2679" y="2245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14" name="Oval 126"/>
            <p:cNvSpPr>
              <a:spLocks noChangeAspect="1" noChangeArrowheads="1"/>
            </p:cNvSpPr>
            <p:nvPr/>
          </p:nvSpPr>
          <p:spPr bwMode="auto">
            <a:xfrm rot="2555375">
              <a:off x="2614" y="2316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15" name="Oval 127"/>
            <p:cNvSpPr>
              <a:spLocks noChangeAspect="1" noChangeArrowheads="1"/>
            </p:cNvSpPr>
            <p:nvPr/>
          </p:nvSpPr>
          <p:spPr bwMode="auto">
            <a:xfrm rot="2555375">
              <a:off x="2549" y="2387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16" name="Oval 128"/>
            <p:cNvSpPr>
              <a:spLocks noChangeAspect="1" noChangeArrowheads="1"/>
            </p:cNvSpPr>
            <p:nvPr/>
          </p:nvSpPr>
          <p:spPr bwMode="auto">
            <a:xfrm rot="2555375">
              <a:off x="2484" y="2457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17" name="Oval 129"/>
            <p:cNvSpPr>
              <a:spLocks noChangeAspect="1" noChangeArrowheads="1"/>
            </p:cNvSpPr>
            <p:nvPr/>
          </p:nvSpPr>
          <p:spPr bwMode="auto">
            <a:xfrm rot="2555375">
              <a:off x="2419" y="2528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18" name="Oval 130"/>
            <p:cNvSpPr>
              <a:spLocks noChangeAspect="1" noChangeArrowheads="1"/>
            </p:cNvSpPr>
            <p:nvPr/>
          </p:nvSpPr>
          <p:spPr bwMode="auto">
            <a:xfrm rot="2555375">
              <a:off x="2354" y="2599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19" name="Oval 131"/>
            <p:cNvSpPr>
              <a:spLocks noChangeAspect="1" noChangeArrowheads="1"/>
            </p:cNvSpPr>
            <p:nvPr/>
          </p:nvSpPr>
          <p:spPr bwMode="auto">
            <a:xfrm rot="2555375">
              <a:off x="2289" y="2670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20" name="Oval 132"/>
            <p:cNvSpPr>
              <a:spLocks noChangeAspect="1" noChangeArrowheads="1"/>
            </p:cNvSpPr>
            <p:nvPr/>
          </p:nvSpPr>
          <p:spPr bwMode="auto">
            <a:xfrm rot="2555375">
              <a:off x="2224" y="2740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21" name="Oval 133"/>
            <p:cNvSpPr>
              <a:spLocks noChangeAspect="1" noChangeArrowheads="1"/>
            </p:cNvSpPr>
            <p:nvPr/>
          </p:nvSpPr>
          <p:spPr bwMode="auto">
            <a:xfrm rot="2555375">
              <a:off x="2094" y="2882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22" name="Oval 134"/>
            <p:cNvSpPr>
              <a:spLocks noChangeAspect="1" noChangeArrowheads="1"/>
            </p:cNvSpPr>
            <p:nvPr/>
          </p:nvSpPr>
          <p:spPr bwMode="auto">
            <a:xfrm rot="2555375">
              <a:off x="2029" y="2952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23" name="Oval 135"/>
            <p:cNvSpPr>
              <a:spLocks noChangeAspect="1" noChangeArrowheads="1"/>
            </p:cNvSpPr>
            <p:nvPr/>
          </p:nvSpPr>
          <p:spPr bwMode="auto">
            <a:xfrm rot="2555375">
              <a:off x="1965" y="3024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24" name="Oval 136"/>
            <p:cNvSpPr>
              <a:spLocks noChangeAspect="1" noChangeArrowheads="1"/>
            </p:cNvSpPr>
            <p:nvPr/>
          </p:nvSpPr>
          <p:spPr bwMode="auto">
            <a:xfrm rot="2555375">
              <a:off x="1900" y="3094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25" name="Oval 137"/>
            <p:cNvSpPr>
              <a:spLocks noChangeAspect="1" noChangeArrowheads="1"/>
            </p:cNvSpPr>
            <p:nvPr/>
          </p:nvSpPr>
          <p:spPr bwMode="auto">
            <a:xfrm rot="19044625" flipH="1">
              <a:off x="2927" y="2175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26" name="Oval 138"/>
            <p:cNvSpPr>
              <a:spLocks noChangeAspect="1" noChangeArrowheads="1"/>
            </p:cNvSpPr>
            <p:nvPr/>
          </p:nvSpPr>
          <p:spPr bwMode="auto">
            <a:xfrm rot="19044625" flipH="1">
              <a:off x="2992" y="2245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27" name="Oval 139"/>
            <p:cNvSpPr>
              <a:spLocks noChangeAspect="1" noChangeArrowheads="1"/>
            </p:cNvSpPr>
            <p:nvPr/>
          </p:nvSpPr>
          <p:spPr bwMode="auto">
            <a:xfrm rot="19044625" flipH="1">
              <a:off x="3057" y="2316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28" name="Oval 140"/>
            <p:cNvSpPr>
              <a:spLocks noChangeAspect="1" noChangeArrowheads="1"/>
            </p:cNvSpPr>
            <p:nvPr/>
          </p:nvSpPr>
          <p:spPr bwMode="auto">
            <a:xfrm rot="19044625" flipH="1">
              <a:off x="3122" y="2387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29" name="Oval 141"/>
            <p:cNvSpPr>
              <a:spLocks noChangeAspect="1" noChangeArrowheads="1"/>
            </p:cNvSpPr>
            <p:nvPr/>
          </p:nvSpPr>
          <p:spPr bwMode="auto">
            <a:xfrm rot="19044625" flipH="1">
              <a:off x="3187" y="2457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30" name="Oval 142"/>
            <p:cNvSpPr>
              <a:spLocks noChangeAspect="1" noChangeArrowheads="1"/>
            </p:cNvSpPr>
            <p:nvPr/>
          </p:nvSpPr>
          <p:spPr bwMode="auto">
            <a:xfrm rot="19044625" flipH="1">
              <a:off x="3252" y="2528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31" name="Oval 143"/>
            <p:cNvSpPr>
              <a:spLocks noChangeAspect="1" noChangeArrowheads="1"/>
            </p:cNvSpPr>
            <p:nvPr/>
          </p:nvSpPr>
          <p:spPr bwMode="auto">
            <a:xfrm rot="19044625" flipH="1">
              <a:off x="3317" y="2599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32" name="Oval 144"/>
            <p:cNvSpPr>
              <a:spLocks noChangeAspect="1" noChangeArrowheads="1"/>
            </p:cNvSpPr>
            <p:nvPr/>
          </p:nvSpPr>
          <p:spPr bwMode="auto">
            <a:xfrm rot="19044625" flipH="1">
              <a:off x="3382" y="2670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33" name="Oval 145"/>
            <p:cNvSpPr>
              <a:spLocks noChangeAspect="1" noChangeArrowheads="1"/>
            </p:cNvSpPr>
            <p:nvPr/>
          </p:nvSpPr>
          <p:spPr bwMode="auto">
            <a:xfrm rot="19044625" flipH="1">
              <a:off x="3447" y="2740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34" name="Oval 146"/>
            <p:cNvSpPr>
              <a:spLocks noChangeAspect="1" noChangeArrowheads="1"/>
            </p:cNvSpPr>
            <p:nvPr/>
          </p:nvSpPr>
          <p:spPr bwMode="auto">
            <a:xfrm rot="19044625" flipH="1">
              <a:off x="3512" y="2811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35" name="Oval 147"/>
            <p:cNvSpPr>
              <a:spLocks noChangeAspect="1" noChangeArrowheads="1"/>
            </p:cNvSpPr>
            <p:nvPr/>
          </p:nvSpPr>
          <p:spPr bwMode="auto">
            <a:xfrm rot="19044625" flipH="1">
              <a:off x="3577" y="2882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36" name="Oval 148"/>
            <p:cNvSpPr>
              <a:spLocks noChangeAspect="1" noChangeArrowheads="1"/>
            </p:cNvSpPr>
            <p:nvPr/>
          </p:nvSpPr>
          <p:spPr bwMode="auto">
            <a:xfrm rot="19044625" flipH="1">
              <a:off x="3642" y="2952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37" name="Oval 149"/>
            <p:cNvSpPr>
              <a:spLocks noChangeAspect="1" noChangeArrowheads="1"/>
            </p:cNvSpPr>
            <p:nvPr/>
          </p:nvSpPr>
          <p:spPr bwMode="auto">
            <a:xfrm rot="19044625" flipH="1">
              <a:off x="3707" y="3024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38" name="Oval 150"/>
            <p:cNvSpPr>
              <a:spLocks noChangeAspect="1" noChangeArrowheads="1"/>
            </p:cNvSpPr>
            <p:nvPr/>
          </p:nvSpPr>
          <p:spPr bwMode="auto">
            <a:xfrm rot="19044625" flipH="1">
              <a:off x="3772" y="3094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370839" name="Oval 151"/>
          <p:cNvSpPr>
            <a:spLocks noChangeAspect="1" noChangeArrowheads="1"/>
          </p:cNvSpPr>
          <p:nvPr/>
        </p:nvSpPr>
        <p:spPr bwMode="auto">
          <a:xfrm>
            <a:off x="2286000" y="790575"/>
            <a:ext cx="1800225" cy="1800225"/>
          </a:xfrm>
          <a:prstGeom prst="ellipse">
            <a:avLst/>
          </a:prstGeom>
          <a:gradFill rotWithShape="0">
            <a:gsLst>
              <a:gs pos="0">
                <a:srgbClr val="FFFF00"/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370840" name="Group 152"/>
          <p:cNvGrpSpPr>
            <a:grpSpLocks/>
          </p:cNvGrpSpPr>
          <p:nvPr/>
        </p:nvGrpSpPr>
        <p:grpSpPr bwMode="auto">
          <a:xfrm>
            <a:off x="2843213" y="1347788"/>
            <a:ext cx="685800" cy="685800"/>
            <a:chOff x="4767" y="879"/>
            <a:chExt cx="432" cy="432"/>
          </a:xfrm>
        </p:grpSpPr>
        <p:grpSp>
          <p:nvGrpSpPr>
            <p:cNvPr id="181311" name="Group 153"/>
            <p:cNvGrpSpPr>
              <a:grpSpLocks/>
            </p:cNvGrpSpPr>
            <p:nvPr/>
          </p:nvGrpSpPr>
          <p:grpSpPr bwMode="auto">
            <a:xfrm>
              <a:off x="4767" y="879"/>
              <a:ext cx="432" cy="432"/>
              <a:chOff x="4767" y="879"/>
              <a:chExt cx="432" cy="432"/>
            </a:xfrm>
          </p:grpSpPr>
          <p:grpSp>
            <p:nvGrpSpPr>
              <p:cNvPr id="181313" name="Group 154"/>
              <p:cNvGrpSpPr>
                <a:grpSpLocks/>
              </p:cNvGrpSpPr>
              <p:nvPr/>
            </p:nvGrpSpPr>
            <p:grpSpPr bwMode="auto">
              <a:xfrm>
                <a:off x="4983" y="879"/>
                <a:ext cx="0" cy="432"/>
                <a:chOff x="4992" y="864"/>
                <a:chExt cx="0" cy="432"/>
              </a:xfrm>
            </p:grpSpPr>
            <p:sp>
              <p:nvSpPr>
                <p:cNvPr id="370843" name="Line 155"/>
                <p:cNvSpPr>
                  <a:spLocks noChangeShapeType="1"/>
                </p:cNvSpPr>
                <p:nvPr/>
              </p:nvSpPr>
              <p:spPr bwMode="auto">
                <a:xfrm>
                  <a:off x="4992" y="864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70844" name="Line 156"/>
                <p:cNvSpPr>
                  <a:spLocks noChangeShapeType="1"/>
                </p:cNvSpPr>
                <p:nvPr/>
              </p:nvSpPr>
              <p:spPr bwMode="auto">
                <a:xfrm flipV="1">
                  <a:off x="4992" y="1104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grpSp>
            <p:nvGrpSpPr>
              <p:cNvPr id="181314" name="Group 157"/>
              <p:cNvGrpSpPr>
                <a:grpSpLocks/>
              </p:cNvGrpSpPr>
              <p:nvPr/>
            </p:nvGrpSpPr>
            <p:grpSpPr bwMode="auto">
              <a:xfrm rot="-5400000">
                <a:off x="4983" y="879"/>
                <a:ext cx="0" cy="432"/>
                <a:chOff x="4992" y="864"/>
                <a:chExt cx="0" cy="432"/>
              </a:xfrm>
            </p:grpSpPr>
            <p:sp>
              <p:nvSpPr>
                <p:cNvPr id="370846" name="Line 158"/>
                <p:cNvSpPr>
                  <a:spLocks noChangeShapeType="1"/>
                </p:cNvSpPr>
                <p:nvPr/>
              </p:nvSpPr>
              <p:spPr bwMode="auto">
                <a:xfrm>
                  <a:off x="2147483647" y="863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70847" name="Line 159"/>
                <p:cNvSpPr>
                  <a:spLocks noChangeShapeType="1"/>
                </p:cNvSpPr>
                <p:nvPr/>
              </p:nvSpPr>
              <p:spPr bwMode="auto">
                <a:xfrm flipV="1">
                  <a:off x="4992" y="1104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</p:grpSp>
        <p:sp>
          <p:nvSpPr>
            <p:cNvPr id="370848" name="Oval 160"/>
            <p:cNvSpPr>
              <a:spLocks noChangeAspect="1" noChangeArrowheads="1"/>
            </p:cNvSpPr>
            <p:nvPr/>
          </p:nvSpPr>
          <p:spPr bwMode="auto">
            <a:xfrm>
              <a:off x="4949" y="1061"/>
              <a:ext cx="68" cy="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370849" name="Group 161"/>
          <p:cNvGrpSpPr>
            <a:grpSpLocks/>
          </p:cNvGrpSpPr>
          <p:nvPr/>
        </p:nvGrpSpPr>
        <p:grpSpPr bwMode="auto">
          <a:xfrm>
            <a:off x="5715000" y="3429000"/>
            <a:ext cx="1800225" cy="1800225"/>
            <a:chOff x="4512" y="2736"/>
            <a:chExt cx="1134" cy="1134"/>
          </a:xfrm>
        </p:grpSpPr>
        <p:sp>
          <p:nvSpPr>
            <p:cNvPr id="370850" name="Oval 162"/>
            <p:cNvSpPr>
              <a:spLocks noChangeAspect="1" noChangeArrowheads="1"/>
            </p:cNvSpPr>
            <p:nvPr/>
          </p:nvSpPr>
          <p:spPr bwMode="auto">
            <a:xfrm>
              <a:off x="4512" y="2736"/>
              <a:ext cx="1134" cy="1134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181302" name="Group 163"/>
            <p:cNvGrpSpPr>
              <a:grpSpLocks/>
            </p:cNvGrpSpPr>
            <p:nvPr/>
          </p:nvGrpSpPr>
          <p:grpSpPr bwMode="auto">
            <a:xfrm>
              <a:off x="4863" y="3087"/>
              <a:ext cx="432" cy="432"/>
              <a:chOff x="4767" y="879"/>
              <a:chExt cx="432" cy="432"/>
            </a:xfrm>
          </p:grpSpPr>
          <p:grpSp>
            <p:nvGrpSpPr>
              <p:cNvPr id="181303" name="Group 164"/>
              <p:cNvGrpSpPr>
                <a:grpSpLocks/>
              </p:cNvGrpSpPr>
              <p:nvPr/>
            </p:nvGrpSpPr>
            <p:grpSpPr bwMode="auto">
              <a:xfrm>
                <a:off x="4767" y="879"/>
                <a:ext cx="432" cy="432"/>
                <a:chOff x="4767" y="879"/>
                <a:chExt cx="432" cy="432"/>
              </a:xfrm>
            </p:grpSpPr>
            <p:grpSp>
              <p:nvGrpSpPr>
                <p:cNvPr id="181305" name="Group 165"/>
                <p:cNvGrpSpPr>
                  <a:grpSpLocks/>
                </p:cNvGrpSpPr>
                <p:nvPr/>
              </p:nvGrpSpPr>
              <p:grpSpPr bwMode="auto">
                <a:xfrm>
                  <a:off x="4983" y="879"/>
                  <a:ext cx="0" cy="432"/>
                  <a:chOff x="4992" y="864"/>
                  <a:chExt cx="0" cy="432"/>
                </a:xfrm>
              </p:grpSpPr>
              <p:sp>
                <p:nvSpPr>
                  <p:cNvPr id="370854" name="Line 166"/>
                  <p:cNvSpPr>
                    <a:spLocks noChangeShapeType="1"/>
                  </p:cNvSpPr>
                  <p:nvPr/>
                </p:nvSpPr>
                <p:spPr bwMode="auto">
                  <a:xfrm>
                    <a:off x="4992" y="864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370855" name="Line 16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992" y="1104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</p:grpSp>
            <p:grpSp>
              <p:nvGrpSpPr>
                <p:cNvPr id="181306" name="Group 168"/>
                <p:cNvGrpSpPr>
                  <a:grpSpLocks/>
                </p:cNvGrpSpPr>
                <p:nvPr/>
              </p:nvGrpSpPr>
              <p:grpSpPr bwMode="auto">
                <a:xfrm rot="-5400000">
                  <a:off x="4983" y="879"/>
                  <a:ext cx="0" cy="432"/>
                  <a:chOff x="4992" y="864"/>
                  <a:chExt cx="0" cy="432"/>
                </a:xfrm>
              </p:grpSpPr>
              <p:sp>
                <p:nvSpPr>
                  <p:cNvPr id="370857" name="Line 169"/>
                  <p:cNvSpPr>
                    <a:spLocks noChangeShapeType="1"/>
                  </p:cNvSpPr>
                  <p:nvPr/>
                </p:nvSpPr>
                <p:spPr bwMode="auto">
                  <a:xfrm>
                    <a:off x="2147483647" y="863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370858" name="Line 17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992" y="1104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</p:grpSp>
          </p:grpSp>
          <p:sp>
            <p:nvSpPr>
              <p:cNvPr id="370859" name="Oval 171"/>
              <p:cNvSpPr>
                <a:spLocks noChangeAspect="1" noChangeArrowheads="1"/>
              </p:cNvSpPr>
              <p:nvPr/>
            </p:nvSpPr>
            <p:spPr bwMode="auto">
              <a:xfrm>
                <a:off x="4949" y="1061"/>
                <a:ext cx="68" cy="6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370860" name="Group 172"/>
          <p:cNvGrpSpPr>
            <a:grpSpLocks/>
          </p:cNvGrpSpPr>
          <p:nvPr/>
        </p:nvGrpSpPr>
        <p:grpSpPr bwMode="auto">
          <a:xfrm>
            <a:off x="1933575" y="762000"/>
            <a:ext cx="5457825" cy="5305425"/>
            <a:chOff x="1152" y="528"/>
            <a:chExt cx="3438" cy="3342"/>
          </a:xfrm>
        </p:grpSpPr>
        <p:sp>
          <p:nvSpPr>
            <p:cNvPr id="370861" name="Oval 173"/>
            <p:cNvSpPr>
              <a:spLocks noChangeAspect="1" noChangeArrowheads="1"/>
            </p:cNvSpPr>
            <p:nvPr/>
          </p:nvSpPr>
          <p:spPr bwMode="auto">
            <a:xfrm>
              <a:off x="1632" y="528"/>
              <a:ext cx="1134" cy="1134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62" name="Oval 174"/>
            <p:cNvSpPr>
              <a:spLocks noChangeAspect="1" noChangeArrowheads="1"/>
            </p:cNvSpPr>
            <p:nvPr/>
          </p:nvSpPr>
          <p:spPr bwMode="auto">
            <a:xfrm>
              <a:off x="2592" y="2736"/>
              <a:ext cx="1134" cy="1134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63" name="Oval 175"/>
            <p:cNvSpPr>
              <a:spLocks noChangeAspect="1" noChangeArrowheads="1"/>
            </p:cNvSpPr>
            <p:nvPr/>
          </p:nvSpPr>
          <p:spPr bwMode="auto">
            <a:xfrm>
              <a:off x="2064" y="2448"/>
              <a:ext cx="1134" cy="1134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64" name="Oval 176"/>
            <p:cNvSpPr>
              <a:spLocks noChangeAspect="1" noChangeArrowheads="1"/>
            </p:cNvSpPr>
            <p:nvPr/>
          </p:nvSpPr>
          <p:spPr bwMode="auto">
            <a:xfrm>
              <a:off x="1392" y="2496"/>
              <a:ext cx="1134" cy="1134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65" name="Oval 177"/>
            <p:cNvSpPr>
              <a:spLocks noChangeAspect="1" noChangeArrowheads="1"/>
            </p:cNvSpPr>
            <p:nvPr/>
          </p:nvSpPr>
          <p:spPr bwMode="auto">
            <a:xfrm>
              <a:off x="1488" y="1872"/>
              <a:ext cx="1134" cy="1134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66" name="Oval 178"/>
            <p:cNvSpPr>
              <a:spLocks noChangeAspect="1" noChangeArrowheads="1"/>
            </p:cNvSpPr>
            <p:nvPr/>
          </p:nvSpPr>
          <p:spPr bwMode="auto">
            <a:xfrm>
              <a:off x="1152" y="1728"/>
              <a:ext cx="1134" cy="1134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67" name="Oval 179"/>
            <p:cNvSpPr>
              <a:spLocks noChangeAspect="1" noChangeArrowheads="1"/>
            </p:cNvSpPr>
            <p:nvPr/>
          </p:nvSpPr>
          <p:spPr bwMode="auto">
            <a:xfrm>
              <a:off x="1632" y="672"/>
              <a:ext cx="1134" cy="1134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CAC90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68" name="Oval 180"/>
            <p:cNvSpPr>
              <a:spLocks noChangeAspect="1" noChangeArrowheads="1"/>
            </p:cNvSpPr>
            <p:nvPr/>
          </p:nvSpPr>
          <p:spPr bwMode="auto">
            <a:xfrm>
              <a:off x="1296" y="960"/>
              <a:ext cx="1134" cy="1134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69" name="Oval 181"/>
            <p:cNvSpPr>
              <a:spLocks noChangeAspect="1" noChangeArrowheads="1"/>
            </p:cNvSpPr>
            <p:nvPr/>
          </p:nvSpPr>
          <p:spPr bwMode="auto">
            <a:xfrm>
              <a:off x="3024" y="1440"/>
              <a:ext cx="1134" cy="1134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70" name="Oval 182"/>
            <p:cNvSpPr>
              <a:spLocks noChangeAspect="1" noChangeArrowheads="1"/>
            </p:cNvSpPr>
            <p:nvPr/>
          </p:nvSpPr>
          <p:spPr bwMode="auto">
            <a:xfrm>
              <a:off x="2736" y="1632"/>
              <a:ext cx="1134" cy="1134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71" name="Oval 183"/>
            <p:cNvSpPr>
              <a:spLocks noChangeAspect="1" noChangeArrowheads="1"/>
            </p:cNvSpPr>
            <p:nvPr/>
          </p:nvSpPr>
          <p:spPr bwMode="auto">
            <a:xfrm>
              <a:off x="2112" y="2256"/>
              <a:ext cx="1134" cy="1134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DDDB0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72" name="Oval 184"/>
            <p:cNvSpPr>
              <a:spLocks noChangeAspect="1" noChangeArrowheads="1"/>
            </p:cNvSpPr>
            <p:nvPr/>
          </p:nvSpPr>
          <p:spPr bwMode="auto">
            <a:xfrm>
              <a:off x="2208" y="1536"/>
              <a:ext cx="1134" cy="1134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73" name="Oval 185"/>
            <p:cNvSpPr>
              <a:spLocks noChangeAspect="1" noChangeArrowheads="1"/>
            </p:cNvSpPr>
            <p:nvPr/>
          </p:nvSpPr>
          <p:spPr bwMode="auto">
            <a:xfrm>
              <a:off x="2784" y="2256"/>
              <a:ext cx="1134" cy="1134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DDDB0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74" name="Oval 186"/>
            <p:cNvSpPr>
              <a:spLocks noChangeAspect="1" noChangeArrowheads="1"/>
            </p:cNvSpPr>
            <p:nvPr/>
          </p:nvSpPr>
          <p:spPr bwMode="auto">
            <a:xfrm>
              <a:off x="3456" y="1488"/>
              <a:ext cx="1134" cy="1134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75" name="Oval 187"/>
            <p:cNvSpPr>
              <a:spLocks noChangeAspect="1" noChangeArrowheads="1"/>
            </p:cNvSpPr>
            <p:nvPr/>
          </p:nvSpPr>
          <p:spPr bwMode="auto">
            <a:xfrm>
              <a:off x="3168" y="816"/>
              <a:ext cx="1134" cy="1134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76" name="Oval 188"/>
            <p:cNvSpPr>
              <a:spLocks noChangeAspect="1" noChangeArrowheads="1"/>
            </p:cNvSpPr>
            <p:nvPr/>
          </p:nvSpPr>
          <p:spPr bwMode="auto">
            <a:xfrm>
              <a:off x="2448" y="576"/>
              <a:ext cx="1134" cy="1134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77" name="Oval 189"/>
            <p:cNvSpPr>
              <a:spLocks noChangeAspect="1" noChangeArrowheads="1"/>
            </p:cNvSpPr>
            <p:nvPr/>
          </p:nvSpPr>
          <p:spPr bwMode="auto">
            <a:xfrm>
              <a:off x="1872" y="1008"/>
              <a:ext cx="1134" cy="1134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DDDB0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78" name="Oval 190"/>
            <p:cNvSpPr>
              <a:spLocks noChangeAspect="1" noChangeArrowheads="1"/>
            </p:cNvSpPr>
            <p:nvPr/>
          </p:nvSpPr>
          <p:spPr bwMode="auto">
            <a:xfrm>
              <a:off x="1872" y="1776"/>
              <a:ext cx="1134" cy="1134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DDDB0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79" name="Oval 191"/>
            <p:cNvSpPr>
              <a:spLocks noChangeAspect="1" noChangeArrowheads="1"/>
            </p:cNvSpPr>
            <p:nvPr/>
          </p:nvSpPr>
          <p:spPr bwMode="auto">
            <a:xfrm>
              <a:off x="2784" y="1824"/>
              <a:ext cx="1134" cy="1134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DDDB0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80" name="Oval 192"/>
            <p:cNvSpPr>
              <a:spLocks noChangeAspect="1" noChangeArrowheads="1"/>
            </p:cNvSpPr>
            <p:nvPr/>
          </p:nvSpPr>
          <p:spPr bwMode="auto">
            <a:xfrm>
              <a:off x="1392" y="1632"/>
              <a:ext cx="1134" cy="1134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DDDB0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81" name="Oval 193"/>
            <p:cNvSpPr>
              <a:spLocks noChangeAspect="1" noChangeArrowheads="1"/>
            </p:cNvSpPr>
            <p:nvPr/>
          </p:nvSpPr>
          <p:spPr bwMode="auto">
            <a:xfrm>
              <a:off x="1920" y="2256"/>
              <a:ext cx="1134" cy="1134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DDDB0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82" name="Oval 194"/>
            <p:cNvSpPr>
              <a:spLocks noChangeAspect="1" noChangeArrowheads="1"/>
            </p:cNvSpPr>
            <p:nvPr/>
          </p:nvSpPr>
          <p:spPr bwMode="auto">
            <a:xfrm>
              <a:off x="2016" y="2352"/>
              <a:ext cx="1134" cy="1134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DDDB0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83" name="Oval 195"/>
            <p:cNvSpPr>
              <a:spLocks noChangeAspect="1" noChangeArrowheads="1"/>
            </p:cNvSpPr>
            <p:nvPr/>
          </p:nvSpPr>
          <p:spPr bwMode="auto">
            <a:xfrm>
              <a:off x="2736" y="2400"/>
              <a:ext cx="1134" cy="1134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DDDB0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84" name="Oval 196"/>
            <p:cNvSpPr>
              <a:spLocks noChangeAspect="1" noChangeArrowheads="1"/>
            </p:cNvSpPr>
            <p:nvPr/>
          </p:nvSpPr>
          <p:spPr bwMode="auto">
            <a:xfrm>
              <a:off x="1488" y="2448"/>
              <a:ext cx="1134" cy="1134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CAC90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85" name="Oval 197"/>
            <p:cNvSpPr>
              <a:spLocks noChangeAspect="1" noChangeArrowheads="1"/>
            </p:cNvSpPr>
            <p:nvPr/>
          </p:nvSpPr>
          <p:spPr bwMode="auto">
            <a:xfrm>
              <a:off x="1440" y="1104"/>
              <a:ext cx="1134" cy="1134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DDDB0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86" name="Oval 198"/>
            <p:cNvSpPr>
              <a:spLocks noChangeAspect="1" noChangeArrowheads="1"/>
            </p:cNvSpPr>
            <p:nvPr/>
          </p:nvSpPr>
          <p:spPr bwMode="auto">
            <a:xfrm>
              <a:off x="2352" y="1008"/>
              <a:ext cx="1134" cy="1134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DDDB0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87" name="Oval 199"/>
            <p:cNvSpPr>
              <a:spLocks noChangeAspect="1" noChangeArrowheads="1"/>
            </p:cNvSpPr>
            <p:nvPr/>
          </p:nvSpPr>
          <p:spPr bwMode="auto">
            <a:xfrm>
              <a:off x="2784" y="864"/>
              <a:ext cx="1134" cy="1134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DDDB0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88" name="Oval 200"/>
            <p:cNvSpPr>
              <a:spLocks noChangeAspect="1" noChangeArrowheads="1"/>
            </p:cNvSpPr>
            <p:nvPr/>
          </p:nvSpPr>
          <p:spPr bwMode="auto">
            <a:xfrm>
              <a:off x="2112" y="816"/>
              <a:ext cx="1134" cy="1134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DDDB0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89" name="Oval 201"/>
            <p:cNvSpPr>
              <a:spLocks noChangeAspect="1" noChangeArrowheads="1"/>
            </p:cNvSpPr>
            <p:nvPr/>
          </p:nvSpPr>
          <p:spPr bwMode="auto">
            <a:xfrm>
              <a:off x="2928" y="1824"/>
              <a:ext cx="1134" cy="1134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DDDB0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90" name="Oval 202"/>
            <p:cNvSpPr>
              <a:spLocks noChangeAspect="1" noChangeArrowheads="1"/>
            </p:cNvSpPr>
            <p:nvPr/>
          </p:nvSpPr>
          <p:spPr bwMode="auto">
            <a:xfrm>
              <a:off x="2112" y="2448"/>
              <a:ext cx="1134" cy="1134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DDDB0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91" name="Oval 203"/>
            <p:cNvSpPr>
              <a:spLocks noChangeAspect="1" noChangeArrowheads="1"/>
            </p:cNvSpPr>
            <p:nvPr/>
          </p:nvSpPr>
          <p:spPr bwMode="auto">
            <a:xfrm>
              <a:off x="1488" y="816"/>
              <a:ext cx="1134" cy="1134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CAC90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92" name="Oval 204"/>
            <p:cNvSpPr>
              <a:spLocks noChangeAspect="1" noChangeArrowheads="1"/>
            </p:cNvSpPr>
            <p:nvPr/>
          </p:nvSpPr>
          <p:spPr bwMode="auto">
            <a:xfrm>
              <a:off x="1200" y="1392"/>
              <a:ext cx="1134" cy="1134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CAC90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93" name="Oval 205"/>
            <p:cNvSpPr>
              <a:spLocks noChangeAspect="1" noChangeArrowheads="1"/>
            </p:cNvSpPr>
            <p:nvPr/>
          </p:nvSpPr>
          <p:spPr bwMode="auto">
            <a:xfrm>
              <a:off x="3360" y="1584"/>
              <a:ext cx="1134" cy="1134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CAC90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94" name="Oval 206"/>
            <p:cNvSpPr>
              <a:spLocks noChangeAspect="1" noChangeArrowheads="1"/>
            </p:cNvSpPr>
            <p:nvPr/>
          </p:nvSpPr>
          <p:spPr bwMode="auto">
            <a:xfrm>
              <a:off x="3120" y="2256"/>
              <a:ext cx="1134" cy="1134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CAC90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95" name="Oval 207"/>
            <p:cNvSpPr>
              <a:spLocks noChangeAspect="1" noChangeArrowheads="1"/>
            </p:cNvSpPr>
            <p:nvPr/>
          </p:nvSpPr>
          <p:spPr bwMode="auto">
            <a:xfrm>
              <a:off x="2736" y="2640"/>
              <a:ext cx="1134" cy="1134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CAC90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96" name="Oval 208"/>
            <p:cNvSpPr>
              <a:spLocks noChangeAspect="1" noChangeArrowheads="1"/>
            </p:cNvSpPr>
            <p:nvPr/>
          </p:nvSpPr>
          <p:spPr bwMode="auto">
            <a:xfrm>
              <a:off x="2208" y="2688"/>
              <a:ext cx="1134" cy="1134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CAC90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97" name="Oval 209"/>
            <p:cNvSpPr>
              <a:spLocks noChangeAspect="1" noChangeArrowheads="1"/>
            </p:cNvSpPr>
            <p:nvPr/>
          </p:nvSpPr>
          <p:spPr bwMode="auto">
            <a:xfrm>
              <a:off x="2592" y="672"/>
              <a:ext cx="1134" cy="1134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CAC90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98" name="Oval 210"/>
            <p:cNvSpPr>
              <a:spLocks noChangeAspect="1" noChangeArrowheads="1"/>
            </p:cNvSpPr>
            <p:nvPr/>
          </p:nvSpPr>
          <p:spPr bwMode="auto">
            <a:xfrm>
              <a:off x="3072" y="864"/>
              <a:ext cx="1134" cy="1134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CAC90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99" name="Oval 211"/>
            <p:cNvSpPr>
              <a:spLocks noChangeAspect="1" noChangeArrowheads="1"/>
            </p:cNvSpPr>
            <p:nvPr/>
          </p:nvSpPr>
          <p:spPr bwMode="auto">
            <a:xfrm>
              <a:off x="2208" y="1488"/>
              <a:ext cx="1134" cy="1134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DDDB0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297" name="Group 18"/>
          <p:cNvGrpSpPr>
            <a:grpSpLocks/>
          </p:cNvGrpSpPr>
          <p:nvPr/>
        </p:nvGrpSpPr>
        <p:grpSpPr bwMode="auto">
          <a:xfrm>
            <a:off x="3124200" y="4584700"/>
            <a:ext cx="590550" cy="1206500"/>
            <a:chOff x="1968" y="2888"/>
            <a:chExt cx="372" cy="760"/>
          </a:xfrm>
        </p:grpSpPr>
        <p:sp>
          <p:nvSpPr>
            <p:cNvPr id="296964" name="Freeform 4"/>
            <p:cNvSpPr>
              <a:spLocks/>
            </p:cNvSpPr>
            <p:nvPr/>
          </p:nvSpPr>
          <p:spPr bwMode="auto">
            <a:xfrm>
              <a:off x="1969" y="2888"/>
              <a:ext cx="371" cy="760"/>
            </a:xfrm>
            <a:custGeom>
              <a:avLst/>
              <a:gdLst>
                <a:gd name="T0" fmla="*/ 104 w 371"/>
                <a:gd name="T1" fmla="*/ 760 h 760"/>
                <a:gd name="T2" fmla="*/ 18 w 371"/>
                <a:gd name="T3" fmla="*/ 733 h 760"/>
                <a:gd name="T4" fmla="*/ 8 w 371"/>
                <a:gd name="T5" fmla="*/ 709 h 760"/>
                <a:gd name="T6" fmla="*/ 0 w 371"/>
                <a:gd name="T7" fmla="*/ 666 h 760"/>
                <a:gd name="T8" fmla="*/ 48 w 371"/>
                <a:gd name="T9" fmla="*/ 437 h 760"/>
                <a:gd name="T10" fmla="*/ 80 w 371"/>
                <a:gd name="T11" fmla="*/ 400 h 760"/>
                <a:gd name="T12" fmla="*/ 106 w 371"/>
                <a:gd name="T13" fmla="*/ 384 h 760"/>
                <a:gd name="T14" fmla="*/ 141 w 371"/>
                <a:gd name="T15" fmla="*/ 360 h 760"/>
                <a:gd name="T16" fmla="*/ 154 w 371"/>
                <a:gd name="T17" fmla="*/ 352 h 760"/>
                <a:gd name="T18" fmla="*/ 170 w 371"/>
                <a:gd name="T19" fmla="*/ 346 h 760"/>
                <a:gd name="T20" fmla="*/ 194 w 371"/>
                <a:gd name="T21" fmla="*/ 336 h 760"/>
                <a:gd name="T22" fmla="*/ 296 w 371"/>
                <a:gd name="T23" fmla="*/ 349 h 760"/>
                <a:gd name="T24" fmla="*/ 328 w 371"/>
                <a:gd name="T25" fmla="*/ 362 h 760"/>
                <a:gd name="T26" fmla="*/ 352 w 371"/>
                <a:gd name="T27" fmla="*/ 381 h 760"/>
                <a:gd name="T28" fmla="*/ 365 w 371"/>
                <a:gd name="T29" fmla="*/ 421 h 760"/>
                <a:gd name="T30" fmla="*/ 349 w 371"/>
                <a:gd name="T31" fmla="*/ 528 h 760"/>
                <a:gd name="T32" fmla="*/ 304 w 371"/>
                <a:gd name="T33" fmla="*/ 557 h 760"/>
                <a:gd name="T34" fmla="*/ 194 w 371"/>
                <a:gd name="T35" fmla="*/ 530 h 760"/>
                <a:gd name="T36" fmla="*/ 170 w 371"/>
                <a:gd name="T37" fmla="*/ 506 h 760"/>
                <a:gd name="T38" fmla="*/ 149 w 371"/>
                <a:gd name="T39" fmla="*/ 485 h 760"/>
                <a:gd name="T40" fmla="*/ 152 w 371"/>
                <a:gd name="T41" fmla="*/ 221 h 760"/>
                <a:gd name="T42" fmla="*/ 160 w 371"/>
                <a:gd name="T43" fmla="*/ 178 h 760"/>
                <a:gd name="T44" fmla="*/ 184 w 371"/>
                <a:gd name="T45" fmla="*/ 32 h 760"/>
                <a:gd name="T46" fmla="*/ 186 w 371"/>
                <a:gd name="T47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1" h="760">
                  <a:moveTo>
                    <a:pt x="104" y="760"/>
                  </a:moveTo>
                  <a:cubicBezTo>
                    <a:pt x="76" y="755"/>
                    <a:pt x="42" y="748"/>
                    <a:pt x="18" y="733"/>
                  </a:cubicBezTo>
                  <a:cubicBezTo>
                    <a:pt x="15" y="723"/>
                    <a:pt x="10" y="718"/>
                    <a:pt x="8" y="709"/>
                  </a:cubicBezTo>
                  <a:cubicBezTo>
                    <a:pt x="5" y="690"/>
                    <a:pt x="3" y="681"/>
                    <a:pt x="0" y="666"/>
                  </a:cubicBezTo>
                  <a:cubicBezTo>
                    <a:pt x="1" y="607"/>
                    <a:pt x="7" y="491"/>
                    <a:pt x="48" y="437"/>
                  </a:cubicBezTo>
                  <a:cubicBezTo>
                    <a:pt x="51" y="422"/>
                    <a:pt x="63" y="404"/>
                    <a:pt x="80" y="400"/>
                  </a:cubicBezTo>
                  <a:cubicBezTo>
                    <a:pt x="85" y="392"/>
                    <a:pt x="96" y="386"/>
                    <a:pt x="106" y="384"/>
                  </a:cubicBezTo>
                  <a:cubicBezTo>
                    <a:pt x="114" y="375"/>
                    <a:pt x="129" y="362"/>
                    <a:pt x="141" y="360"/>
                  </a:cubicBezTo>
                  <a:cubicBezTo>
                    <a:pt x="148" y="350"/>
                    <a:pt x="142" y="355"/>
                    <a:pt x="154" y="352"/>
                  </a:cubicBezTo>
                  <a:cubicBezTo>
                    <a:pt x="159" y="350"/>
                    <a:pt x="170" y="346"/>
                    <a:pt x="170" y="346"/>
                  </a:cubicBezTo>
                  <a:cubicBezTo>
                    <a:pt x="177" y="339"/>
                    <a:pt x="183" y="338"/>
                    <a:pt x="194" y="336"/>
                  </a:cubicBezTo>
                  <a:cubicBezTo>
                    <a:pt x="226" y="337"/>
                    <a:pt x="264" y="337"/>
                    <a:pt x="296" y="349"/>
                  </a:cubicBezTo>
                  <a:cubicBezTo>
                    <a:pt x="307" y="353"/>
                    <a:pt x="316" y="359"/>
                    <a:pt x="328" y="362"/>
                  </a:cubicBezTo>
                  <a:cubicBezTo>
                    <a:pt x="334" y="369"/>
                    <a:pt x="343" y="374"/>
                    <a:pt x="352" y="381"/>
                  </a:cubicBezTo>
                  <a:cubicBezTo>
                    <a:pt x="355" y="394"/>
                    <a:pt x="360" y="408"/>
                    <a:pt x="365" y="421"/>
                  </a:cubicBezTo>
                  <a:cubicBezTo>
                    <a:pt x="363" y="448"/>
                    <a:pt x="371" y="500"/>
                    <a:pt x="349" y="528"/>
                  </a:cubicBezTo>
                  <a:cubicBezTo>
                    <a:pt x="342" y="546"/>
                    <a:pt x="320" y="550"/>
                    <a:pt x="304" y="557"/>
                  </a:cubicBezTo>
                  <a:cubicBezTo>
                    <a:pt x="263" y="553"/>
                    <a:pt x="231" y="544"/>
                    <a:pt x="194" y="530"/>
                  </a:cubicBezTo>
                  <a:cubicBezTo>
                    <a:pt x="185" y="515"/>
                    <a:pt x="184" y="511"/>
                    <a:pt x="170" y="506"/>
                  </a:cubicBezTo>
                  <a:cubicBezTo>
                    <a:pt x="164" y="496"/>
                    <a:pt x="156" y="492"/>
                    <a:pt x="149" y="485"/>
                  </a:cubicBezTo>
                  <a:cubicBezTo>
                    <a:pt x="136" y="397"/>
                    <a:pt x="132" y="307"/>
                    <a:pt x="152" y="221"/>
                  </a:cubicBezTo>
                  <a:cubicBezTo>
                    <a:pt x="153" y="205"/>
                    <a:pt x="157" y="193"/>
                    <a:pt x="160" y="178"/>
                  </a:cubicBezTo>
                  <a:cubicBezTo>
                    <a:pt x="163" y="126"/>
                    <a:pt x="169" y="80"/>
                    <a:pt x="184" y="32"/>
                  </a:cubicBezTo>
                  <a:cubicBezTo>
                    <a:pt x="184" y="21"/>
                    <a:pt x="186" y="0"/>
                    <a:pt x="186" y="0"/>
                  </a:cubicBezTo>
                </a:path>
              </a:pathLst>
            </a:custGeom>
            <a:noFill/>
            <a:ln w="57150">
              <a:solidFill>
                <a:schemeClr val="tx1">
                  <a:alpha val="42999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6965" name="Freeform 5"/>
            <p:cNvSpPr>
              <a:spLocks/>
            </p:cNvSpPr>
            <p:nvPr/>
          </p:nvSpPr>
          <p:spPr bwMode="auto">
            <a:xfrm>
              <a:off x="1968" y="2888"/>
              <a:ext cx="371" cy="760"/>
            </a:xfrm>
            <a:custGeom>
              <a:avLst/>
              <a:gdLst>
                <a:gd name="T0" fmla="*/ 104 w 371"/>
                <a:gd name="T1" fmla="*/ 760 h 760"/>
                <a:gd name="T2" fmla="*/ 18 w 371"/>
                <a:gd name="T3" fmla="*/ 733 h 760"/>
                <a:gd name="T4" fmla="*/ 8 w 371"/>
                <a:gd name="T5" fmla="*/ 709 h 760"/>
                <a:gd name="T6" fmla="*/ 0 w 371"/>
                <a:gd name="T7" fmla="*/ 666 h 760"/>
                <a:gd name="T8" fmla="*/ 48 w 371"/>
                <a:gd name="T9" fmla="*/ 437 h 760"/>
                <a:gd name="T10" fmla="*/ 80 w 371"/>
                <a:gd name="T11" fmla="*/ 400 h 760"/>
                <a:gd name="T12" fmla="*/ 106 w 371"/>
                <a:gd name="T13" fmla="*/ 384 h 760"/>
                <a:gd name="T14" fmla="*/ 141 w 371"/>
                <a:gd name="T15" fmla="*/ 360 h 760"/>
                <a:gd name="T16" fmla="*/ 154 w 371"/>
                <a:gd name="T17" fmla="*/ 352 h 760"/>
                <a:gd name="T18" fmla="*/ 170 w 371"/>
                <a:gd name="T19" fmla="*/ 346 h 760"/>
                <a:gd name="T20" fmla="*/ 194 w 371"/>
                <a:gd name="T21" fmla="*/ 336 h 760"/>
                <a:gd name="T22" fmla="*/ 296 w 371"/>
                <a:gd name="T23" fmla="*/ 349 h 760"/>
                <a:gd name="T24" fmla="*/ 328 w 371"/>
                <a:gd name="T25" fmla="*/ 362 h 760"/>
                <a:gd name="T26" fmla="*/ 352 w 371"/>
                <a:gd name="T27" fmla="*/ 381 h 760"/>
                <a:gd name="T28" fmla="*/ 365 w 371"/>
                <a:gd name="T29" fmla="*/ 421 h 760"/>
                <a:gd name="T30" fmla="*/ 349 w 371"/>
                <a:gd name="T31" fmla="*/ 528 h 760"/>
                <a:gd name="T32" fmla="*/ 304 w 371"/>
                <a:gd name="T33" fmla="*/ 557 h 760"/>
                <a:gd name="T34" fmla="*/ 194 w 371"/>
                <a:gd name="T35" fmla="*/ 530 h 760"/>
                <a:gd name="T36" fmla="*/ 170 w 371"/>
                <a:gd name="T37" fmla="*/ 506 h 760"/>
                <a:gd name="T38" fmla="*/ 149 w 371"/>
                <a:gd name="T39" fmla="*/ 485 h 760"/>
                <a:gd name="T40" fmla="*/ 152 w 371"/>
                <a:gd name="T41" fmla="*/ 221 h 760"/>
                <a:gd name="T42" fmla="*/ 160 w 371"/>
                <a:gd name="T43" fmla="*/ 178 h 760"/>
                <a:gd name="T44" fmla="*/ 184 w 371"/>
                <a:gd name="T45" fmla="*/ 32 h 760"/>
                <a:gd name="T46" fmla="*/ 186 w 371"/>
                <a:gd name="T47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1" h="760">
                  <a:moveTo>
                    <a:pt x="104" y="760"/>
                  </a:moveTo>
                  <a:cubicBezTo>
                    <a:pt x="76" y="755"/>
                    <a:pt x="42" y="748"/>
                    <a:pt x="18" y="733"/>
                  </a:cubicBezTo>
                  <a:cubicBezTo>
                    <a:pt x="15" y="723"/>
                    <a:pt x="10" y="718"/>
                    <a:pt x="8" y="709"/>
                  </a:cubicBezTo>
                  <a:cubicBezTo>
                    <a:pt x="5" y="690"/>
                    <a:pt x="3" y="681"/>
                    <a:pt x="0" y="666"/>
                  </a:cubicBezTo>
                  <a:cubicBezTo>
                    <a:pt x="1" y="607"/>
                    <a:pt x="7" y="491"/>
                    <a:pt x="48" y="437"/>
                  </a:cubicBezTo>
                  <a:cubicBezTo>
                    <a:pt x="51" y="422"/>
                    <a:pt x="63" y="404"/>
                    <a:pt x="80" y="400"/>
                  </a:cubicBezTo>
                  <a:cubicBezTo>
                    <a:pt x="85" y="392"/>
                    <a:pt x="96" y="386"/>
                    <a:pt x="106" y="384"/>
                  </a:cubicBezTo>
                  <a:cubicBezTo>
                    <a:pt x="114" y="375"/>
                    <a:pt x="129" y="362"/>
                    <a:pt x="141" y="360"/>
                  </a:cubicBezTo>
                  <a:cubicBezTo>
                    <a:pt x="148" y="350"/>
                    <a:pt x="142" y="355"/>
                    <a:pt x="154" y="352"/>
                  </a:cubicBezTo>
                  <a:cubicBezTo>
                    <a:pt x="159" y="350"/>
                    <a:pt x="170" y="346"/>
                    <a:pt x="170" y="346"/>
                  </a:cubicBezTo>
                  <a:cubicBezTo>
                    <a:pt x="177" y="339"/>
                    <a:pt x="183" y="338"/>
                    <a:pt x="194" y="336"/>
                  </a:cubicBezTo>
                  <a:cubicBezTo>
                    <a:pt x="226" y="337"/>
                    <a:pt x="264" y="337"/>
                    <a:pt x="296" y="349"/>
                  </a:cubicBezTo>
                  <a:cubicBezTo>
                    <a:pt x="307" y="353"/>
                    <a:pt x="316" y="359"/>
                    <a:pt x="328" y="362"/>
                  </a:cubicBezTo>
                  <a:cubicBezTo>
                    <a:pt x="334" y="369"/>
                    <a:pt x="343" y="374"/>
                    <a:pt x="352" y="381"/>
                  </a:cubicBezTo>
                  <a:cubicBezTo>
                    <a:pt x="355" y="394"/>
                    <a:pt x="360" y="408"/>
                    <a:pt x="365" y="421"/>
                  </a:cubicBezTo>
                  <a:cubicBezTo>
                    <a:pt x="363" y="448"/>
                    <a:pt x="371" y="500"/>
                    <a:pt x="349" y="528"/>
                  </a:cubicBezTo>
                  <a:cubicBezTo>
                    <a:pt x="342" y="546"/>
                    <a:pt x="320" y="550"/>
                    <a:pt x="304" y="557"/>
                  </a:cubicBezTo>
                  <a:cubicBezTo>
                    <a:pt x="263" y="553"/>
                    <a:pt x="231" y="544"/>
                    <a:pt x="194" y="530"/>
                  </a:cubicBezTo>
                  <a:cubicBezTo>
                    <a:pt x="185" y="515"/>
                    <a:pt x="184" y="511"/>
                    <a:pt x="170" y="506"/>
                  </a:cubicBezTo>
                  <a:cubicBezTo>
                    <a:pt x="164" y="496"/>
                    <a:pt x="156" y="492"/>
                    <a:pt x="149" y="485"/>
                  </a:cubicBezTo>
                  <a:cubicBezTo>
                    <a:pt x="136" y="397"/>
                    <a:pt x="132" y="307"/>
                    <a:pt x="152" y="221"/>
                  </a:cubicBezTo>
                  <a:cubicBezTo>
                    <a:pt x="153" y="205"/>
                    <a:pt x="157" y="193"/>
                    <a:pt x="160" y="178"/>
                  </a:cubicBezTo>
                  <a:cubicBezTo>
                    <a:pt x="163" y="126"/>
                    <a:pt x="169" y="80"/>
                    <a:pt x="184" y="32"/>
                  </a:cubicBezTo>
                  <a:cubicBezTo>
                    <a:pt x="184" y="21"/>
                    <a:pt x="186" y="0"/>
                    <a:pt x="186" y="0"/>
                  </a:cubicBezTo>
                </a:path>
              </a:pathLst>
            </a:custGeom>
            <a:noFill/>
            <a:ln w="57150" cap="flat">
              <a:solidFill>
                <a:schemeClr val="bg1">
                  <a:alpha val="52000"/>
                </a:schemeClr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296969" name="Group 9"/>
          <p:cNvGrpSpPr>
            <a:grpSpLocks/>
          </p:cNvGrpSpPr>
          <p:nvPr/>
        </p:nvGrpSpPr>
        <p:grpSpPr bwMode="auto">
          <a:xfrm>
            <a:off x="2971800" y="2743200"/>
            <a:ext cx="914400" cy="1887538"/>
            <a:chOff x="1728" y="1344"/>
            <a:chExt cx="576" cy="1189"/>
          </a:xfrm>
        </p:grpSpPr>
        <p:sp>
          <p:nvSpPr>
            <p:cNvPr id="296967" name="Oval 7"/>
            <p:cNvSpPr>
              <a:spLocks noChangeArrowheads="1"/>
            </p:cNvSpPr>
            <p:nvPr/>
          </p:nvSpPr>
          <p:spPr bwMode="auto">
            <a:xfrm flipV="1">
              <a:off x="1728" y="1344"/>
              <a:ext cx="576" cy="1189"/>
            </a:xfrm>
            <a:prstGeom prst="ellipse">
              <a:avLst/>
            </a:prstGeom>
            <a:solidFill>
              <a:srgbClr val="00FF00">
                <a:alpha val="27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6968" name="Rectangle 8"/>
            <p:cNvSpPr>
              <a:spLocks noChangeArrowheads="1"/>
            </p:cNvSpPr>
            <p:nvPr/>
          </p:nvSpPr>
          <p:spPr bwMode="auto">
            <a:xfrm>
              <a:off x="1776" y="1872"/>
              <a:ext cx="50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b="1" i="1">
                  <a:latin typeface="Georgia" charset="0"/>
                  <a:cs typeface="+mn-cs"/>
                </a:rPr>
                <a:t>PA-GFP</a:t>
              </a:r>
            </a:p>
          </p:txBody>
        </p:sp>
      </p:grpSp>
      <p:sp>
        <p:nvSpPr>
          <p:cNvPr id="296970" name="Line 10"/>
          <p:cNvSpPr>
            <a:spLocks noChangeShapeType="1"/>
          </p:cNvSpPr>
          <p:nvPr/>
        </p:nvSpPr>
        <p:spPr bwMode="auto">
          <a:xfrm flipH="1">
            <a:off x="0" y="3352800"/>
            <a:ext cx="3352800" cy="16764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83300" name="Group 17"/>
          <p:cNvGrpSpPr>
            <a:grpSpLocks/>
          </p:cNvGrpSpPr>
          <p:nvPr/>
        </p:nvGrpSpPr>
        <p:grpSpPr bwMode="auto">
          <a:xfrm>
            <a:off x="2971800" y="2743200"/>
            <a:ext cx="914400" cy="1887538"/>
            <a:chOff x="3120" y="1728"/>
            <a:chExt cx="576" cy="1189"/>
          </a:xfrm>
        </p:grpSpPr>
        <p:sp>
          <p:nvSpPr>
            <p:cNvPr id="296975" name="Oval 15"/>
            <p:cNvSpPr>
              <a:spLocks noChangeArrowheads="1"/>
            </p:cNvSpPr>
            <p:nvPr/>
          </p:nvSpPr>
          <p:spPr bwMode="auto">
            <a:xfrm flipV="1">
              <a:off x="3120" y="1728"/>
              <a:ext cx="576" cy="1189"/>
            </a:xfrm>
            <a:prstGeom prst="ellipse">
              <a:avLst/>
            </a:prstGeom>
            <a:noFill/>
            <a:ln w="9525" cap="rnd">
              <a:solidFill>
                <a:schemeClr val="bg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6976" name="Rectangle 16"/>
            <p:cNvSpPr>
              <a:spLocks noChangeArrowheads="1"/>
            </p:cNvSpPr>
            <p:nvPr/>
          </p:nvSpPr>
          <p:spPr bwMode="auto">
            <a:xfrm>
              <a:off x="3168" y="2256"/>
              <a:ext cx="50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rnd">
                  <a:solidFill>
                    <a:schemeClr val="bg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b="1" i="1">
                  <a:latin typeface="Georgia" charset="0"/>
                  <a:cs typeface="+mn-cs"/>
                </a:rPr>
                <a:t>PA-GFP</a:t>
              </a:r>
            </a:p>
          </p:txBody>
        </p:sp>
      </p:grpSp>
      <p:sp>
        <p:nvSpPr>
          <p:cNvPr id="296996" name="Rectangle 36"/>
          <p:cNvSpPr>
            <a:spLocks noChangeArrowheads="1"/>
          </p:cNvSpPr>
          <p:nvPr/>
        </p:nvSpPr>
        <p:spPr bwMode="auto">
          <a:xfrm>
            <a:off x="533400" y="76200"/>
            <a:ext cx="8110538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i="1">
                <a:solidFill>
                  <a:srgbClr val="FFFF00"/>
                </a:solidFill>
                <a:latin typeface="Georgia" charset="0"/>
                <a:cs typeface="+mn-cs"/>
              </a:rPr>
              <a:t>Fluorescence Photoactivation Localization</a:t>
            </a:r>
          </a:p>
          <a:p>
            <a:pPr algn="ctr">
              <a:defRPr/>
            </a:pPr>
            <a:r>
              <a:rPr lang="en-US" sz="2800" b="1" i="1">
                <a:solidFill>
                  <a:srgbClr val="FFFF00"/>
                </a:solidFill>
                <a:latin typeface="Georgia" charset="0"/>
                <a:cs typeface="+mn-cs"/>
              </a:rPr>
              <a:t> Microscopy</a:t>
            </a:r>
          </a:p>
        </p:txBody>
      </p:sp>
      <p:sp>
        <p:nvSpPr>
          <p:cNvPr id="296997" name="Line 37"/>
          <p:cNvSpPr>
            <a:spLocks noChangeShapeType="1"/>
          </p:cNvSpPr>
          <p:nvPr/>
        </p:nvSpPr>
        <p:spPr bwMode="auto">
          <a:xfrm flipH="1">
            <a:off x="0" y="3581400"/>
            <a:ext cx="3352800" cy="1676400"/>
          </a:xfrm>
          <a:prstGeom prst="line">
            <a:avLst/>
          </a:prstGeom>
          <a:noFill/>
          <a:ln w="28575">
            <a:solidFill>
              <a:srgbClr val="04B3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296998" name="Group 38"/>
          <p:cNvGrpSpPr>
            <a:grpSpLocks/>
          </p:cNvGrpSpPr>
          <p:nvPr/>
        </p:nvGrpSpPr>
        <p:grpSpPr bwMode="auto">
          <a:xfrm>
            <a:off x="2971800" y="2743200"/>
            <a:ext cx="914400" cy="1887538"/>
            <a:chOff x="1728" y="1344"/>
            <a:chExt cx="576" cy="1189"/>
          </a:xfrm>
        </p:grpSpPr>
        <p:sp>
          <p:nvSpPr>
            <p:cNvPr id="296999" name="Oval 39"/>
            <p:cNvSpPr>
              <a:spLocks noChangeArrowheads="1"/>
            </p:cNvSpPr>
            <p:nvPr/>
          </p:nvSpPr>
          <p:spPr bwMode="auto">
            <a:xfrm flipV="1">
              <a:off x="1728" y="1344"/>
              <a:ext cx="576" cy="118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7000" name="Rectangle 40"/>
            <p:cNvSpPr>
              <a:spLocks noChangeArrowheads="1"/>
            </p:cNvSpPr>
            <p:nvPr/>
          </p:nvSpPr>
          <p:spPr bwMode="auto">
            <a:xfrm>
              <a:off x="1776" y="1872"/>
              <a:ext cx="503" cy="17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b="1" i="1">
                  <a:latin typeface="Georgia" charset="0"/>
                  <a:cs typeface="+mn-cs"/>
                </a:rPr>
                <a:t>PA-GFP</a:t>
              </a:r>
            </a:p>
          </p:txBody>
        </p:sp>
      </p:grpSp>
      <p:sp>
        <p:nvSpPr>
          <p:cNvPr id="297001" name="Line 41"/>
          <p:cNvSpPr>
            <a:spLocks noChangeShapeType="1"/>
          </p:cNvSpPr>
          <p:nvPr/>
        </p:nvSpPr>
        <p:spPr bwMode="auto">
          <a:xfrm flipH="1">
            <a:off x="0" y="3810000"/>
            <a:ext cx="3352800" cy="16764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83305" name="Group 49"/>
          <p:cNvGrpSpPr>
            <a:grpSpLocks/>
          </p:cNvGrpSpPr>
          <p:nvPr/>
        </p:nvGrpSpPr>
        <p:grpSpPr bwMode="auto">
          <a:xfrm>
            <a:off x="5486400" y="1371600"/>
            <a:ext cx="3105150" cy="4876800"/>
            <a:chOff x="3456" y="864"/>
            <a:chExt cx="1956" cy="3072"/>
          </a:xfrm>
        </p:grpSpPr>
        <p:sp>
          <p:nvSpPr>
            <p:cNvPr id="296980" name="Rectangle 20"/>
            <p:cNvSpPr>
              <a:spLocks noChangeArrowheads="1"/>
            </p:cNvSpPr>
            <p:nvPr/>
          </p:nvSpPr>
          <p:spPr bwMode="auto">
            <a:xfrm>
              <a:off x="3456" y="1632"/>
              <a:ext cx="1008" cy="7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6979" name="Oval 19"/>
            <p:cNvSpPr>
              <a:spLocks noChangeArrowheads="1"/>
            </p:cNvSpPr>
            <p:nvPr/>
          </p:nvSpPr>
          <p:spPr bwMode="auto">
            <a:xfrm>
              <a:off x="3792" y="1824"/>
              <a:ext cx="336" cy="336"/>
            </a:xfrm>
            <a:prstGeom prst="ellipse">
              <a:avLst/>
            </a:prstGeom>
            <a:gradFill rotWithShape="0">
              <a:gsLst>
                <a:gs pos="0">
                  <a:srgbClr val="00FF00">
                    <a:gamma/>
                    <a:tint val="20000"/>
                    <a:invGamma/>
                  </a:srgbClr>
                </a:gs>
                <a:gs pos="100000">
                  <a:srgbClr val="00FF00">
                    <a:alpha val="7800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6983" name="Rectangle 23"/>
            <p:cNvSpPr>
              <a:spLocks noChangeArrowheads="1"/>
            </p:cNvSpPr>
            <p:nvPr/>
          </p:nvSpPr>
          <p:spPr bwMode="auto">
            <a:xfrm>
              <a:off x="3456" y="2400"/>
              <a:ext cx="1008" cy="7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6984" name="Oval 24"/>
            <p:cNvSpPr>
              <a:spLocks noChangeAspect="1" noChangeArrowheads="1"/>
            </p:cNvSpPr>
            <p:nvPr/>
          </p:nvSpPr>
          <p:spPr bwMode="auto">
            <a:xfrm>
              <a:off x="3928" y="2721"/>
              <a:ext cx="63" cy="63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6986" name="Rectangle 26"/>
            <p:cNvSpPr>
              <a:spLocks noChangeArrowheads="1"/>
            </p:cNvSpPr>
            <p:nvPr/>
          </p:nvSpPr>
          <p:spPr bwMode="auto">
            <a:xfrm>
              <a:off x="3456" y="3216"/>
              <a:ext cx="1008" cy="7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6987" name="Oval 27"/>
            <p:cNvSpPr>
              <a:spLocks noChangeArrowheads="1"/>
            </p:cNvSpPr>
            <p:nvPr/>
          </p:nvSpPr>
          <p:spPr bwMode="auto">
            <a:xfrm>
              <a:off x="3792" y="3408"/>
              <a:ext cx="336" cy="336"/>
            </a:xfrm>
            <a:prstGeom prst="ellipse">
              <a:avLst/>
            </a:prstGeom>
            <a:solidFill>
              <a:srgbClr val="00FF00">
                <a:alpha val="13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183312" name="Group 32"/>
            <p:cNvGrpSpPr>
              <a:grpSpLocks/>
            </p:cNvGrpSpPr>
            <p:nvPr/>
          </p:nvGrpSpPr>
          <p:grpSpPr bwMode="auto">
            <a:xfrm>
              <a:off x="3504" y="2448"/>
              <a:ext cx="912" cy="240"/>
              <a:chOff x="3744" y="1728"/>
              <a:chExt cx="912" cy="240"/>
            </a:xfrm>
          </p:grpSpPr>
          <p:sp>
            <p:nvSpPr>
              <p:cNvPr id="296988" name="Line 28"/>
              <p:cNvSpPr>
                <a:spLocks noChangeShapeType="1"/>
              </p:cNvSpPr>
              <p:nvPr/>
            </p:nvSpPr>
            <p:spPr bwMode="auto">
              <a:xfrm flipV="1">
                <a:off x="4320" y="1728"/>
                <a:ext cx="336" cy="240"/>
              </a:xfrm>
              <a:prstGeom prst="line">
                <a:avLst/>
              </a:prstGeom>
              <a:noFill/>
              <a:ln w="12700" cap="rnd">
                <a:solidFill>
                  <a:schemeClr val="bg1"/>
                </a:solidFill>
                <a:prstDash val="sysDot"/>
                <a:round/>
                <a:headEnd type="arrow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6989" name="Line 29"/>
              <p:cNvSpPr>
                <a:spLocks noChangeShapeType="1"/>
              </p:cNvSpPr>
              <p:nvPr/>
            </p:nvSpPr>
            <p:spPr bwMode="auto">
              <a:xfrm flipH="1" flipV="1">
                <a:off x="3744" y="1728"/>
                <a:ext cx="336" cy="240"/>
              </a:xfrm>
              <a:prstGeom prst="line">
                <a:avLst/>
              </a:prstGeom>
              <a:noFill/>
              <a:ln w="12700" cap="rnd">
                <a:solidFill>
                  <a:schemeClr val="bg1"/>
                </a:solidFill>
                <a:prstDash val="sysDot"/>
                <a:round/>
                <a:headEnd type="arrow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83313" name="Group 33"/>
            <p:cNvGrpSpPr>
              <a:grpSpLocks/>
            </p:cNvGrpSpPr>
            <p:nvPr/>
          </p:nvGrpSpPr>
          <p:grpSpPr bwMode="auto">
            <a:xfrm flipV="1">
              <a:off x="3504" y="2832"/>
              <a:ext cx="912" cy="240"/>
              <a:chOff x="3744" y="1728"/>
              <a:chExt cx="912" cy="240"/>
            </a:xfrm>
          </p:grpSpPr>
          <p:sp>
            <p:nvSpPr>
              <p:cNvPr id="296994" name="Line 34"/>
              <p:cNvSpPr>
                <a:spLocks noChangeShapeType="1"/>
              </p:cNvSpPr>
              <p:nvPr/>
            </p:nvSpPr>
            <p:spPr bwMode="auto">
              <a:xfrm flipV="1">
                <a:off x="4320" y="1728"/>
                <a:ext cx="336" cy="240"/>
              </a:xfrm>
              <a:prstGeom prst="line">
                <a:avLst/>
              </a:prstGeom>
              <a:noFill/>
              <a:ln w="12700" cap="rnd">
                <a:solidFill>
                  <a:schemeClr val="bg1"/>
                </a:solidFill>
                <a:prstDash val="sysDot"/>
                <a:round/>
                <a:headEnd type="arrow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6995" name="Line 35"/>
              <p:cNvSpPr>
                <a:spLocks noChangeShapeType="1"/>
              </p:cNvSpPr>
              <p:nvPr/>
            </p:nvSpPr>
            <p:spPr bwMode="auto">
              <a:xfrm flipH="1" flipV="1">
                <a:off x="3744" y="1728"/>
                <a:ext cx="336" cy="240"/>
              </a:xfrm>
              <a:prstGeom prst="line">
                <a:avLst/>
              </a:prstGeom>
              <a:noFill/>
              <a:ln w="12700" cap="rnd">
                <a:solidFill>
                  <a:schemeClr val="bg1"/>
                </a:solidFill>
                <a:prstDash val="sysDot"/>
                <a:round/>
                <a:headEnd type="arrow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97002" name="Rectangle 42"/>
            <p:cNvSpPr>
              <a:spLocks noChangeArrowheads="1"/>
            </p:cNvSpPr>
            <p:nvPr/>
          </p:nvSpPr>
          <p:spPr bwMode="auto">
            <a:xfrm>
              <a:off x="4464" y="1862"/>
              <a:ext cx="60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i="1">
                  <a:solidFill>
                    <a:srgbClr val="FFFF00"/>
                  </a:solidFill>
                  <a:cs typeface="+mn-cs"/>
                </a:rPr>
                <a:t>Emission</a:t>
              </a:r>
              <a:endParaRPr lang="fr-FR" b="1" i="1">
                <a:solidFill>
                  <a:srgbClr val="FFFF00"/>
                </a:solidFill>
                <a:latin typeface="Georgia" charset="0"/>
                <a:cs typeface="+mn-cs"/>
              </a:endParaRPr>
            </a:p>
          </p:txBody>
        </p:sp>
        <p:sp>
          <p:nvSpPr>
            <p:cNvPr id="297003" name="Rectangle 43"/>
            <p:cNvSpPr>
              <a:spLocks noChangeArrowheads="1"/>
            </p:cNvSpPr>
            <p:nvPr/>
          </p:nvSpPr>
          <p:spPr bwMode="auto">
            <a:xfrm>
              <a:off x="4464" y="2592"/>
              <a:ext cx="792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i="1">
                  <a:solidFill>
                    <a:srgbClr val="FFFF00"/>
                  </a:solidFill>
                  <a:cs typeface="+mn-cs"/>
                </a:rPr>
                <a:t>Localization</a:t>
              </a:r>
            </a:p>
            <a:p>
              <a:pPr>
                <a:defRPr/>
              </a:pPr>
              <a:r>
                <a:rPr lang="en-US" b="1" i="1">
                  <a:solidFill>
                    <a:srgbClr val="FFFF00"/>
                  </a:solidFill>
                  <a:cs typeface="+mn-cs"/>
                </a:rPr>
                <a:t>(calculation)</a:t>
              </a:r>
              <a:endParaRPr lang="fr-FR" b="1" i="1">
                <a:solidFill>
                  <a:srgbClr val="FFFF00"/>
                </a:solidFill>
                <a:latin typeface="Georgia" charset="0"/>
                <a:cs typeface="+mn-cs"/>
              </a:endParaRPr>
            </a:p>
          </p:txBody>
        </p:sp>
        <p:sp>
          <p:nvSpPr>
            <p:cNvPr id="297004" name="Rectangle 44"/>
            <p:cNvSpPr>
              <a:spLocks noChangeArrowheads="1"/>
            </p:cNvSpPr>
            <p:nvPr/>
          </p:nvSpPr>
          <p:spPr bwMode="auto">
            <a:xfrm>
              <a:off x="4464" y="3484"/>
              <a:ext cx="94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i="1">
                  <a:solidFill>
                    <a:srgbClr val="FFFF00"/>
                  </a:solidFill>
                  <a:cs typeface="+mn-cs"/>
                </a:rPr>
                <a:t>Photobleaching</a:t>
              </a:r>
              <a:endParaRPr lang="fr-FR" b="1" i="1">
                <a:solidFill>
                  <a:srgbClr val="FFFF00"/>
                </a:solidFill>
                <a:latin typeface="Georgia" charset="0"/>
                <a:cs typeface="+mn-cs"/>
              </a:endParaRPr>
            </a:p>
          </p:txBody>
        </p:sp>
        <p:sp>
          <p:nvSpPr>
            <p:cNvPr id="297006" name="Rectangle 46"/>
            <p:cNvSpPr>
              <a:spLocks noChangeArrowheads="1"/>
            </p:cNvSpPr>
            <p:nvPr/>
          </p:nvSpPr>
          <p:spPr bwMode="auto">
            <a:xfrm>
              <a:off x="3456" y="864"/>
              <a:ext cx="1008" cy="7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7007" name="Oval 47"/>
            <p:cNvSpPr>
              <a:spLocks noChangeArrowheads="1"/>
            </p:cNvSpPr>
            <p:nvPr/>
          </p:nvSpPr>
          <p:spPr bwMode="auto">
            <a:xfrm>
              <a:off x="3792" y="1056"/>
              <a:ext cx="336" cy="336"/>
            </a:xfrm>
            <a:prstGeom prst="ellipse">
              <a:avLst/>
            </a:prstGeom>
            <a:gradFill rotWithShape="0">
              <a:gsLst>
                <a:gs pos="0">
                  <a:srgbClr val="00FF00">
                    <a:gamma/>
                    <a:shade val="36078"/>
                    <a:invGamma/>
                  </a:srgbClr>
                </a:gs>
                <a:gs pos="100000">
                  <a:srgbClr val="00FF00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7008" name="Rectangle 48"/>
            <p:cNvSpPr>
              <a:spLocks noChangeArrowheads="1"/>
            </p:cNvSpPr>
            <p:nvPr/>
          </p:nvSpPr>
          <p:spPr bwMode="auto">
            <a:xfrm>
              <a:off x="4464" y="1094"/>
              <a:ext cx="65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i="1">
                  <a:solidFill>
                    <a:srgbClr val="FFFF00"/>
                  </a:solidFill>
                  <a:cs typeface="+mn-cs"/>
                </a:rPr>
                <a:t>Activation</a:t>
              </a:r>
              <a:endParaRPr lang="fr-FR" b="1" i="1">
                <a:solidFill>
                  <a:srgbClr val="FFFF00"/>
                </a:solidFill>
                <a:latin typeface="Georgia" charset="0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8" dur="100" fill="hold"/>
                                        <p:tgtEl>
                                          <p:spTgt spid="296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96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9" dur="100" fill="hold"/>
                                        <p:tgtEl>
                                          <p:spTgt spid="296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9" dur="100" fill="hold"/>
                                        <p:tgtEl>
                                          <p:spTgt spid="297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000"/>
                                        <p:tgtEl>
                                          <p:spTgt spid="2969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96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0" name="Rectangle 2"/>
          <p:cNvSpPr>
            <a:spLocks noChangeArrowheads="1"/>
          </p:cNvSpPr>
          <p:nvPr/>
        </p:nvSpPr>
        <p:spPr bwMode="auto">
          <a:xfrm>
            <a:off x="1447800" y="762000"/>
            <a:ext cx="6248400" cy="5334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70691" name="Rectangle 3"/>
          <p:cNvSpPr>
            <a:spLocks noChangeArrowheads="1"/>
          </p:cNvSpPr>
          <p:nvPr/>
        </p:nvSpPr>
        <p:spPr bwMode="auto">
          <a:xfrm>
            <a:off x="990600" y="76200"/>
            <a:ext cx="7543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>
                <a:solidFill>
                  <a:srgbClr val="FFFF00"/>
                </a:solidFill>
                <a:latin typeface="Georgia" charset="0"/>
                <a:cs typeface="+mn-cs"/>
              </a:rPr>
              <a:t>Fluorescence Localization Microscopy</a:t>
            </a:r>
          </a:p>
        </p:txBody>
      </p:sp>
      <p:sp>
        <p:nvSpPr>
          <p:cNvPr id="370692" name="Oval 4"/>
          <p:cNvSpPr>
            <a:spLocks noChangeAspect="1" noChangeArrowheads="1"/>
          </p:cNvSpPr>
          <p:nvPr/>
        </p:nvSpPr>
        <p:spPr bwMode="auto">
          <a:xfrm rot="-5400000">
            <a:off x="4164013" y="1150938"/>
            <a:ext cx="107950" cy="107950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70693" name="Oval 5"/>
          <p:cNvSpPr>
            <a:spLocks noChangeAspect="1" noChangeArrowheads="1"/>
          </p:cNvSpPr>
          <p:nvPr/>
        </p:nvSpPr>
        <p:spPr bwMode="auto">
          <a:xfrm rot="5400000" flipV="1">
            <a:off x="2401888" y="4122738"/>
            <a:ext cx="107950" cy="107950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70694" name="Oval 6"/>
          <p:cNvSpPr>
            <a:spLocks noChangeAspect="1" noChangeArrowheads="1"/>
          </p:cNvSpPr>
          <p:nvPr/>
        </p:nvSpPr>
        <p:spPr bwMode="auto">
          <a:xfrm rot="-5400000" flipH="1" flipV="1">
            <a:off x="5178425" y="5526088"/>
            <a:ext cx="107950" cy="107950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70695" name="Oval 7"/>
          <p:cNvSpPr>
            <a:spLocks noChangeAspect="1" noChangeArrowheads="1"/>
          </p:cNvSpPr>
          <p:nvPr/>
        </p:nvSpPr>
        <p:spPr bwMode="auto">
          <a:xfrm>
            <a:off x="6623050" y="2551113"/>
            <a:ext cx="107950" cy="107950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70696" name="Oval 8"/>
          <p:cNvSpPr>
            <a:spLocks noChangeAspect="1" noChangeArrowheads="1"/>
          </p:cNvSpPr>
          <p:nvPr/>
        </p:nvSpPr>
        <p:spPr bwMode="auto">
          <a:xfrm>
            <a:off x="4495800" y="3048000"/>
            <a:ext cx="107950" cy="107950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70697" name="Oval 9"/>
          <p:cNvSpPr>
            <a:spLocks noChangeAspect="1" noChangeArrowheads="1"/>
          </p:cNvSpPr>
          <p:nvPr/>
        </p:nvSpPr>
        <p:spPr bwMode="auto">
          <a:xfrm rot="2555375">
            <a:off x="3427413" y="4462463"/>
            <a:ext cx="107950" cy="107950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370698" name="Group 10"/>
          <p:cNvGrpSpPr>
            <a:grpSpLocks/>
          </p:cNvGrpSpPr>
          <p:nvPr/>
        </p:nvGrpSpPr>
        <p:grpSpPr bwMode="auto">
          <a:xfrm>
            <a:off x="2259013" y="1104900"/>
            <a:ext cx="4625975" cy="4649788"/>
            <a:chOff x="1423" y="696"/>
            <a:chExt cx="2914" cy="2929"/>
          </a:xfrm>
        </p:grpSpPr>
        <p:sp>
          <p:nvSpPr>
            <p:cNvPr id="370699" name="Oval 11"/>
            <p:cNvSpPr>
              <a:spLocks noChangeAspect="1" noChangeArrowheads="1"/>
            </p:cNvSpPr>
            <p:nvPr/>
          </p:nvSpPr>
          <p:spPr bwMode="auto">
            <a:xfrm>
              <a:off x="2815" y="697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00" name="Oval 12"/>
            <p:cNvSpPr>
              <a:spLocks noChangeAspect="1" noChangeArrowheads="1"/>
            </p:cNvSpPr>
            <p:nvPr/>
          </p:nvSpPr>
          <p:spPr bwMode="auto">
            <a:xfrm rot="-5400000">
              <a:off x="2238" y="841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01" name="Oval 13"/>
            <p:cNvSpPr>
              <a:spLocks noChangeAspect="1" noChangeArrowheads="1"/>
            </p:cNvSpPr>
            <p:nvPr/>
          </p:nvSpPr>
          <p:spPr bwMode="auto">
            <a:xfrm rot="-5400000">
              <a:off x="2334" y="793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02" name="Oval 14"/>
            <p:cNvSpPr>
              <a:spLocks noChangeAspect="1" noChangeArrowheads="1"/>
            </p:cNvSpPr>
            <p:nvPr/>
          </p:nvSpPr>
          <p:spPr bwMode="auto">
            <a:xfrm rot="-5400000">
              <a:off x="2430" y="773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03" name="Oval 15"/>
            <p:cNvSpPr>
              <a:spLocks noChangeAspect="1" noChangeArrowheads="1"/>
            </p:cNvSpPr>
            <p:nvPr/>
          </p:nvSpPr>
          <p:spPr bwMode="auto">
            <a:xfrm rot="-5400000">
              <a:off x="2527" y="745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04" name="Oval 16"/>
            <p:cNvSpPr>
              <a:spLocks noChangeAspect="1" noChangeArrowheads="1"/>
            </p:cNvSpPr>
            <p:nvPr/>
          </p:nvSpPr>
          <p:spPr bwMode="auto">
            <a:xfrm rot="-5400000">
              <a:off x="2719" y="697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05" name="Oval 17"/>
            <p:cNvSpPr>
              <a:spLocks noChangeAspect="1" noChangeArrowheads="1"/>
            </p:cNvSpPr>
            <p:nvPr/>
          </p:nvSpPr>
          <p:spPr bwMode="auto">
            <a:xfrm rot="-5400000">
              <a:off x="1739" y="1252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06" name="Oval 18"/>
            <p:cNvSpPr>
              <a:spLocks noChangeAspect="1" noChangeArrowheads="1"/>
            </p:cNvSpPr>
            <p:nvPr/>
          </p:nvSpPr>
          <p:spPr bwMode="auto">
            <a:xfrm rot="-5400000">
              <a:off x="1787" y="1177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07" name="Oval 19"/>
            <p:cNvSpPr>
              <a:spLocks noChangeAspect="1" noChangeArrowheads="1"/>
            </p:cNvSpPr>
            <p:nvPr/>
          </p:nvSpPr>
          <p:spPr bwMode="auto">
            <a:xfrm rot="-5400000">
              <a:off x="1855" y="1109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08" name="Oval 20"/>
            <p:cNvSpPr>
              <a:spLocks noChangeAspect="1" noChangeArrowheads="1"/>
            </p:cNvSpPr>
            <p:nvPr/>
          </p:nvSpPr>
          <p:spPr bwMode="auto">
            <a:xfrm rot="-5400000">
              <a:off x="1951" y="1033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09" name="Oval 21"/>
            <p:cNvSpPr>
              <a:spLocks noChangeAspect="1" noChangeArrowheads="1"/>
            </p:cNvSpPr>
            <p:nvPr/>
          </p:nvSpPr>
          <p:spPr bwMode="auto">
            <a:xfrm rot="-5400000">
              <a:off x="2047" y="965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10" name="Oval 22"/>
            <p:cNvSpPr>
              <a:spLocks noChangeAspect="1" noChangeArrowheads="1"/>
            </p:cNvSpPr>
            <p:nvPr/>
          </p:nvSpPr>
          <p:spPr bwMode="auto">
            <a:xfrm rot="-5400000">
              <a:off x="2143" y="889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11" name="Oval 23"/>
            <p:cNvSpPr>
              <a:spLocks noChangeAspect="1" noChangeArrowheads="1"/>
            </p:cNvSpPr>
            <p:nvPr/>
          </p:nvSpPr>
          <p:spPr bwMode="auto">
            <a:xfrm rot="-5400000">
              <a:off x="1595" y="1465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12" name="Oval 24"/>
            <p:cNvSpPr>
              <a:spLocks noChangeAspect="1" noChangeArrowheads="1"/>
            </p:cNvSpPr>
            <p:nvPr/>
          </p:nvSpPr>
          <p:spPr bwMode="auto">
            <a:xfrm rot="-5400000">
              <a:off x="1643" y="1397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13" name="Oval 25"/>
            <p:cNvSpPr>
              <a:spLocks noChangeAspect="1" noChangeArrowheads="1"/>
            </p:cNvSpPr>
            <p:nvPr/>
          </p:nvSpPr>
          <p:spPr bwMode="auto">
            <a:xfrm rot="-5400000">
              <a:off x="1691" y="1321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14" name="Oval 26"/>
            <p:cNvSpPr>
              <a:spLocks noChangeAspect="1" noChangeArrowheads="1"/>
            </p:cNvSpPr>
            <p:nvPr/>
          </p:nvSpPr>
          <p:spPr bwMode="auto">
            <a:xfrm rot="-5400000">
              <a:off x="1547" y="1561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15" name="Oval 27"/>
            <p:cNvSpPr>
              <a:spLocks noChangeAspect="1" noChangeArrowheads="1"/>
            </p:cNvSpPr>
            <p:nvPr/>
          </p:nvSpPr>
          <p:spPr bwMode="auto">
            <a:xfrm rot="-5400000">
              <a:off x="1423" y="2041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16" name="Oval 28"/>
            <p:cNvSpPr>
              <a:spLocks noChangeAspect="1" noChangeArrowheads="1"/>
            </p:cNvSpPr>
            <p:nvPr/>
          </p:nvSpPr>
          <p:spPr bwMode="auto">
            <a:xfrm rot="-5400000">
              <a:off x="1451" y="1945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17" name="Oval 29"/>
            <p:cNvSpPr>
              <a:spLocks noChangeAspect="1" noChangeArrowheads="1"/>
            </p:cNvSpPr>
            <p:nvPr/>
          </p:nvSpPr>
          <p:spPr bwMode="auto">
            <a:xfrm rot="-5400000">
              <a:off x="1499" y="1657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18" name="Oval 30"/>
            <p:cNvSpPr>
              <a:spLocks noChangeAspect="1" noChangeArrowheads="1"/>
            </p:cNvSpPr>
            <p:nvPr/>
          </p:nvSpPr>
          <p:spPr bwMode="auto">
            <a:xfrm rot="-5400000">
              <a:off x="1451" y="1849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19" name="Oval 31"/>
            <p:cNvSpPr>
              <a:spLocks noChangeAspect="1" noChangeArrowheads="1"/>
            </p:cNvSpPr>
            <p:nvPr/>
          </p:nvSpPr>
          <p:spPr bwMode="auto">
            <a:xfrm rot="-5400000">
              <a:off x="1471" y="1753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20" name="Oval 32"/>
            <p:cNvSpPr>
              <a:spLocks noChangeAspect="1" noChangeArrowheads="1"/>
            </p:cNvSpPr>
            <p:nvPr/>
          </p:nvSpPr>
          <p:spPr bwMode="auto">
            <a:xfrm flipV="1">
              <a:off x="2829" y="3557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21" name="Oval 33"/>
            <p:cNvSpPr>
              <a:spLocks noChangeAspect="1" noChangeArrowheads="1"/>
            </p:cNvSpPr>
            <p:nvPr/>
          </p:nvSpPr>
          <p:spPr bwMode="auto">
            <a:xfrm rot="5400000" flipV="1">
              <a:off x="2252" y="3413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22" name="Oval 34"/>
            <p:cNvSpPr>
              <a:spLocks noChangeAspect="1" noChangeArrowheads="1"/>
            </p:cNvSpPr>
            <p:nvPr/>
          </p:nvSpPr>
          <p:spPr bwMode="auto">
            <a:xfrm rot="5400000" flipV="1">
              <a:off x="2348" y="3461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23" name="Oval 35"/>
            <p:cNvSpPr>
              <a:spLocks noChangeAspect="1" noChangeArrowheads="1"/>
            </p:cNvSpPr>
            <p:nvPr/>
          </p:nvSpPr>
          <p:spPr bwMode="auto">
            <a:xfrm rot="5400000" flipV="1">
              <a:off x="2444" y="3481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24" name="Oval 36"/>
            <p:cNvSpPr>
              <a:spLocks noChangeAspect="1" noChangeArrowheads="1"/>
            </p:cNvSpPr>
            <p:nvPr/>
          </p:nvSpPr>
          <p:spPr bwMode="auto">
            <a:xfrm rot="5400000" flipV="1">
              <a:off x="2541" y="3509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25" name="Oval 37"/>
            <p:cNvSpPr>
              <a:spLocks noChangeAspect="1" noChangeArrowheads="1"/>
            </p:cNvSpPr>
            <p:nvPr/>
          </p:nvSpPr>
          <p:spPr bwMode="auto">
            <a:xfrm rot="5400000" flipV="1">
              <a:off x="2637" y="3529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26" name="Oval 38"/>
            <p:cNvSpPr>
              <a:spLocks noChangeAspect="1" noChangeArrowheads="1"/>
            </p:cNvSpPr>
            <p:nvPr/>
          </p:nvSpPr>
          <p:spPr bwMode="auto">
            <a:xfrm rot="5400000" flipV="1">
              <a:off x="2733" y="3557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27" name="Oval 39"/>
            <p:cNvSpPr>
              <a:spLocks noChangeAspect="1" noChangeArrowheads="1"/>
            </p:cNvSpPr>
            <p:nvPr/>
          </p:nvSpPr>
          <p:spPr bwMode="auto">
            <a:xfrm rot="5400000" flipV="1">
              <a:off x="1753" y="3002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28" name="Oval 40"/>
            <p:cNvSpPr>
              <a:spLocks noChangeAspect="1" noChangeArrowheads="1"/>
            </p:cNvSpPr>
            <p:nvPr/>
          </p:nvSpPr>
          <p:spPr bwMode="auto">
            <a:xfrm rot="5400000" flipV="1">
              <a:off x="1801" y="3077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29" name="Oval 41"/>
            <p:cNvSpPr>
              <a:spLocks noChangeAspect="1" noChangeArrowheads="1"/>
            </p:cNvSpPr>
            <p:nvPr/>
          </p:nvSpPr>
          <p:spPr bwMode="auto">
            <a:xfrm rot="5400000" flipV="1">
              <a:off x="1869" y="3145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30" name="Oval 42"/>
            <p:cNvSpPr>
              <a:spLocks noChangeAspect="1" noChangeArrowheads="1"/>
            </p:cNvSpPr>
            <p:nvPr/>
          </p:nvSpPr>
          <p:spPr bwMode="auto">
            <a:xfrm rot="5400000" flipV="1">
              <a:off x="1965" y="3221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31" name="Oval 43"/>
            <p:cNvSpPr>
              <a:spLocks noChangeAspect="1" noChangeArrowheads="1"/>
            </p:cNvSpPr>
            <p:nvPr/>
          </p:nvSpPr>
          <p:spPr bwMode="auto">
            <a:xfrm rot="5400000" flipV="1">
              <a:off x="2061" y="3289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32" name="Oval 44"/>
            <p:cNvSpPr>
              <a:spLocks noChangeAspect="1" noChangeArrowheads="1"/>
            </p:cNvSpPr>
            <p:nvPr/>
          </p:nvSpPr>
          <p:spPr bwMode="auto">
            <a:xfrm rot="5400000" flipV="1">
              <a:off x="2157" y="3365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33" name="Oval 45"/>
            <p:cNvSpPr>
              <a:spLocks noChangeAspect="1" noChangeArrowheads="1"/>
            </p:cNvSpPr>
            <p:nvPr/>
          </p:nvSpPr>
          <p:spPr bwMode="auto">
            <a:xfrm rot="5400000" flipV="1">
              <a:off x="1609" y="2789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34" name="Oval 46"/>
            <p:cNvSpPr>
              <a:spLocks noChangeAspect="1" noChangeArrowheads="1"/>
            </p:cNvSpPr>
            <p:nvPr/>
          </p:nvSpPr>
          <p:spPr bwMode="auto">
            <a:xfrm rot="5400000" flipV="1">
              <a:off x="1657" y="2857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35" name="Oval 47"/>
            <p:cNvSpPr>
              <a:spLocks noChangeAspect="1" noChangeArrowheads="1"/>
            </p:cNvSpPr>
            <p:nvPr/>
          </p:nvSpPr>
          <p:spPr bwMode="auto">
            <a:xfrm rot="5400000" flipV="1">
              <a:off x="1705" y="2933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36" name="Oval 48"/>
            <p:cNvSpPr>
              <a:spLocks noChangeAspect="1" noChangeArrowheads="1"/>
            </p:cNvSpPr>
            <p:nvPr/>
          </p:nvSpPr>
          <p:spPr bwMode="auto">
            <a:xfrm rot="5400000" flipV="1">
              <a:off x="1561" y="2693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37" name="Oval 49"/>
            <p:cNvSpPr>
              <a:spLocks noChangeAspect="1" noChangeArrowheads="1"/>
            </p:cNvSpPr>
            <p:nvPr/>
          </p:nvSpPr>
          <p:spPr bwMode="auto">
            <a:xfrm rot="5400000" flipV="1">
              <a:off x="1437" y="2213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38" name="Oval 50"/>
            <p:cNvSpPr>
              <a:spLocks noChangeAspect="1" noChangeArrowheads="1"/>
            </p:cNvSpPr>
            <p:nvPr/>
          </p:nvSpPr>
          <p:spPr bwMode="auto">
            <a:xfrm rot="5400000" flipV="1">
              <a:off x="1465" y="2309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39" name="Oval 51"/>
            <p:cNvSpPr>
              <a:spLocks noChangeAspect="1" noChangeArrowheads="1"/>
            </p:cNvSpPr>
            <p:nvPr/>
          </p:nvSpPr>
          <p:spPr bwMode="auto">
            <a:xfrm rot="5400000" flipV="1">
              <a:off x="1465" y="2405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40" name="Oval 52"/>
            <p:cNvSpPr>
              <a:spLocks noChangeAspect="1" noChangeArrowheads="1"/>
            </p:cNvSpPr>
            <p:nvPr/>
          </p:nvSpPr>
          <p:spPr bwMode="auto">
            <a:xfrm rot="5400000" flipV="1">
              <a:off x="1485" y="2501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41" name="Oval 53"/>
            <p:cNvSpPr>
              <a:spLocks noChangeAspect="1" noChangeArrowheads="1"/>
            </p:cNvSpPr>
            <p:nvPr/>
          </p:nvSpPr>
          <p:spPr bwMode="auto">
            <a:xfrm rot="5400000" flipV="1">
              <a:off x="1437" y="2117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42" name="Oval 54"/>
            <p:cNvSpPr>
              <a:spLocks noChangeAspect="1" noChangeArrowheads="1"/>
            </p:cNvSpPr>
            <p:nvPr/>
          </p:nvSpPr>
          <p:spPr bwMode="auto">
            <a:xfrm flipH="1" flipV="1">
              <a:off x="2877" y="3557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43" name="Oval 55"/>
            <p:cNvSpPr>
              <a:spLocks noChangeAspect="1" noChangeArrowheads="1"/>
            </p:cNvSpPr>
            <p:nvPr/>
          </p:nvSpPr>
          <p:spPr bwMode="auto">
            <a:xfrm rot="-5400000" flipH="1" flipV="1">
              <a:off x="3454" y="3413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44" name="Oval 56"/>
            <p:cNvSpPr>
              <a:spLocks noChangeAspect="1" noChangeArrowheads="1"/>
            </p:cNvSpPr>
            <p:nvPr/>
          </p:nvSpPr>
          <p:spPr bwMode="auto">
            <a:xfrm rot="-5400000" flipH="1" flipV="1">
              <a:off x="3358" y="3461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45" name="Oval 57"/>
            <p:cNvSpPr>
              <a:spLocks noChangeAspect="1" noChangeArrowheads="1"/>
            </p:cNvSpPr>
            <p:nvPr/>
          </p:nvSpPr>
          <p:spPr bwMode="auto">
            <a:xfrm rot="-5400000" flipH="1" flipV="1">
              <a:off x="3165" y="3509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46" name="Oval 58"/>
            <p:cNvSpPr>
              <a:spLocks noChangeAspect="1" noChangeArrowheads="1"/>
            </p:cNvSpPr>
            <p:nvPr/>
          </p:nvSpPr>
          <p:spPr bwMode="auto">
            <a:xfrm rot="-5400000" flipH="1" flipV="1">
              <a:off x="3069" y="3529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47" name="Oval 59"/>
            <p:cNvSpPr>
              <a:spLocks noChangeAspect="1" noChangeArrowheads="1"/>
            </p:cNvSpPr>
            <p:nvPr/>
          </p:nvSpPr>
          <p:spPr bwMode="auto">
            <a:xfrm rot="-5400000" flipH="1" flipV="1">
              <a:off x="2973" y="3557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48" name="Oval 60"/>
            <p:cNvSpPr>
              <a:spLocks noChangeAspect="1" noChangeArrowheads="1"/>
            </p:cNvSpPr>
            <p:nvPr/>
          </p:nvSpPr>
          <p:spPr bwMode="auto">
            <a:xfrm rot="-5400000" flipH="1" flipV="1">
              <a:off x="3953" y="3002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49" name="Oval 61"/>
            <p:cNvSpPr>
              <a:spLocks noChangeAspect="1" noChangeArrowheads="1"/>
            </p:cNvSpPr>
            <p:nvPr/>
          </p:nvSpPr>
          <p:spPr bwMode="auto">
            <a:xfrm rot="-5400000" flipH="1" flipV="1">
              <a:off x="3905" y="3077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50" name="Oval 62"/>
            <p:cNvSpPr>
              <a:spLocks noChangeAspect="1" noChangeArrowheads="1"/>
            </p:cNvSpPr>
            <p:nvPr/>
          </p:nvSpPr>
          <p:spPr bwMode="auto">
            <a:xfrm rot="-5400000" flipH="1" flipV="1">
              <a:off x="3837" y="3145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51" name="Oval 63"/>
            <p:cNvSpPr>
              <a:spLocks noChangeAspect="1" noChangeArrowheads="1"/>
            </p:cNvSpPr>
            <p:nvPr/>
          </p:nvSpPr>
          <p:spPr bwMode="auto">
            <a:xfrm rot="-5400000" flipH="1" flipV="1">
              <a:off x="3741" y="3221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52" name="Oval 64"/>
            <p:cNvSpPr>
              <a:spLocks noChangeAspect="1" noChangeArrowheads="1"/>
            </p:cNvSpPr>
            <p:nvPr/>
          </p:nvSpPr>
          <p:spPr bwMode="auto">
            <a:xfrm rot="-5400000" flipH="1" flipV="1">
              <a:off x="3645" y="3289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53" name="Oval 65"/>
            <p:cNvSpPr>
              <a:spLocks noChangeAspect="1" noChangeArrowheads="1"/>
            </p:cNvSpPr>
            <p:nvPr/>
          </p:nvSpPr>
          <p:spPr bwMode="auto">
            <a:xfrm rot="-5400000" flipH="1" flipV="1">
              <a:off x="3549" y="3365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54" name="Oval 66"/>
            <p:cNvSpPr>
              <a:spLocks noChangeAspect="1" noChangeArrowheads="1"/>
            </p:cNvSpPr>
            <p:nvPr/>
          </p:nvSpPr>
          <p:spPr bwMode="auto">
            <a:xfrm rot="-5400000" flipH="1" flipV="1">
              <a:off x="4097" y="2789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55" name="Oval 67"/>
            <p:cNvSpPr>
              <a:spLocks noChangeAspect="1" noChangeArrowheads="1"/>
            </p:cNvSpPr>
            <p:nvPr/>
          </p:nvSpPr>
          <p:spPr bwMode="auto">
            <a:xfrm rot="-5400000" flipH="1" flipV="1">
              <a:off x="4049" y="2857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56" name="Oval 68"/>
            <p:cNvSpPr>
              <a:spLocks noChangeAspect="1" noChangeArrowheads="1"/>
            </p:cNvSpPr>
            <p:nvPr/>
          </p:nvSpPr>
          <p:spPr bwMode="auto">
            <a:xfrm rot="-5400000" flipH="1" flipV="1">
              <a:off x="4001" y="2933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57" name="Oval 69"/>
            <p:cNvSpPr>
              <a:spLocks noChangeAspect="1" noChangeArrowheads="1"/>
            </p:cNvSpPr>
            <p:nvPr/>
          </p:nvSpPr>
          <p:spPr bwMode="auto">
            <a:xfrm rot="-5400000" flipH="1" flipV="1">
              <a:off x="4145" y="2693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58" name="Oval 70"/>
            <p:cNvSpPr>
              <a:spLocks noChangeAspect="1" noChangeArrowheads="1"/>
            </p:cNvSpPr>
            <p:nvPr/>
          </p:nvSpPr>
          <p:spPr bwMode="auto">
            <a:xfrm rot="-5400000" flipH="1" flipV="1">
              <a:off x="4269" y="2213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59" name="Oval 71"/>
            <p:cNvSpPr>
              <a:spLocks noChangeAspect="1" noChangeArrowheads="1"/>
            </p:cNvSpPr>
            <p:nvPr/>
          </p:nvSpPr>
          <p:spPr bwMode="auto">
            <a:xfrm rot="-5400000" flipH="1" flipV="1">
              <a:off x="4241" y="2309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60" name="Oval 72"/>
            <p:cNvSpPr>
              <a:spLocks noChangeAspect="1" noChangeArrowheads="1"/>
            </p:cNvSpPr>
            <p:nvPr/>
          </p:nvSpPr>
          <p:spPr bwMode="auto">
            <a:xfrm rot="-5400000" flipH="1" flipV="1">
              <a:off x="4193" y="2597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61" name="Oval 73"/>
            <p:cNvSpPr>
              <a:spLocks noChangeAspect="1" noChangeArrowheads="1"/>
            </p:cNvSpPr>
            <p:nvPr/>
          </p:nvSpPr>
          <p:spPr bwMode="auto">
            <a:xfrm rot="-5400000" flipH="1" flipV="1">
              <a:off x="4241" y="2405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62" name="Oval 74"/>
            <p:cNvSpPr>
              <a:spLocks noChangeAspect="1" noChangeArrowheads="1"/>
            </p:cNvSpPr>
            <p:nvPr/>
          </p:nvSpPr>
          <p:spPr bwMode="auto">
            <a:xfrm rot="-5400000" flipH="1" flipV="1">
              <a:off x="4221" y="2501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63" name="Oval 75"/>
            <p:cNvSpPr>
              <a:spLocks noChangeAspect="1" noChangeArrowheads="1"/>
            </p:cNvSpPr>
            <p:nvPr/>
          </p:nvSpPr>
          <p:spPr bwMode="auto">
            <a:xfrm rot="-5400000" flipH="1" flipV="1">
              <a:off x="4269" y="2117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64" name="Oval 76"/>
            <p:cNvSpPr>
              <a:spLocks noChangeAspect="1" noChangeArrowheads="1"/>
            </p:cNvSpPr>
            <p:nvPr/>
          </p:nvSpPr>
          <p:spPr bwMode="auto">
            <a:xfrm>
              <a:off x="4124" y="1511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65" name="Oval 77"/>
            <p:cNvSpPr>
              <a:spLocks noChangeAspect="1" noChangeArrowheads="1"/>
            </p:cNvSpPr>
            <p:nvPr/>
          </p:nvSpPr>
          <p:spPr bwMode="auto">
            <a:xfrm>
              <a:off x="4192" y="1703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66" name="Oval 78"/>
            <p:cNvSpPr>
              <a:spLocks noChangeAspect="1" noChangeArrowheads="1"/>
            </p:cNvSpPr>
            <p:nvPr/>
          </p:nvSpPr>
          <p:spPr bwMode="auto">
            <a:xfrm>
              <a:off x="4220" y="1800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67" name="Oval 79"/>
            <p:cNvSpPr>
              <a:spLocks noChangeAspect="1" noChangeArrowheads="1"/>
            </p:cNvSpPr>
            <p:nvPr/>
          </p:nvSpPr>
          <p:spPr bwMode="auto">
            <a:xfrm>
              <a:off x="4240" y="1896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68" name="Oval 80"/>
            <p:cNvSpPr>
              <a:spLocks noChangeAspect="1" noChangeArrowheads="1"/>
            </p:cNvSpPr>
            <p:nvPr/>
          </p:nvSpPr>
          <p:spPr bwMode="auto">
            <a:xfrm>
              <a:off x="4268" y="1992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69" name="Oval 81"/>
            <p:cNvSpPr>
              <a:spLocks noChangeAspect="1" noChangeArrowheads="1"/>
            </p:cNvSpPr>
            <p:nvPr/>
          </p:nvSpPr>
          <p:spPr bwMode="auto">
            <a:xfrm>
              <a:off x="3713" y="1012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70" name="Oval 82"/>
            <p:cNvSpPr>
              <a:spLocks noChangeAspect="1" noChangeArrowheads="1"/>
            </p:cNvSpPr>
            <p:nvPr/>
          </p:nvSpPr>
          <p:spPr bwMode="auto">
            <a:xfrm>
              <a:off x="3788" y="1060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71" name="Oval 83"/>
            <p:cNvSpPr>
              <a:spLocks noChangeAspect="1" noChangeArrowheads="1"/>
            </p:cNvSpPr>
            <p:nvPr/>
          </p:nvSpPr>
          <p:spPr bwMode="auto">
            <a:xfrm>
              <a:off x="3856" y="1128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72" name="Oval 84"/>
            <p:cNvSpPr>
              <a:spLocks noChangeAspect="1" noChangeArrowheads="1"/>
            </p:cNvSpPr>
            <p:nvPr/>
          </p:nvSpPr>
          <p:spPr bwMode="auto">
            <a:xfrm>
              <a:off x="3932" y="1224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73" name="Oval 85"/>
            <p:cNvSpPr>
              <a:spLocks noChangeAspect="1" noChangeArrowheads="1"/>
            </p:cNvSpPr>
            <p:nvPr/>
          </p:nvSpPr>
          <p:spPr bwMode="auto">
            <a:xfrm>
              <a:off x="4000" y="1320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74" name="Oval 86"/>
            <p:cNvSpPr>
              <a:spLocks noChangeAspect="1" noChangeArrowheads="1"/>
            </p:cNvSpPr>
            <p:nvPr/>
          </p:nvSpPr>
          <p:spPr bwMode="auto">
            <a:xfrm>
              <a:off x="4076" y="1416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75" name="Oval 87"/>
            <p:cNvSpPr>
              <a:spLocks noChangeAspect="1" noChangeArrowheads="1"/>
            </p:cNvSpPr>
            <p:nvPr/>
          </p:nvSpPr>
          <p:spPr bwMode="auto">
            <a:xfrm>
              <a:off x="3500" y="868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76" name="Oval 88"/>
            <p:cNvSpPr>
              <a:spLocks noChangeAspect="1" noChangeArrowheads="1"/>
            </p:cNvSpPr>
            <p:nvPr/>
          </p:nvSpPr>
          <p:spPr bwMode="auto">
            <a:xfrm>
              <a:off x="3568" y="916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77" name="Oval 89"/>
            <p:cNvSpPr>
              <a:spLocks noChangeAspect="1" noChangeArrowheads="1"/>
            </p:cNvSpPr>
            <p:nvPr/>
          </p:nvSpPr>
          <p:spPr bwMode="auto">
            <a:xfrm>
              <a:off x="3644" y="964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78" name="Oval 90"/>
            <p:cNvSpPr>
              <a:spLocks noChangeAspect="1" noChangeArrowheads="1"/>
            </p:cNvSpPr>
            <p:nvPr/>
          </p:nvSpPr>
          <p:spPr bwMode="auto">
            <a:xfrm>
              <a:off x="3404" y="816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79" name="Oval 91"/>
            <p:cNvSpPr>
              <a:spLocks noChangeAspect="1" noChangeArrowheads="1"/>
            </p:cNvSpPr>
            <p:nvPr/>
          </p:nvSpPr>
          <p:spPr bwMode="auto">
            <a:xfrm>
              <a:off x="2924" y="696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80" name="Oval 92"/>
            <p:cNvSpPr>
              <a:spLocks noChangeAspect="1" noChangeArrowheads="1"/>
            </p:cNvSpPr>
            <p:nvPr/>
          </p:nvSpPr>
          <p:spPr bwMode="auto">
            <a:xfrm>
              <a:off x="3020" y="724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81" name="Oval 93"/>
            <p:cNvSpPr>
              <a:spLocks noChangeAspect="1" noChangeArrowheads="1"/>
            </p:cNvSpPr>
            <p:nvPr/>
          </p:nvSpPr>
          <p:spPr bwMode="auto">
            <a:xfrm>
              <a:off x="3308" y="772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82" name="Oval 94"/>
            <p:cNvSpPr>
              <a:spLocks noChangeAspect="1" noChangeArrowheads="1"/>
            </p:cNvSpPr>
            <p:nvPr/>
          </p:nvSpPr>
          <p:spPr bwMode="auto">
            <a:xfrm>
              <a:off x="3116" y="724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83" name="Oval 95"/>
            <p:cNvSpPr>
              <a:spLocks noChangeAspect="1" noChangeArrowheads="1"/>
            </p:cNvSpPr>
            <p:nvPr/>
          </p:nvSpPr>
          <p:spPr bwMode="auto">
            <a:xfrm>
              <a:off x="3212" y="744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84" name="Oval 96"/>
            <p:cNvSpPr>
              <a:spLocks noChangeAspect="1" noChangeArrowheads="1"/>
            </p:cNvSpPr>
            <p:nvPr/>
          </p:nvSpPr>
          <p:spPr bwMode="auto">
            <a:xfrm>
              <a:off x="2828" y="696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85" name="Oval 97"/>
            <p:cNvSpPr>
              <a:spLocks noChangeAspect="1" noChangeArrowheads="1"/>
            </p:cNvSpPr>
            <p:nvPr/>
          </p:nvSpPr>
          <p:spPr bwMode="auto">
            <a:xfrm>
              <a:off x="2832" y="864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86" name="Oval 98"/>
            <p:cNvSpPr>
              <a:spLocks noChangeAspect="1" noChangeArrowheads="1"/>
            </p:cNvSpPr>
            <p:nvPr/>
          </p:nvSpPr>
          <p:spPr bwMode="auto">
            <a:xfrm>
              <a:off x="2832" y="960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87" name="Oval 99"/>
            <p:cNvSpPr>
              <a:spLocks noChangeAspect="1" noChangeArrowheads="1"/>
            </p:cNvSpPr>
            <p:nvPr/>
          </p:nvSpPr>
          <p:spPr bwMode="auto">
            <a:xfrm>
              <a:off x="2832" y="1056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88" name="Oval 100"/>
            <p:cNvSpPr>
              <a:spLocks noChangeAspect="1" noChangeArrowheads="1"/>
            </p:cNvSpPr>
            <p:nvPr/>
          </p:nvSpPr>
          <p:spPr bwMode="auto">
            <a:xfrm>
              <a:off x="2832" y="1152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89" name="Oval 101"/>
            <p:cNvSpPr>
              <a:spLocks noChangeAspect="1" noChangeArrowheads="1"/>
            </p:cNvSpPr>
            <p:nvPr/>
          </p:nvSpPr>
          <p:spPr bwMode="auto">
            <a:xfrm>
              <a:off x="2832" y="1248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90" name="Oval 102"/>
            <p:cNvSpPr>
              <a:spLocks noChangeAspect="1" noChangeArrowheads="1"/>
            </p:cNvSpPr>
            <p:nvPr/>
          </p:nvSpPr>
          <p:spPr bwMode="auto">
            <a:xfrm>
              <a:off x="2832" y="1344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91" name="Oval 103"/>
            <p:cNvSpPr>
              <a:spLocks noChangeAspect="1" noChangeArrowheads="1"/>
            </p:cNvSpPr>
            <p:nvPr/>
          </p:nvSpPr>
          <p:spPr bwMode="auto">
            <a:xfrm>
              <a:off x="2832" y="1440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92" name="Oval 104"/>
            <p:cNvSpPr>
              <a:spLocks noChangeAspect="1" noChangeArrowheads="1"/>
            </p:cNvSpPr>
            <p:nvPr/>
          </p:nvSpPr>
          <p:spPr bwMode="auto">
            <a:xfrm>
              <a:off x="2832" y="1536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93" name="Oval 105"/>
            <p:cNvSpPr>
              <a:spLocks noChangeAspect="1" noChangeArrowheads="1"/>
            </p:cNvSpPr>
            <p:nvPr/>
          </p:nvSpPr>
          <p:spPr bwMode="auto">
            <a:xfrm>
              <a:off x="2832" y="1632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94" name="Oval 106"/>
            <p:cNvSpPr>
              <a:spLocks noChangeAspect="1" noChangeArrowheads="1"/>
            </p:cNvSpPr>
            <p:nvPr/>
          </p:nvSpPr>
          <p:spPr bwMode="auto">
            <a:xfrm>
              <a:off x="2832" y="1728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95" name="Oval 107"/>
            <p:cNvSpPr>
              <a:spLocks noChangeAspect="1" noChangeArrowheads="1"/>
            </p:cNvSpPr>
            <p:nvPr/>
          </p:nvSpPr>
          <p:spPr bwMode="auto">
            <a:xfrm>
              <a:off x="2832" y="1824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96" name="Oval 108"/>
            <p:cNvSpPr>
              <a:spLocks noChangeAspect="1" noChangeArrowheads="1"/>
            </p:cNvSpPr>
            <p:nvPr/>
          </p:nvSpPr>
          <p:spPr bwMode="auto">
            <a:xfrm>
              <a:off x="2832" y="1996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97" name="Oval 109"/>
            <p:cNvSpPr>
              <a:spLocks noChangeAspect="1" noChangeArrowheads="1"/>
            </p:cNvSpPr>
            <p:nvPr/>
          </p:nvSpPr>
          <p:spPr bwMode="auto">
            <a:xfrm>
              <a:off x="2832" y="2092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98" name="Oval 110"/>
            <p:cNvSpPr>
              <a:spLocks noChangeAspect="1" noChangeArrowheads="1"/>
            </p:cNvSpPr>
            <p:nvPr/>
          </p:nvSpPr>
          <p:spPr bwMode="auto">
            <a:xfrm>
              <a:off x="2832" y="2188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99" name="Oval 111"/>
            <p:cNvSpPr>
              <a:spLocks noChangeAspect="1" noChangeArrowheads="1"/>
            </p:cNvSpPr>
            <p:nvPr/>
          </p:nvSpPr>
          <p:spPr bwMode="auto">
            <a:xfrm>
              <a:off x="2832" y="2284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00" name="Oval 112"/>
            <p:cNvSpPr>
              <a:spLocks noChangeAspect="1" noChangeArrowheads="1"/>
            </p:cNvSpPr>
            <p:nvPr/>
          </p:nvSpPr>
          <p:spPr bwMode="auto">
            <a:xfrm>
              <a:off x="2832" y="2380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01" name="Oval 113"/>
            <p:cNvSpPr>
              <a:spLocks noChangeAspect="1" noChangeArrowheads="1"/>
            </p:cNvSpPr>
            <p:nvPr/>
          </p:nvSpPr>
          <p:spPr bwMode="auto">
            <a:xfrm>
              <a:off x="2832" y="2476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02" name="Oval 114"/>
            <p:cNvSpPr>
              <a:spLocks noChangeAspect="1" noChangeArrowheads="1"/>
            </p:cNvSpPr>
            <p:nvPr/>
          </p:nvSpPr>
          <p:spPr bwMode="auto">
            <a:xfrm>
              <a:off x="2832" y="2572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03" name="Oval 115"/>
            <p:cNvSpPr>
              <a:spLocks noChangeAspect="1" noChangeArrowheads="1"/>
            </p:cNvSpPr>
            <p:nvPr/>
          </p:nvSpPr>
          <p:spPr bwMode="auto">
            <a:xfrm>
              <a:off x="2832" y="2668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04" name="Oval 116"/>
            <p:cNvSpPr>
              <a:spLocks noChangeAspect="1" noChangeArrowheads="1"/>
            </p:cNvSpPr>
            <p:nvPr/>
          </p:nvSpPr>
          <p:spPr bwMode="auto">
            <a:xfrm>
              <a:off x="2832" y="2764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05" name="Oval 117"/>
            <p:cNvSpPr>
              <a:spLocks noChangeAspect="1" noChangeArrowheads="1"/>
            </p:cNvSpPr>
            <p:nvPr/>
          </p:nvSpPr>
          <p:spPr bwMode="auto">
            <a:xfrm>
              <a:off x="2832" y="2860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06" name="Oval 118"/>
            <p:cNvSpPr>
              <a:spLocks noChangeAspect="1" noChangeArrowheads="1"/>
            </p:cNvSpPr>
            <p:nvPr/>
          </p:nvSpPr>
          <p:spPr bwMode="auto">
            <a:xfrm>
              <a:off x="2832" y="2956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07" name="Oval 119"/>
            <p:cNvSpPr>
              <a:spLocks noChangeAspect="1" noChangeArrowheads="1"/>
            </p:cNvSpPr>
            <p:nvPr/>
          </p:nvSpPr>
          <p:spPr bwMode="auto">
            <a:xfrm>
              <a:off x="2832" y="3052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08" name="Oval 120"/>
            <p:cNvSpPr>
              <a:spLocks noChangeAspect="1" noChangeArrowheads="1"/>
            </p:cNvSpPr>
            <p:nvPr/>
          </p:nvSpPr>
          <p:spPr bwMode="auto">
            <a:xfrm>
              <a:off x="2832" y="3148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09" name="Oval 121"/>
            <p:cNvSpPr>
              <a:spLocks noChangeAspect="1" noChangeArrowheads="1"/>
            </p:cNvSpPr>
            <p:nvPr/>
          </p:nvSpPr>
          <p:spPr bwMode="auto">
            <a:xfrm>
              <a:off x="2832" y="3244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10" name="Oval 122"/>
            <p:cNvSpPr>
              <a:spLocks noChangeAspect="1" noChangeArrowheads="1"/>
            </p:cNvSpPr>
            <p:nvPr/>
          </p:nvSpPr>
          <p:spPr bwMode="auto">
            <a:xfrm>
              <a:off x="2832" y="3340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11" name="Oval 123"/>
            <p:cNvSpPr>
              <a:spLocks noChangeAspect="1" noChangeArrowheads="1"/>
            </p:cNvSpPr>
            <p:nvPr/>
          </p:nvSpPr>
          <p:spPr bwMode="auto">
            <a:xfrm>
              <a:off x="2832" y="3436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12" name="Oval 124"/>
            <p:cNvSpPr>
              <a:spLocks noChangeAspect="1" noChangeArrowheads="1"/>
            </p:cNvSpPr>
            <p:nvPr/>
          </p:nvSpPr>
          <p:spPr bwMode="auto">
            <a:xfrm rot="2555375">
              <a:off x="2744" y="2175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13" name="Oval 125"/>
            <p:cNvSpPr>
              <a:spLocks noChangeAspect="1" noChangeArrowheads="1"/>
            </p:cNvSpPr>
            <p:nvPr/>
          </p:nvSpPr>
          <p:spPr bwMode="auto">
            <a:xfrm rot="2555375">
              <a:off x="2679" y="2245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14" name="Oval 126"/>
            <p:cNvSpPr>
              <a:spLocks noChangeAspect="1" noChangeArrowheads="1"/>
            </p:cNvSpPr>
            <p:nvPr/>
          </p:nvSpPr>
          <p:spPr bwMode="auto">
            <a:xfrm rot="2555375">
              <a:off x="2614" y="2316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15" name="Oval 127"/>
            <p:cNvSpPr>
              <a:spLocks noChangeAspect="1" noChangeArrowheads="1"/>
            </p:cNvSpPr>
            <p:nvPr/>
          </p:nvSpPr>
          <p:spPr bwMode="auto">
            <a:xfrm rot="2555375">
              <a:off x="2549" y="2387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16" name="Oval 128"/>
            <p:cNvSpPr>
              <a:spLocks noChangeAspect="1" noChangeArrowheads="1"/>
            </p:cNvSpPr>
            <p:nvPr/>
          </p:nvSpPr>
          <p:spPr bwMode="auto">
            <a:xfrm rot="2555375">
              <a:off x="2484" y="2457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17" name="Oval 129"/>
            <p:cNvSpPr>
              <a:spLocks noChangeAspect="1" noChangeArrowheads="1"/>
            </p:cNvSpPr>
            <p:nvPr/>
          </p:nvSpPr>
          <p:spPr bwMode="auto">
            <a:xfrm rot="2555375">
              <a:off x="2419" y="2528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18" name="Oval 130"/>
            <p:cNvSpPr>
              <a:spLocks noChangeAspect="1" noChangeArrowheads="1"/>
            </p:cNvSpPr>
            <p:nvPr/>
          </p:nvSpPr>
          <p:spPr bwMode="auto">
            <a:xfrm rot="2555375">
              <a:off x="2354" y="2599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19" name="Oval 131"/>
            <p:cNvSpPr>
              <a:spLocks noChangeAspect="1" noChangeArrowheads="1"/>
            </p:cNvSpPr>
            <p:nvPr/>
          </p:nvSpPr>
          <p:spPr bwMode="auto">
            <a:xfrm rot="2555375">
              <a:off x="2289" y="2670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20" name="Oval 132"/>
            <p:cNvSpPr>
              <a:spLocks noChangeAspect="1" noChangeArrowheads="1"/>
            </p:cNvSpPr>
            <p:nvPr/>
          </p:nvSpPr>
          <p:spPr bwMode="auto">
            <a:xfrm rot="2555375">
              <a:off x="2224" y="2740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21" name="Oval 133"/>
            <p:cNvSpPr>
              <a:spLocks noChangeAspect="1" noChangeArrowheads="1"/>
            </p:cNvSpPr>
            <p:nvPr/>
          </p:nvSpPr>
          <p:spPr bwMode="auto">
            <a:xfrm rot="2555375">
              <a:off x="2094" y="2882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22" name="Oval 134"/>
            <p:cNvSpPr>
              <a:spLocks noChangeAspect="1" noChangeArrowheads="1"/>
            </p:cNvSpPr>
            <p:nvPr/>
          </p:nvSpPr>
          <p:spPr bwMode="auto">
            <a:xfrm rot="2555375">
              <a:off x="2029" y="2952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23" name="Oval 135"/>
            <p:cNvSpPr>
              <a:spLocks noChangeAspect="1" noChangeArrowheads="1"/>
            </p:cNvSpPr>
            <p:nvPr/>
          </p:nvSpPr>
          <p:spPr bwMode="auto">
            <a:xfrm rot="2555375">
              <a:off x="1965" y="3024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24" name="Oval 136"/>
            <p:cNvSpPr>
              <a:spLocks noChangeAspect="1" noChangeArrowheads="1"/>
            </p:cNvSpPr>
            <p:nvPr/>
          </p:nvSpPr>
          <p:spPr bwMode="auto">
            <a:xfrm rot="2555375">
              <a:off x="1900" y="3094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25" name="Oval 137"/>
            <p:cNvSpPr>
              <a:spLocks noChangeAspect="1" noChangeArrowheads="1"/>
            </p:cNvSpPr>
            <p:nvPr/>
          </p:nvSpPr>
          <p:spPr bwMode="auto">
            <a:xfrm rot="19044625" flipH="1">
              <a:off x="2927" y="2175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26" name="Oval 138"/>
            <p:cNvSpPr>
              <a:spLocks noChangeAspect="1" noChangeArrowheads="1"/>
            </p:cNvSpPr>
            <p:nvPr/>
          </p:nvSpPr>
          <p:spPr bwMode="auto">
            <a:xfrm rot="19044625" flipH="1">
              <a:off x="2992" y="2245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27" name="Oval 139"/>
            <p:cNvSpPr>
              <a:spLocks noChangeAspect="1" noChangeArrowheads="1"/>
            </p:cNvSpPr>
            <p:nvPr/>
          </p:nvSpPr>
          <p:spPr bwMode="auto">
            <a:xfrm rot="19044625" flipH="1">
              <a:off x="3057" y="2316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28" name="Oval 140"/>
            <p:cNvSpPr>
              <a:spLocks noChangeAspect="1" noChangeArrowheads="1"/>
            </p:cNvSpPr>
            <p:nvPr/>
          </p:nvSpPr>
          <p:spPr bwMode="auto">
            <a:xfrm rot="19044625" flipH="1">
              <a:off x="3122" y="2387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29" name="Oval 141"/>
            <p:cNvSpPr>
              <a:spLocks noChangeAspect="1" noChangeArrowheads="1"/>
            </p:cNvSpPr>
            <p:nvPr/>
          </p:nvSpPr>
          <p:spPr bwMode="auto">
            <a:xfrm rot="19044625" flipH="1">
              <a:off x="3187" y="2457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30" name="Oval 142"/>
            <p:cNvSpPr>
              <a:spLocks noChangeAspect="1" noChangeArrowheads="1"/>
            </p:cNvSpPr>
            <p:nvPr/>
          </p:nvSpPr>
          <p:spPr bwMode="auto">
            <a:xfrm rot="19044625" flipH="1">
              <a:off x="3252" y="2528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31" name="Oval 143"/>
            <p:cNvSpPr>
              <a:spLocks noChangeAspect="1" noChangeArrowheads="1"/>
            </p:cNvSpPr>
            <p:nvPr/>
          </p:nvSpPr>
          <p:spPr bwMode="auto">
            <a:xfrm rot="19044625" flipH="1">
              <a:off x="3317" y="2599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32" name="Oval 144"/>
            <p:cNvSpPr>
              <a:spLocks noChangeAspect="1" noChangeArrowheads="1"/>
            </p:cNvSpPr>
            <p:nvPr/>
          </p:nvSpPr>
          <p:spPr bwMode="auto">
            <a:xfrm rot="19044625" flipH="1">
              <a:off x="3382" y="2670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33" name="Oval 145"/>
            <p:cNvSpPr>
              <a:spLocks noChangeAspect="1" noChangeArrowheads="1"/>
            </p:cNvSpPr>
            <p:nvPr/>
          </p:nvSpPr>
          <p:spPr bwMode="auto">
            <a:xfrm rot="19044625" flipH="1">
              <a:off x="3447" y="2740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34" name="Oval 146"/>
            <p:cNvSpPr>
              <a:spLocks noChangeAspect="1" noChangeArrowheads="1"/>
            </p:cNvSpPr>
            <p:nvPr/>
          </p:nvSpPr>
          <p:spPr bwMode="auto">
            <a:xfrm rot="19044625" flipH="1">
              <a:off x="3512" y="2811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35" name="Oval 147"/>
            <p:cNvSpPr>
              <a:spLocks noChangeAspect="1" noChangeArrowheads="1"/>
            </p:cNvSpPr>
            <p:nvPr/>
          </p:nvSpPr>
          <p:spPr bwMode="auto">
            <a:xfrm rot="19044625" flipH="1">
              <a:off x="3577" y="2882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36" name="Oval 148"/>
            <p:cNvSpPr>
              <a:spLocks noChangeAspect="1" noChangeArrowheads="1"/>
            </p:cNvSpPr>
            <p:nvPr/>
          </p:nvSpPr>
          <p:spPr bwMode="auto">
            <a:xfrm rot="19044625" flipH="1">
              <a:off x="3642" y="2952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37" name="Oval 149"/>
            <p:cNvSpPr>
              <a:spLocks noChangeAspect="1" noChangeArrowheads="1"/>
            </p:cNvSpPr>
            <p:nvPr/>
          </p:nvSpPr>
          <p:spPr bwMode="auto">
            <a:xfrm rot="19044625" flipH="1">
              <a:off x="3707" y="3024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38" name="Oval 150"/>
            <p:cNvSpPr>
              <a:spLocks noChangeAspect="1" noChangeArrowheads="1"/>
            </p:cNvSpPr>
            <p:nvPr/>
          </p:nvSpPr>
          <p:spPr bwMode="auto">
            <a:xfrm rot="19044625" flipH="1">
              <a:off x="3772" y="3094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370839" name="Oval 151"/>
          <p:cNvSpPr>
            <a:spLocks noChangeAspect="1" noChangeArrowheads="1"/>
          </p:cNvSpPr>
          <p:nvPr/>
        </p:nvSpPr>
        <p:spPr bwMode="auto">
          <a:xfrm>
            <a:off x="2286000" y="790575"/>
            <a:ext cx="1800225" cy="1800225"/>
          </a:xfrm>
          <a:prstGeom prst="ellipse">
            <a:avLst/>
          </a:prstGeom>
          <a:gradFill rotWithShape="0">
            <a:gsLst>
              <a:gs pos="0">
                <a:srgbClr val="FFFF00"/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370840" name="Group 152"/>
          <p:cNvGrpSpPr>
            <a:grpSpLocks/>
          </p:cNvGrpSpPr>
          <p:nvPr/>
        </p:nvGrpSpPr>
        <p:grpSpPr bwMode="auto">
          <a:xfrm>
            <a:off x="2843213" y="1347788"/>
            <a:ext cx="685800" cy="685800"/>
            <a:chOff x="4767" y="879"/>
            <a:chExt cx="432" cy="432"/>
          </a:xfrm>
        </p:grpSpPr>
        <p:grpSp>
          <p:nvGrpSpPr>
            <p:cNvPr id="181311" name="Group 153"/>
            <p:cNvGrpSpPr>
              <a:grpSpLocks/>
            </p:cNvGrpSpPr>
            <p:nvPr/>
          </p:nvGrpSpPr>
          <p:grpSpPr bwMode="auto">
            <a:xfrm>
              <a:off x="4767" y="879"/>
              <a:ext cx="432" cy="432"/>
              <a:chOff x="4767" y="879"/>
              <a:chExt cx="432" cy="432"/>
            </a:xfrm>
          </p:grpSpPr>
          <p:grpSp>
            <p:nvGrpSpPr>
              <p:cNvPr id="181313" name="Group 154"/>
              <p:cNvGrpSpPr>
                <a:grpSpLocks/>
              </p:cNvGrpSpPr>
              <p:nvPr/>
            </p:nvGrpSpPr>
            <p:grpSpPr bwMode="auto">
              <a:xfrm>
                <a:off x="4983" y="879"/>
                <a:ext cx="0" cy="432"/>
                <a:chOff x="4992" y="864"/>
                <a:chExt cx="0" cy="432"/>
              </a:xfrm>
            </p:grpSpPr>
            <p:sp>
              <p:nvSpPr>
                <p:cNvPr id="370843" name="Line 155"/>
                <p:cNvSpPr>
                  <a:spLocks noChangeShapeType="1"/>
                </p:cNvSpPr>
                <p:nvPr/>
              </p:nvSpPr>
              <p:spPr bwMode="auto">
                <a:xfrm>
                  <a:off x="4992" y="864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70844" name="Line 156"/>
                <p:cNvSpPr>
                  <a:spLocks noChangeShapeType="1"/>
                </p:cNvSpPr>
                <p:nvPr/>
              </p:nvSpPr>
              <p:spPr bwMode="auto">
                <a:xfrm flipV="1">
                  <a:off x="4992" y="1104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grpSp>
            <p:nvGrpSpPr>
              <p:cNvPr id="181314" name="Group 157"/>
              <p:cNvGrpSpPr>
                <a:grpSpLocks/>
              </p:cNvGrpSpPr>
              <p:nvPr/>
            </p:nvGrpSpPr>
            <p:grpSpPr bwMode="auto">
              <a:xfrm rot="-5400000">
                <a:off x="4983" y="879"/>
                <a:ext cx="0" cy="432"/>
                <a:chOff x="4992" y="864"/>
                <a:chExt cx="0" cy="432"/>
              </a:xfrm>
            </p:grpSpPr>
            <p:sp>
              <p:nvSpPr>
                <p:cNvPr id="370846" name="Line 158"/>
                <p:cNvSpPr>
                  <a:spLocks noChangeShapeType="1"/>
                </p:cNvSpPr>
                <p:nvPr/>
              </p:nvSpPr>
              <p:spPr bwMode="auto">
                <a:xfrm>
                  <a:off x="2147483647" y="863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70847" name="Line 159"/>
                <p:cNvSpPr>
                  <a:spLocks noChangeShapeType="1"/>
                </p:cNvSpPr>
                <p:nvPr/>
              </p:nvSpPr>
              <p:spPr bwMode="auto">
                <a:xfrm flipV="1">
                  <a:off x="4992" y="1104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</p:grpSp>
        <p:sp>
          <p:nvSpPr>
            <p:cNvPr id="370848" name="Oval 160"/>
            <p:cNvSpPr>
              <a:spLocks noChangeAspect="1" noChangeArrowheads="1"/>
            </p:cNvSpPr>
            <p:nvPr/>
          </p:nvSpPr>
          <p:spPr bwMode="auto">
            <a:xfrm>
              <a:off x="4949" y="1061"/>
              <a:ext cx="68" cy="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370849" name="Group 161"/>
          <p:cNvGrpSpPr>
            <a:grpSpLocks/>
          </p:cNvGrpSpPr>
          <p:nvPr/>
        </p:nvGrpSpPr>
        <p:grpSpPr bwMode="auto">
          <a:xfrm>
            <a:off x="5715000" y="3429000"/>
            <a:ext cx="1800225" cy="1800225"/>
            <a:chOff x="4512" y="2736"/>
            <a:chExt cx="1134" cy="1134"/>
          </a:xfrm>
        </p:grpSpPr>
        <p:sp>
          <p:nvSpPr>
            <p:cNvPr id="370850" name="Oval 162"/>
            <p:cNvSpPr>
              <a:spLocks noChangeAspect="1" noChangeArrowheads="1"/>
            </p:cNvSpPr>
            <p:nvPr/>
          </p:nvSpPr>
          <p:spPr bwMode="auto">
            <a:xfrm>
              <a:off x="4512" y="2736"/>
              <a:ext cx="1134" cy="1134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181302" name="Group 163"/>
            <p:cNvGrpSpPr>
              <a:grpSpLocks/>
            </p:cNvGrpSpPr>
            <p:nvPr/>
          </p:nvGrpSpPr>
          <p:grpSpPr bwMode="auto">
            <a:xfrm>
              <a:off x="4863" y="3087"/>
              <a:ext cx="432" cy="432"/>
              <a:chOff x="4767" y="879"/>
              <a:chExt cx="432" cy="432"/>
            </a:xfrm>
          </p:grpSpPr>
          <p:grpSp>
            <p:nvGrpSpPr>
              <p:cNvPr id="181303" name="Group 164"/>
              <p:cNvGrpSpPr>
                <a:grpSpLocks/>
              </p:cNvGrpSpPr>
              <p:nvPr/>
            </p:nvGrpSpPr>
            <p:grpSpPr bwMode="auto">
              <a:xfrm>
                <a:off x="4767" y="879"/>
                <a:ext cx="432" cy="432"/>
                <a:chOff x="4767" y="879"/>
                <a:chExt cx="432" cy="432"/>
              </a:xfrm>
            </p:grpSpPr>
            <p:grpSp>
              <p:nvGrpSpPr>
                <p:cNvPr id="181305" name="Group 165"/>
                <p:cNvGrpSpPr>
                  <a:grpSpLocks/>
                </p:cNvGrpSpPr>
                <p:nvPr/>
              </p:nvGrpSpPr>
              <p:grpSpPr bwMode="auto">
                <a:xfrm>
                  <a:off x="4983" y="879"/>
                  <a:ext cx="0" cy="432"/>
                  <a:chOff x="4992" y="864"/>
                  <a:chExt cx="0" cy="432"/>
                </a:xfrm>
              </p:grpSpPr>
              <p:sp>
                <p:nvSpPr>
                  <p:cNvPr id="370854" name="Line 166"/>
                  <p:cNvSpPr>
                    <a:spLocks noChangeShapeType="1"/>
                  </p:cNvSpPr>
                  <p:nvPr/>
                </p:nvSpPr>
                <p:spPr bwMode="auto">
                  <a:xfrm>
                    <a:off x="4992" y="864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370855" name="Line 16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992" y="1104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</p:grpSp>
            <p:grpSp>
              <p:nvGrpSpPr>
                <p:cNvPr id="181306" name="Group 168"/>
                <p:cNvGrpSpPr>
                  <a:grpSpLocks/>
                </p:cNvGrpSpPr>
                <p:nvPr/>
              </p:nvGrpSpPr>
              <p:grpSpPr bwMode="auto">
                <a:xfrm rot="-5400000">
                  <a:off x="4983" y="879"/>
                  <a:ext cx="0" cy="432"/>
                  <a:chOff x="4992" y="864"/>
                  <a:chExt cx="0" cy="432"/>
                </a:xfrm>
              </p:grpSpPr>
              <p:sp>
                <p:nvSpPr>
                  <p:cNvPr id="370857" name="Line 169"/>
                  <p:cNvSpPr>
                    <a:spLocks noChangeShapeType="1"/>
                  </p:cNvSpPr>
                  <p:nvPr/>
                </p:nvSpPr>
                <p:spPr bwMode="auto">
                  <a:xfrm>
                    <a:off x="2147483647" y="863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370858" name="Line 17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992" y="1104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</p:grpSp>
          </p:grpSp>
          <p:sp>
            <p:nvSpPr>
              <p:cNvPr id="370859" name="Oval 171"/>
              <p:cNvSpPr>
                <a:spLocks noChangeAspect="1" noChangeArrowheads="1"/>
              </p:cNvSpPr>
              <p:nvPr/>
            </p:nvSpPr>
            <p:spPr bwMode="auto">
              <a:xfrm>
                <a:off x="4949" y="1061"/>
                <a:ext cx="68" cy="6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370860" name="Group 172"/>
          <p:cNvGrpSpPr>
            <a:grpSpLocks/>
          </p:cNvGrpSpPr>
          <p:nvPr/>
        </p:nvGrpSpPr>
        <p:grpSpPr bwMode="auto">
          <a:xfrm>
            <a:off x="1933575" y="762000"/>
            <a:ext cx="5457825" cy="5305425"/>
            <a:chOff x="1152" y="528"/>
            <a:chExt cx="3438" cy="3342"/>
          </a:xfrm>
        </p:grpSpPr>
        <p:sp>
          <p:nvSpPr>
            <p:cNvPr id="370861" name="Oval 173"/>
            <p:cNvSpPr>
              <a:spLocks noChangeAspect="1" noChangeArrowheads="1"/>
            </p:cNvSpPr>
            <p:nvPr/>
          </p:nvSpPr>
          <p:spPr bwMode="auto">
            <a:xfrm>
              <a:off x="1632" y="528"/>
              <a:ext cx="1134" cy="1134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62" name="Oval 174"/>
            <p:cNvSpPr>
              <a:spLocks noChangeAspect="1" noChangeArrowheads="1"/>
            </p:cNvSpPr>
            <p:nvPr/>
          </p:nvSpPr>
          <p:spPr bwMode="auto">
            <a:xfrm>
              <a:off x="2592" y="2736"/>
              <a:ext cx="1134" cy="1134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63" name="Oval 175"/>
            <p:cNvSpPr>
              <a:spLocks noChangeAspect="1" noChangeArrowheads="1"/>
            </p:cNvSpPr>
            <p:nvPr/>
          </p:nvSpPr>
          <p:spPr bwMode="auto">
            <a:xfrm>
              <a:off x="2064" y="2448"/>
              <a:ext cx="1134" cy="1134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64" name="Oval 176"/>
            <p:cNvSpPr>
              <a:spLocks noChangeAspect="1" noChangeArrowheads="1"/>
            </p:cNvSpPr>
            <p:nvPr/>
          </p:nvSpPr>
          <p:spPr bwMode="auto">
            <a:xfrm>
              <a:off x="1392" y="2496"/>
              <a:ext cx="1134" cy="1134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65" name="Oval 177"/>
            <p:cNvSpPr>
              <a:spLocks noChangeAspect="1" noChangeArrowheads="1"/>
            </p:cNvSpPr>
            <p:nvPr/>
          </p:nvSpPr>
          <p:spPr bwMode="auto">
            <a:xfrm>
              <a:off x="1488" y="1872"/>
              <a:ext cx="1134" cy="1134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66" name="Oval 178"/>
            <p:cNvSpPr>
              <a:spLocks noChangeAspect="1" noChangeArrowheads="1"/>
            </p:cNvSpPr>
            <p:nvPr/>
          </p:nvSpPr>
          <p:spPr bwMode="auto">
            <a:xfrm>
              <a:off x="1152" y="1728"/>
              <a:ext cx="1134" cy="1134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67" name="Oval 179"/>
            <p:cNvSpPr>
              <a:spLocks noChangeAspect="1" noChangeArrowheads="1"/>
            </p:cNvSpPr>
            <p:nvPr/>
          </p:nvSpPr>
          <p:spPr bwMode="auto">
            <a:xfrm>
              <a:off x="1632" y="672"/>
              <a:ext cx="1134" cy="1134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CAC90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68" name="Oval 180"/>
            <p:cNvSpPr>
              <a:spLocks noChangeAspect="1" noChangeArrowheads="1"/>
            </p:cNvSpPr>
            <p:nvPr/>
          </p:nvSpPr>
          <p:spPr bwMode="auto">
            <a:xfrm>
              <a:off x="1296" y="960"/>
              <a:ext cx="1134" cy="1134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69" name="Oval 181"/>
            <p:cNvSpPr>
              <a:spLocks noChangeAspect="1" noChangeArrowheads="1"/>
            </p:cNvSpPr>
            <p:nvPr/>
          </p:nvSpPr>
          <p:spPr bwMode="auto">
            <a:xfrm>
              <a:off x="3024" y="1440"/>
              <a:ext cx="1134" cy="1134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70" name="Oval 182"/>
            <p:cNvSpPr>
              <a:spLocks noChangeAspect="1" noChangeArrowheads="1"/>
            </p:cNvSpPr>
            <p:nvPr/>
          </p:nvSpPr>
          <p:spPr bwMode="auto">
            <a:xfrm>
              <a:off x="2736" y="1632"/>
              <a:ext cx="1134" cy="1134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71" name="Oval 183"/>
            <p:cNvSpPr>
              <a:spLocks noChangeAspect="1" noChangeArrowheads="1"/>
            </p:cNvSpPr>
            <p:nvPr/>
          </p:nvSpPr>
          <p:spPr bwMode="auto">
            <a:xfrm>
              <a:off x="2112" y="2256"/>
              <a:ext cx="1134" cy="1134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DDDB0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72" name="Oval 184"/>
            <p:cNvSpPr>
              <a:spLocks noChangeAspect="1" noChangeArrowheads="1"/>
            </p:cNvSpPr>
            <p:nvPr/>
          </p:nvSpPr>
          <p:spPr bwMode="auto">
            <a:xfrm>
              <a:off x="2208" y="1536"/>
              <a:ext cx="1134" cy="1134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73" name="Oval 185"/>
            <p:cNvSpPr>
              <a:spLocks noChangeAspect="1" noChangeArrowheads="1"/>
            </p:cNvSpPr>
            <p:nvPr/>
          </p:nvSpPr>
          <p:spPr bwMode="auto">
            <a:xfrm>
              <a:off x="2784" y="2256"/>
              <a:ext cx="1134" cy="1134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DDDB0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74" name="Oval 186"/>
            <p:cNvSpPr>
              <a:spLocks noChangeAspect="1" noChangeArrowheads="1"/>
            </p:cNvSpPr>
            <p:nvPr/>
          </p:nvSpPr>
          <p:spPr bwMode="auto">
            <a:xfrm>
              <a:off x="3456" y="1488"/>
              <a:ext cx="1134" cy="1134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75" name="Oval 187"/>
            <p:cNvSpPr>
              <a:spLocks noChangeAspect="1" noChangeArrowheads="1"/>
            </p:cNvSpPr>
            <p:nvPr/>
          </p:nvSpPr>
          <p:spPr bwMode="auto">
            <a:xfrm>
              <a:off x="3168" y="816"/>
              <a:ext cx="1134" cy="1134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76" name="Oval 188"/>
            <p:cNvSpPr>
              <a:spLocks noChangeAspect="1" noChangeArrowheads="1"/>
            </p:cNvSpPr>
            <p:nvPr/>
          </p:nvSpPr>
          <p:spPr bwMode="auto">
            <a:xfrm>
              <a:off x="2448" y="576"/>
              <a:ext cx="1134" cy="1134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77" name="Oval 189"/>
            <p:cNvSpPr>
              <a:spLocks noChangeAspect="1" noChangeArrowheads="1"/>
            </p:cNvSpPr>
            <p:nvPr/>
          </p:nvSpPr>
          <p:spPr bwMode="auto">
            <a:xfrm>
              <a:off x="1872" y="1008"/>
              <a:ext cx="1134" cy="1134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DDDB0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78" name="Oval 190"/>
            <p:cNvSpPr>
              <a:spLocks noChangeAspect="1" noChangeArrowheads="1"/>
            </p:cNvSpPr>
            <p:nvPr/>
          </p:nvSpPr>
          <p:spPr bwMode="auto">
            <a:xfrm>
              <a:off x="1872" y="1776"/>
              <a:ext cx="1134" cy="1134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DDDB0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79" name="Oval 191"/>
            <p:cNvSpPr>
              <a:spLocks noChangeAspect="1" noChangeArrowheads="1"/>
            </p:cNvSpPr>
            <p:nvPr/>
          </p:nvSpPr>
          <p:spPr bwMode="auto">
            <a:xfrm>
              <a:off x="2784" y="1824"/>
              <a:ext cx="1134" cy="1134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DDDB0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80" name="Oval 192"/>
            <p:cNvSpPr>
              <a:spLocks noChangeAspect="1" noChangeArrowheads="1"/>
            </p:cNvSpPr>
            <p:nvPr/>
          </p:nvSpPr>
          <p:spPr bwMode="auto">
            <a:xfrm>
              <a:off x="1392" y="1632"/>
              <a:ext cx="1134" cy="1134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DDDB0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81" name="Oval 193"/>
            <p:cNvSpPr>
              <a:spLocks noChangeAspect="1" noChangeArrowheads="1"/>
            </p:cNvSpPr>
            <p:nvPr/>
          </p:nvSpPr>
          <p:spPr bwMode="auto">
            <a:xfrm>
              <a:off x="1920" y="2256"/>
              <a:ext cx="1134" cy="1134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DDDB0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82" name="Oval 194"/>
            <p:cNvSpPr>
              <a:spLocks noChangeAspect="1" noChangeArrowheads="1"/>
            </p:cNvSpPr>
            <p:nvPr/>
          </p:nvSpPr>
          <p:spPr bwMode="auto">
            <a:xfrm>
              <a:off x="2016" y="2352"/>
              <a:ext cx="1134" cy="1134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DDDB0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83" name="Oval 195"/>
            <p:cNvSpPr>
              <a:spLocks noChangeAspect="1" noChangeArrowheads="1"/>
            </p:cNvSpPr>
            <p:nvPr/>
          </p:nvSpPr>
          <p:spPr bwMode="auto">
            <a:xfrm>
              <a:off x="2736" y="2400"/>
              <a:ext cx="1134" cy="1134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DDDB0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84" name="Oval 196"/>
            <p:cNvSpPr>
              <a:spLocks noChangeAspect="1" noChangeArrowheads="1"/>
            </p:cNvSpPr>
            <p:nvPr/>
          </p:nvSpPr>
          <p:spPr bwMode="auto">
            <a:xfrm>
              <a:off x="1488" y="2448"/>
              <a:ext cx="1134" cy="1134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CAC90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85" name="Oval 197"/>
            <p:cNvSpPr>
              <a:spLocks noChangeAspect="1" noChangeArrowheads="1"/>
            </p:cNvSpPr>
            <p:nvPr/>
          </p:nvSpPr>
          <p:spPr bwMode="auto">
            <a:xfrm>
              <a:off x="1440" y="1104"/>
              <a:ext cx="1134" cy="1134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DDDB0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86" name="Oval 198"/>
            <p:cNvSpPr>
              <a:spLocks noChangeAspect="1" noChangeArrowheads="1"/>
            </p:cNvSpPr>
            <p:nvPr/>
          </p:nvSpPr>
          <p:spPr bwMode="auto">
            <a:xfrm>
              <a:off x="2352" y="1008"/>
              <a:ext cx="1134" cy="1134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DDDB0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87" name="Oval 199"/>
            <p:cNvSpPr>
              <a:spLocks noChangeAspect="1" noChangeArrowheads="1"/>
            </p:cNvSpPr>
            <p:nvPr/>
          </p:nvSpPr>
          <p:spPr bwMode="auto">
            <a:xfrm>
              <a:off x="2784" y="864"/>
              <a:ext cx="1134" cy="1134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DDDB0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88" name="Oval 200"/>
            <p:cNvSpPr>
              <a:spLocks noChangeAspect="1" noChangeArrowheads="1"/>
            </p:cNvSpPr>
            <p:nvPr/>
          </p:nvSpPr>
          <p:spPr bwMode="auto">
            <a:xfrm>
              <a:off x="2112" y="816"/>
              <a:ext cx="1134" cy="1134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DDDB0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89" name="Oval 201"/>
            <p:cNvSpPr>
              <a:spLocks noChangeAspect="1" noChangeArrowheads="1"/>
            </p:cNvSpPr>
            <p:nvPr/>
          </p:nvSpPr>
          <p:spPr bwMode="auto">
            <a:xfrm>
              <a:off x="2928" y="1824"/>
              <a:ext cx="1134" cy="1134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DDDB0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90" name="Oval 202"/>
            <p:cNvSpPr>
              <a:spLocks noChangeAspect="1" noChangeArrowheads="1"/>
            </p:cNvSpPr>
            <p:nvPr/>
          </p:nvSpPr>
          <p:spPr bwMode="auto">
            <a:xfrm>
              <a:off x="2112" y="2448"/>
              <a:ext cx="1134" cy="1134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DDDB0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91" name="Oval 203"/>
            <p:cNvSpPr>
              <a:spLocks noChangeAspect="1" noChangeArrowheads="1"/>
            </p:cNvSpPr>
            <p:nvPr/>
          </p:nvSpPr>
          <p:spPr bwMode="auto">
            <a:xfrm>
              <a:off x="1488" y="816"/>
              <a:ext cx="1134" cy="1134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CAC90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92" name="Oval 204"/>
            <p:cNvSpPr>
              <a:spLocks noChangeAspect="1" noChangeArrowheads="1"/>
            </p:cNvSpPr>
            <p:nvPr/>
          </p:nvSpPr>
          <p:spPr bwMode="auto">
            <a:xfrm>
              <a:off x="1200" y="1392"/>
              <a:ext cx="1134" cy="1134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CAC90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93" name="Oval 205"/>
            <p:cNvSpPr>
              <a:spLocks noChangeAspect="1" noChangeArrowheads="1"/>
            </p:cNvSpPr>
            <p:nvPr/>
          </p:nvSpPr>
          <p:spPr bwMode="auto">
            <a:xfrm>
              <a:off x="3360" y="1584"/>
              <a:ext cx="1134" cy="1134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CAC90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94" name="Oval 206"/>
            <p:cNvSpPr>
              <a:spLocks noChangeAspect="1" noChangeArrowheads="1"/>
            </p:cNvSpPr>
            <p:nvPr/>
          </p:nvSpPr>
          <p:spPr bwMode="auto">
            <a:xfrm>
              <a:off x="3120" y="2256"/>
              <a:ext cx="1134" cy="1134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CAC90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95" name="Oval 207"/>
            <p:cNvSpPr>
              <a:spLocks noChangeAspect="1" noChangeArrowheads="1"/>
            </p:cNvSpPr>
            <p:nvPr/>
          </p:nvSpPr>
          <p:spPr bwMode="auto">
            <a:xfrm>
              <a:off x="2736" y="2640"/>
              <a:ext cx="1134" cy="1134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CAC90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96" name="Oval 208"/>
            <p:cNvSpPr>
              <a:spLocks noChangeAspect="1" noChangeArrowheads="1"/>
            </p:cNvSpPr>
            <p:nvPr/>
          </p:nvSpPr>
          <p:spPr bwMode="auto">
            <a:xfrm>
              <a:off x="2208" y="2688"/>
              <a:ext cx="1134" cy="1134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CAC90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97" name="Oval 209"/>
            <p:cNvSpPr>
              <a:spLocks noChangeAspect="1" noChangeArrowheads="1"/>
            </p:cNvSpPr>
            <p:nvPr/>
          </p:nvSpPr>
          <p:spPr bwMode="auto">
            <a:xfrm>
              <a:off x="2592" y="672"/>
              <a:ext cx="1134" cy="1134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CAC90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98" name="Oval 210"/>
            <p:cNvSpPr>
              <a:spLocks noChangeAspect="1" noChangeArrowheads="1"/>
            </p:cNvSpPr>
            <p:nvPr/>
          </p:nvSpPr>
          <p:spPr bwMode="auto">
            <a:xfrm>
              <a:off x="3072" y="864"/>
              <a:ext cx="1134" cy="1134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CAC90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99" name="Oval 211"/>
            <p:cNvSpPr>
              <a:spLocks noChangeAspect="1" noChangeArrowheads="1"/>
            </p:cNvSpPr>
            <p:nvPr/>
          </p:nvSpPr>
          <p:spPr bwMode="auto">
            <a:xfrm>
              <a:off x="2208" y="1488"/>
              <a:ext cx="1134" cy="1134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DDDB0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4411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4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3000"/>
                                        <p:tgtEl>
                                          <p:spTgt spid="370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0692" grpId="0" animBg="1"/>
      <p:bldP spid="370693" grpId="0" animBg="1"/>
      <p:bldP spid="370694" grpId="0" animBg="1"/>
      <p:bldP spid="370695" grpId="0" animBg="1"/>
      <p:bldP spid="370696" grpId="0" animBg="1"/>
      <p:bldP spid="370697" grpId="0" animBg="1"/>
      <p:bldP spid="370839" grpId="0" animBg="1"/>
      <p:bldP spid="370839" grpId="1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/>
          <p:cNvSpPr>
            <a:spLocks noChangeArrowheads="1"/>
          </p:cNvSpPr>
          <p:nvPr/>
        </p:nvSpPr>
        <p:spPr bwMode="auto">
          <a:xfrm>
            <a:off x="533400" y="44450"/>
            <a:ext cx="8110538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i="1">
                <a:solidFill>
                  <a:srgbClr val="FFFF00"/>
                </a:solidFill>
                <a:latin typeface="Georgia" charset="0"/>
                <a:cs typeface="+mn-cs"/>
              </a:rPr>
              <a:t>Fluorescence Photoactivation Localization</a:t>
            </a:r>
          </a:p>
          <a:p>
            <a:pPr algn="ctr">
              <a:defRPr/>
            </a:pPr>
            <a:r>
              <a:rPr lang="en-US" sz="2800" b="1" i="1">
                <a:solidFill>
                  <a:srgbClr val="FFFF00"/>
                </a:solidFill>
                <a:latin typeface="Georgia" charset="0"/>
                <a:cs typeface="+mn-cs"/>
              </a:rPr>
              <a:t> Microscopy (PALM)</a:t>
            </a:r>
          </a:p>
        </p:txBody>
      </p:sp>
      <p:sp>
        <p:nvSpPr>
          <p:cNvPr id="267267" name="Rectangle 3"/>
          <p:cNvSpPr>
            <a:spLocks noChangeArrowheads="1"/>
          </p:cNvSpPr>
          <p:nvPr/>
        </p:nvSpPr>
        <p:spPr bwMode="auto">
          <a:xfrm>
            <a:off x="4191000" y="914400"/>
            <a:ext cx="434340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400" i="1">
                <a:solidFill>
                  <a:srgbClr val="00FF00"/>
                </a:solidFill>
                <a:cs typeface="+mn-cs"/>
              </a:rPr>
              <a:t>Hess, S.T., T.P. Girirajan, and M.D. Mason. 2006. Ultra-high resolution imaging by fluorescence photoactivation localization microscopy. Biophys J. 91(11):</a:t>
            </a:r>
          </a:p>
        </p:txBody>
      </p:sp>
      <p:pic>
        <p:nvPicPr>
          <p:cNvPr id="267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814513"/>
            <a:ext cx="5181600" cy="435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5" name="Group 32"/>
          <p:cNvGrpSpPr>
            <a:grpSpLocks/>
          </p:cNvGrpSpPr>
          <p:nvPr/>
        </p:nvGrpSpPr>
        <p:grpSpPr bwMode="auto">
          <a:xfrm>
            <a:off x="2971800" y="2119313"/>
            <a:ext cx="6172200" cy="2867025"/>
            <a:chOff x="1872" y="1335"/>
            <a:chExt cx="3888" cy="1806"/>
          </a:xfrm>
        </p:grpSpPr>
        <p:grpSp>
          <p:nvGrpSpPr>
            <p:cNvPr id="31761" name="Group 31"/>
            <p:cNvGrpSpPr>
              <a:grpSpLocks/>
            </p:cNvGrpSpPr>
            <p:nvPr/>
          </p:nvGrpSpPr>
          <p:grpSpPr bwMode="auto">
            <a:xfrm flipV="1">
              <a:off x="3168" y="2112"/>
              <a:ext cx="2592" cy="528"/>
              <a:chOff x="3168" y="1920"/>
              <a:chExt cx="2592" cy="528"/>
            </a:xfrm>
          </p:grpSpPr>
          <p:sp>
            <p:nvSpPr>
              <p:cNvPr id="243741" name="Line 29"/>
              <p:cNvSpPr>
                <a:spLocks noChangeShapeType="1"/>
              </p:cNvSpPr>
              <p:nvPr/>
            </p:nvSpPr>
            <p:spPr bwMode="auto">
              <a:xfrm flipH="1" flipV="1">
                <a:off x="3168" y="1920"/>
                <a:ext cx="2592" cy="528"/>
              </a:xfrm>
              <a:prstGeom prst="line">
                <a:avLst/>
              </a:prstGeom>
              <a:noFill/>
              <a:ln w="12700">
                <a:solidFill>
                  <a:srgbClr val="E8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43742" name="Line 30"/>
              <p:cNvSpPr>
                <a:spLocks noChangeShapeType="1"/>
              </p:cNvSpPr>
              <p:nvPr/>
            </p:nvSpPr>
            <p:spPr bwMode="auto">
              <a:xfrm flipH="1" flipV="1">
                <a:off x="3216" y="2064"/>
                <a:ext cx="2544" cy="336"/>
              </a:xfrm>
              <a:prstGeom prst="line">
                <a:avLst/>
              </a:prstGeom>
              <a:noFill/>
              <a:ln w="19050">
                <a:solidFill>
                  <a:srgbClr val="0707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43737" name="Line 25"/>
            <p:cNvSpPr>
              <a:spLocks noChangeShapeType="1"/>
            </p:cNvSpPr>
            <p:nvPr/>
          </p:nvSpPr>
          <p:spPr bwMode="auto">
            <a:xfrm flipH="1" flipV="1">
              <a:off x="3168" y="1824"/>
              <a:ext cx="2592" cy="528"/>
            </a:xfrm>
            <a:prstGeom prst="line">
              <a:avLst/>
            </a:prstGeom>
            <a:noFill/>
            <a:ln w="12700">
              <a:solidFill>
                <a:srgbClr val="E8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3740" name="Line 28"/>
            <p:cNvSpPr>
              <a:spLocks noChangeShapeType="1"/>
            </p:cNvSpPr>
            <p:nvPr/>
          </p:nvSpPr>
          <p:spPr bwMode="auto">
            <a:xfrm flipH="1" flipV="1">
              <a:off x="3216" y="1968"/>
              <a:ext cx="2544" cy="336"/>
            </a:xfrm>
            <a:prstGeom prst="line">
              <a:avLst/>
            </a:prstGeom>
            <a:noFill/>
            <a:ln w="19050">
              <a:solidFill>
                <a:srgbClr val="0707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3724" name="Line 12"/>
            <p:cNvSpPr>
              <a:spLocks noChangeShapeType="1"/>
            </p:cNvSpPr>
            <p:nvPr/>
          </p:nvSpPr>
          <p:spPr bwMode="auto">
            <a:xfrm>
              <a:off x="1872" y="1335"/>
              <a:ext cx="1296" cy="489"/>
            </a:xfrm>
            <a:prstGeom prst="line">
              <a:avLst/>
            </a:prstGeom>
            <a:noFill/>
            <a:ln w="12700">
              <a:solidFill>
                <a:srgbClr val="E8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3725" name="Line 13"/>
            <p:cNvSpPr>
              <a:spLocks noChangeShapeType="1"/>
            </p:cNvSpPr>
            <p:nvPr/>
          </p:nvSpPr>
          <p:spPr bwMode="auto">
            <a:xfrm flipV="1">
              <a:off x="1872" y="2640"/>
              <a:ext cx="1344" cy="501"/>
            </a:xfrm>
            <a:prstGeom prst="line">
              <a:avLst/>
            </a:prstGeom>
            <a:noFill/>
            <a:ln w="12700">
              <a:solidFill>
                <a:srgbClr val="E8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3728" name="Line 16"/>
            <p:cNvSpPr>
              <a:spLocks noChangeShapeType="1"/>
            </p:cNvSpPr>
            <p:nvPr/>
          </p:nvSpPr>
          <p:spPr bwMode="auto">
            <a:xfrm>
              <a:off x="1872" y="1335"/>
              <a:ext cx="1344" cy="633"/>
            </a:xfrm>
            <a:prstGeom prst="line">
              <a:avLst/>
            </a:prstGeom>
            <a:noFill/>
            <a:ln w="19050">
              <a:solidFill>
                <a:srgbClr val="0707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3729" name="Line 17"/>
            <p:cNvSpPr>
              <a:spLocks noChangeShapeType="1"/>
            </p:cNvSpPr>
            <p:nvPr/>
          </p:nvSpPr>
          <p:spPr bwMode="auto">
            <a:xfrm flipV="1">
              <a:off x="1872" y="2496"/>
              <a:ext cx="1344" cy="645"/>
            </a:xfrm>
            <a:prstGeom prst="line">
              <a:avLst/>
            </a:prstGeom>
            <a:noFill/>
            <a:ln w="19050">
              <a:solidFill>
                <a:srgbClr val="0707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31746" name="Group 24"/>
          <p:cNvGrpSpPr>
            <a:grpSpLocks/>
          </p:cNvGrpSpPr>
          <p:nvPr/>
        </p:nvGrpSpPr>
        <p:grpSpPr bwMode="auto">
          <a:xfrm>
            <a:off x="0" y="2120900"/>
            <a:ext cx="2895600" cy="2863850"/>
            <a:chOff x="-864" y="1336"/>
            <a:chExt cx="2688" cy="1804"/>
          </a:xfrm>
        </p:grpSpPr>
        <p:sp>
          <p:nvSpPr>
            <p:cNvPr id="243714" name="Line 2"/>
            <p:cNvSpPr>
              <a:spLocks noChangeShapeType="1"/>
            </p:cNvSpPr>
            <p:nvPr/>
          </p:nvSpPr>
          <p:spPr bwMode="auto">
            <a:xfrm>
              <a:off x="-864" y="1336"/>
              <a:ext cx="2688" cy="0"/>
            </a:xfrm>
            <a:prstGeom prst="line">
              <a:avLst/>
            </a:prstGeom>
            <a:noFill/>
            <a:ln w="12700" cap="rnd">
              <a:solidFill>
                <a:srgbClr val="FF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3715" name="Line 3"/>
            <p:cNvSpPr>
              <a:spLocks noChangeShapeType="1"/>
            </p:cNvSpPr>
            <p:nvPr/>
          </p:nvSpPr>
          <p:spPr bwMode="auto">
            <a:xfrm>
              <a:off x="-864" y="1561"/>
              <a:ext cx="2688" cy="0"/>
            </a:xfrm>
            <a:prstGeom prst="line">
              <a:avLst/>
            </a:prstGeom>
            <a:noFill/>
            <a:ln w="12700" cap="rnd">
              <a:solidFill>
                <a:srgbClr val="FF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3716" name="Line 4"/>
            <p:cNvSpPr>
              <a:spLocks noChangeShapeType="1"/>
            </p:cNvSpPr>
            <p:nvPr/>
          </p:nvSpPr>
          <p:spPr bwMode="auto">
            <a:xfrm>
              <a:off x="-864" y="1787"/>
              <a:ext cx="2688" cy="0"/>
            </a:xfrm>
            <a:prstGeom prst="line">
              <a:avLst/>
            </a:prstGeom>
            <a:noFill/>
            <a:ln w="12700" cap="rnd">
              <a:solidFill>
                <a:srgbClr val="FF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3717" name="Line 5"/>
            <p:cNvSpPr>
              <a:spLocks noChangeShapeType="1"/>
            </p:cNvSpPr>
            <p:nvPr/>
          </p:nvSpPr>
          <p:spPr bwMode="auto">
            <a:xfrm>
              <a:off x="-864" y="2012"/>
              <a:ext cx="2688" cy="0"/>
            </a:xfrm>
            <a:prstGeom prst="line">
              <a:avLst/>
            </a:prstGeom>
            <a:noFill/>
            <a:ln w="12700" cap="rnd">
              <a:solidFill>
                <a:srgbClr val="FF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3718" name="Line 6"/>
            <p:cNvSpPr>
              <a:spLocks noChangeShapeType="1"/>
            </p:cNvSpPr>
            <p:nvPr/>
          </p:nvSpPr>
          <p:spPr bwMode="auto">
            <a:xfrm>
              <a:off x="-864" y="2238"/>
              <a:ext cx="2688" cy="0"/>
            </a:xfrm>
            <a:prstGeom prst="line">
              <a:avLst/>
            </a:prstGeom>
            <a:noFill/>
            <a:ln w="12700" cap="rnd">
              <a:solidFill>
                <a:srgbClr val="FF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3719" name="Line 7"/>
            <p:cNvSpPr>
              <a:spLocks noChangeShapeType="1"/>
            </p:cNvSpPr>
            <p:nvPr/>
          </p:nvSpPr>
          <p:spPr bwMode="auto">
            <a:xfrm>
              <a:off x="-864" y="2464"/>
              <a:ext cx="2688" cy="0"/>
            </a:xfrm>
            <a:prstGeom prst="line">
              <a:avLst/>
            </a:prstGeom>
            <a:noFill/>
            <a:ln w="12700" cap="rnd">
              <a:solidFill>
                <a:srgbClr val="FF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3720" name="Line 8"/>
            <p:cNvSpPr>
              <a:spLocks noChangeShapeType="1"/>
            </p:cNvSpPr>
            <p:nvPr/>
          </p:nvSpPr>
          <p:spPr bwMode="auto">
            <a:xfrm>
              <a:off x="-864" y="2689"/>
              <a:ext cx="2688" cy="0"/>
            </a:xfrm>
            <a:prstGeom prst="line">
              <a:avLst/>
            </a:prstGeom>
            <a:noFill/>
            <a:ln w="12700" cap="rnd">
              <a:solidFill>
                <a:srgbClr val="FF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3721" name="Line 9"/>
            <p:cNvSpPr>
              <a:spLocks noChangeShapeType="1"/>
            </p:cNvSpPr>
            <p:nvPr/>
          </p:nvSpPr>
          <p:spPr bwMode="auto">
            <a:xfrm>
              <a:off x="-864" y="2915"/>
              <a:ext cx="2688" cy="0"/>
            </a:xfrm>
            <a:prstGeom prst="line">
              <a:avLst/>
            </a:prstGeom>
            <a:noFill/>
            <a:ln w="12700" cap="rnd">
              <a:solidFill>
                <a:srgbClr val="FF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3722" name="Line 10"/>
            <p:cNvSpPr>
              <a:spLocks noChangeShapeType="1"/>
            </p:cNvSpPr>
            <p:nvPr/>
          </p:nvSpPr>
          <p:spPr bwMode="auto">
            <a:xfrm>
              <a:off x="-864" y="3140"/>
              <a:ext cx="2688" cy="0"/>
            </a:xfrm>
            <a:prstGeom prst="line">
              <a:avLst/>
            </a:prstGeom>
            <a:noFill/>
            <a:ln w="12700" cap="rnd">
              <a:solidFill>
                <a:srgbClr val="FF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pic>
        <p:nvPicPr>
          <p:cNvPr id="31747" name="Picture 14" descr="convexlens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524000"/>
            <a:ext cx="6858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22" descr="diverging"/>
          <p:cNvPicPr>
            <a:picLocks noChangeAspect="1" noChangeArrowheads="1"/>
          </p:cNvPicPr>
          <p:nvPr/>
        </p:nvPicPr>
        <p:blipFill>
          <a:blip r:embed="rId4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981200"/>
            <a:ext cx="6096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3745" name="Rectangle 33"/>
          <p:cNvSpPr>
            <a:spLocks noChangeArrowheads="1"/>
          </p:cNvSpPr>
          <p:nvPr/>
        </p:nvSpPr>
        <p:spPr bwMode="auto">
          <a:xfrm>
            <a:off x="533400" y="0"/>
            <a:ext cx="7848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2800" b="1" i="1">
                <a:solidFill>
                  <a:srgbClr val="FFFF00"/>
                </a:solidFill>
                <a:latin typeface="Georgia" charset="0"/>
                <a:cs typeface="+mn-cs"/>
              </a:rPr>
              <a:t>Chromatic aberrations</a:t>
            </a:r>
            <a:endParaRPr kumimoji="1" lang="en-US" sz="24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243747" name="Rectangle 35"/>
          <p:cNvSpPr>
            <a:spLocks noChangeArrowheads="1"/>
          </p:cNvSpPr>
          <p:nvPr/>
        </p:nvSpPr>
        <p:spPr bwMode="auto">
          <a:xfrm>
            <a:off x="2133600" y="5562600"/>
            <a:ext cx="9874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i="1">
                <a:solidFill>
                  <a:srgbClr val="FFFF00"/>
                </a:solidFill>
                <a:latin typeface="Geneva" charset="0"/>
                <a:cs typeface="+mn-cs"/>
              </a:rPr>
              <a:t>Convex</a:t>
            </a:r>
          </a:p>
        </p:txBody>
      </p:sp>
      <p:sp>
        <p:nvSpPr>
          <p:cNvPr id="243748" name="Rectangle 36"/>
          <p:cNvSpPr>
            <a:spLocks noChangeArrowheads="1"/>
          </p:cNvSpPr>
          <p:nvPr/>
        </p:nvSpPr>
        <p:spPr bwMode="auto">
          <a:xfrm>
            <a:off x="4572000" y="5029200"/>
            <a:ext cx="11160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i="1">
                <a:solidFill>
                  <a:srgbClr val="FFFF00"/>
                </a:solidFill>
                <a:latin typeface="Geneva" charset="0"/>
                <a:cs typeface="+mn-cs"/>
              </a:rPr>
              <a:t>Concave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0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600200"/>
            <a:ext cx="50800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99012" name="Rectangle 4"/>
          <p:cNvSpPr>
            <a:spLocks noChangeArrowheads="1"/>
          </p:cNvSpPr>
          <p:nvPr/>
        </p:nvSpPr>
        <p:spPr bwMode="auto">
          <a:xfrm>
            <a:off x="5410200" y="5410200"/>
            <a:ext cx="22098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>
                <a:solidFill>
                  <a:srgbClr val="252027"/>
                </a:solidFill>
                <a:latin typeface="Arial Italic" charset="0"/>
                <a:cs typeface="+mn-cs"/>
              </a:rPr>
              <a:t>ZHUANG LAB/HARVARD UNIV.</a:t>
            </a:r>
          </a:p>
        </p:txBody>
      </p:sp>
      <p:sp>
        <p:nvSpPr>
          <p:cNvPr id="299013" name="Rectangle 5"/>
          <p:cNvSpPr>
            <a:spLocks noChangeArrowheads="1"/>
          </p:cNvSpPr>
          <p:nvPr/>
        </p:nvSpPr>
        <p:spPr bwMode="auto">
          <a:xfrm>
            <a:off x="533400" y="44450"/>
            <a:ext cx="8110538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i="1">
                <a:solidFill>
                  <a:srgbClr val="FFFF00"/>
                </a:solidFill>
                <a:latin typeface="Georgia" charset="0"/>
                <a:cs typeface="+mn-cs"/>
              </a:rPr>
              <a:t>Fluorescence Photoactivation Localization</a:t>
            </a:r>
          </a:p>
          <a:p>
            <a:pPr algn="ctr">
              <a:defRPr/>
            </a:pPr>
            <a:r>
              <a:rPr lang="en-US" sz="2800" b="1" i="1">
                <a:solidFill>
                  <a:srgbClr val="FFFF00"/>
                </a:solidFill>
                <a:latin typeface="Georgia" charset="0"/>
                <a:cs typeface="+mn-cs"/>
              </a:rPr>
              <a:t> Microscopy</a:t>
            </a:r>
          </a:p>
        </p:txBody>
      </p:sp>
      <p:sp>
        <p:nvSpPr>
          <p:cNvPr id="299014" name="Rectangle 6"/>
          <p:cNvSpPr>
            <a:spLocks noChangeArrowheads="1"/>
          </p:cNvSpPr>
          <p:nvPr/>
        </p:nvSpPr>
        <p:spPr bwMode="auto">
          <a:xfrm>
            <a:off x="2133600" y="1143000"/>
            <a:ext cx="4773613" cy="29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300" i="1">
                <a:solidFill>
                  <a:schemeClr val="bg1"/>
                </a:solidFill>
                <a:latin typeface="Helvetica" charset="0"/>
                <a:cs typeface="+mn-cs"/>
              </a:rPr>
              <a:t>Up to 30 nm of lateral resolution and 150 nm of axial resolution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AutoShape 2"/>
          <p:cNvSpPr>
            <a:spLocks noChangeArrowheads="1"/>
          </p:cNvSpPr>
          <p:nvPr/>
        </p:nvSpPr>
        <p:spPr bwMode="auto">
          <a:xfrm rot="10587163" flipH="1">
            <a:off x="5029200" y="4645025"/>
            <a:ext cx="2135188" cy="1222375"/>
          </a:xfrm>
          <a:prstGeom prst="lightningBolt">
            <a:avLst/>
          </a:prstGeom>
          <a:gradFill rotWithShape="0">
            <a:gsLst>
              <a:gs pos="0">
                <a:srgbClr val="FF0000">
                  <a:alpha val="73000"/>
                </a:srgbClr>
              </a:gs>
              <a:gs pos="100000">
                <a:srgbClr val="FF0000">
                  <a:gamma/>
                  <a:tint val="0"/>
                  <a:invGamma/>
                </a:srgb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72739" name="Line 3"/>
          <p:cNvSpPr>
            <a:spLocks noChangeShapeType="1"/>
          </p:cNvSpPr>
          <p:nvPr/>
        </p:nvSpPr>
        <p:spPr bwMode="auto">
          <a:xfrm>
            <a:off x="4419600" y="2476500"/>
            <a:ext cx="2743200" cy="0"/>
          </a:xfrm>
          <a:prstGeom prst="line">
            <a:avLst/>
          </a:prstGeom>
          <a:noFill/>
          <a:ln w="12700">
            <a:solidFill>
              <a:schemeClr val="accent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72740" name="AutoShape 4"/>
          <p:cNvSpPr>
            <a:spLocks noChangeArrowheads="1"/>
          </p:cNvSpPr>
          <p:nvPr/>
        </p:nvSpPr>
        <p:spPr bwMode="auto">
          <a:xfrm rot="1563115">
            <a:off x="5181600" y="2057400"/>
            <a:ext cx="762000" cy="838200"/>
          </a:xfrm>
          <a:prstGeom prst="irregularSeal2">
            <a:avLst/>
          </a:prstGeom>
          <a:gradFill rotWithShape="0">
            <a:gsLst>
              <a:gs pos="0">
                <a:srgbClr val="FF0F62"/>
              </a:gs>
              <a:gs pos="100000">
                <a:srgbClr val="FF0F62">
                  <a:gamma/>
                  <a:tint val="18431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3727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1524000"/>
            <a:ext cx="1866900" cy="93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72742" name="Line 6"/>
          <p:cNvSpPr>
            <a:spLocks noChangeShapeType="1"/>
          </p:cNvSpPr>
          <p:nvPr/>
        </p:nvSpPr>
        <p:spPr bwMode="auto">
          <a:xfrm rot="10763513" flipH="1">
            <a:off x="5561013" y="2513013"/>
            <a:ext cx="4762" cy="3125787"/>
          </a:xfrm>
          <a:prstGeom prst="line">
            <a:avLst/>
          </a:prstGeom>
          <a:noFill/>
          <a:ln w="12700">
            <a:solidFill>
              <a:srgbClr val="F6FF18"/>
            </a:solidFill>
            <a:prstDash val="sysDot"/>
            <a:round/>
            <a:headEnd type="triangle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72743" name="Line 7"/>
          <p:cNvSpPr>
            <a:spLocks noChangeShapeType="1"/>
          </p:cNvSpPr>
          <p:nvPr/>
        </p:nvSpPr>
        <p:spPr bwMode="auto">
          <a:xfrm>
            <a:off x="3390900" y="1600200"/>
            <a:ext cx="0" cy="4191000"/>
          </a:xfrm>
          <a:prstGeom prst="line">
            <a:avLst/>
          </a:prstGeom>
          <a:noFill/>
          <a:ln w="12700">
            <a:solidFill>
              <a:srgbClr val="F6FF18"/>
            </a:solidFill>
            <a:prstDash val="sysDot"/>
            <a:round/>
            <a:headEnd type="triangle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72744" name="Oval 8"/>
          <p:cNvSpPr>
            <a:spLocks noChangeArrowheads="1"/>
          </p:cNvSpPr>
          <p:nvPr/>
        </p:nvSpPr>
        <p:spPr bwMode="auto">
          <a:xfrm>
            <a:off x="3276600" y="5638800"/>
            <a:ext cx="228600" cy="228600"/>
          </a:xfrm>
          <a:prstGeom prst="ellipse">
            <a:avLst/>
          </a:prstGeom>
          <a:gradFill rotWithShape="0">
            <a:gsLst>
              <a:gs pos="0">
                <a:srgbClr val="00FE00">
                  <a:gamma/>
                  <a:shade val="0"/>
                  <a:invGamma/>
                </a:srgbClr>
              </a:gs>
              <a:gs pos="100000">
                <a:srgbClr val="00FE00"/>
              </a:gs>
            </a:gsLst>
            <a:lin ang="189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89448" name="Group 9"/>
          <p:cNvGrpSpPr>
            <a:grpSpLocks/>
          </p:cNvGrpSpPr>
          <p:nvPr/>
        </p:nvGrpSpPr>
        <p:grpSpPr bwMode="auto">
          <a:xfrm>
            <a:off x="1295400" y="1219200"/>
            <a:ext cx="6019800" cy="4838700"/>
            <a:chOff x="816" y="768"/>
            <a:chExt cx="3792" cy="3048"/>
          </a:xfrm>
        </p:grpSpPr>
        <p:sp>
          <p:nvSpPr>
            <p:cNvPr id="372746" name="Line 10"/>
            <p:cNvSpPr>
              <a:spLocks noChangeShapeType="1"/>
            </p:cNvSpPr>
            <p:nvPr/>
          </p:nvSpPr>
          <p:spPr bwMode="auto">
            <a:xfrm>
              <a:off x="1008" y="3624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2747" name="Line 11"/>
            <p:cNvSpPr>
              <a:spLocks noChangeShapeType="1"/>
            </p:cNvSpPr>
            <p:nvPr/>
          </p:nvSpPr>
          <p:spPr bwMode="auto">
            <a:xfrm>
              <a:off x="1200" y="3456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2748" name="Line 12"/>
            <p:cNvSpPr>
              <a:spLocks noChangeShapeType="1"/>
            </p:cNvSpPr>
            <p:nvPr/>
          </p:nvSpPr>
          <p:spPr bwMode="auto">
            <a:xfrm>
              <a:off x="816" y="3816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2749" name="Line 13"/>
            <p:cNvSpPr>
              <a:spLocks noChangeShapeType="1"/>
            </p:cNvSpPr>
            <p:nvPr/>
          </p:nvSpPr>
          <p:spPr bwMode="auto">
            <a:xfrm>
              <a:off x="1008" y="936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2750" name="Line 14"/>
            <p:cNvSpPr>
              <a:spLocks noChangeShapeType="1"/>
            </p:cNvSpPr>
            <p:nvPr/>
          </p:nvSpPr>
          <p:spPr bwMode="auto">
            <a:xfrm>
              <a:off x="1200" y="768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2751" name="Line 15"/>
            <p:cNvSpPr>
              <a:spLocks noChangeShapeType="1"/>
            </p:cNvSpPr>
            <p:nvPr/>
          </p:nvSpPr>
          <p:spPr bwMode="auto">
            <a:xfrm>
              <a:off x="816" y="1128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372752" name="Oval 16"/>
          <p:cNvSpPr>
            <a:spLocks noChangeArrowheads="1"/>
          </p:cNvSpPr>
          <p:nvPr/>
        </p:nvSpPr>
        <p:spPr bwMode="auto">
          <a:xfrm>
            <a:off x="5448300" y="2362200"/>
            <a:ext cx="228600" cy="228600"/>
          </a:xfrm>
          <a:prstGeom prst="ellipse">
            <a:avLst/>
          </a:prstGeom>
          <a:gradFill rotWithShape="0">
            <a:gsLst>
              <a:gs pos="0">
                <a:srgbClr val="BF4000">
                  <a:gamma/>
                  <a:shade val="0"/>
                  <a:invGamma/>
                </a:srgbClr>
              </a:gs>
              <a:gs pos="100000">
                <a:srgbClr val="BF40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72753" name="Oval 17"/>
          <p:cNvSpPr>
            <a:spLocks noChangeArrowheads="1"/>
          </p:cNvSpPr>
          <p:nvPr/>
        </p:nvSpPr>
        <p:spPr bwMode="auto">
          <a:xfrm>
            <a:off x="5448300" y="5638800"/>
            <a:ext cx="228600" cy="228600"/>
          </a:xfrm>
          <a:prstGeom prst="ellipse">
            <a:avLst/>
          </a:prstGeom>
          <a:gradFill rotWithShape="0">
            <a:gsLst>
              <a:gs pos="0">
                <a:srgbClr val="00FF00">
                  <a:gamma/>
                  <a:shade val="0"/>
                  <a:invGamma/>
                </a:srgbClr>
              </a:gs>
              <a:gs pos="100000">
                <a:srgbClr val="00FF00"/>
              </a:gs>
            </a:gsLst>
            <a:lin ang="189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72754" name="Oval 18"/>
          <p:cNvSpPr>
            <a:spLocks noChangeArrowheads="1"/>
          </p:cNvSpPr>
          <p:nvPr/>
        </p:nvSpPr>
        <p:spPr bwMode="auto">
          <a:xfrm>
            <a:off x="3276600" y="2362200"/>
            <a:ext cx="228600" cy="228600"/>
          </a:xfrm>
          <a:prstGeom prst="ellipse">
            <a:avLst/>
          </a:prstGeom>
          <a:gradFill rotWithShape="0">
            <a:gsLst>
              <a:gs pos="0">
                <a:srgbClr val="C04000">
                  <a:gamma/>
                  <a:shade val="0"/>
                  <a:invGamma/>
                </a:srgbClr>
              </a:gs>
              <a:gs pos="100000">
                <a:srgbClr val="C040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72755" name="Oval 19"/>
          <p:cNvSpPr>
            <a:spLocks noChangeArrowheads="1"/>
          </p:cNvSpPr>
          <p:nvPr/>
        </p:nvSpPr>
        <p:spPr bwMode="auto">
          <a:xfrm>
            <a:off x="3276600" y="3505200"/>
            <a:ext cx="228600" cy="228600"/>
          </a:xfrm>
          <a:prstGeom prst="ellipse">
            <a:avLst/>
          </a:prstGeom>
          <a:gradFill rotWithShape="0">
            <a:gsLst>
              <a:gs pos="0">
                <a:srgbClr val="807800">
                  <a:gamma/>
                  <a:shade val="0"/>
                  <a:invGamma/>
                </a:srgbClr>
              </a:gs>
              <a:gs pos="100000">
                <a:srgbClr val="8078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72756" name="Oval 20"/>
          <p:cNvSpPr>
            <a:spLocks noChangeArrowheads="1"/>
          </p:cNvSpPr>
          <p:nvPr/>
        </p:nvSpPr>
        <p:spPr bwMode="auto">
          <a:xfrm>
            <a:off x="3276600" y="4876800"/>
            <a:ext cx="228600" cy="228600"/>
          </a:xfrm>
          <a:prstGeom prst="ellipse">
            <a:avLst/>
          </a:prstGeom>
          <a:gradFill rotWithShape="0">
            <a:gsLst>
              <a:gs pos="0">
                <a:srgbClr val="40BD00">
                  <a:gamma/>
                  <a:shade val="0"/>
                  <a:invGamma/>
                </a:srgbClr>
              </a:gs>
              <a:gs pos="100000">
                <a:srgbClr val="40BD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72757" name="Oval 21"/>
          <p:cNvSpPr>
            <a:spLocks noChangeArrowheads="1"/>
          </p:cNvSpPr>
          <p:nvPr/>
        </p:nvSpPr>
        <p:spPr bwMode="auto">
          <a:xfrm>
            <a:off x="5448300" y="3276600"/>
            <a:ext cx="228600" cy="228600"/>
          </a:xfrm>
          <a:prstGeom prst="ellipse">
            <a:avLst/>
          </a:prstGeom>
          <a:gradFill rotWithShape="0">
            <a:gsLst>
              <a:gs pos="0">
                <a:srgbClr val="9F6400">
                  <a:gamma/>
                  <a:shade val="0"/>
                  <a:invGamma/>
                </a:srgbClr>
              </a:gs>
              <a:gs pos="100000">
                <a:srgbClr val="9F64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72758" name="Oval 22"/>
          <p:cNvSpPr>
            <a:spLocks noChangeArrowheads="1"/>
          </p:cNvSpPr>
          <p:nvPr/>
        </p:nvSpPr>
        <p:spPr bwMode="auto">
          <a:xfrm>
            <a:off x="5448300" y="4267200"/>
            <a:ext cx="228600" cy="228600"/>
          </a:xfrm>
          <a:prstGeom prst="ellipse">
            <a:avLst/>
          </a:prstGeom>
          <a:gradFill rotWithShape="0">
            <a:gsLst>
              <a:gs pos="0">
                <a:srgbClr val="49B400">
                  <a:gamma/>
                  <a:shade val="0"/>
                  <a:invGamma/>
                </a:srgbClr>
              </a:gs>
              <a:gs pos="100000">
                <a:srgbClr val="49B4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72759" name="Oval 23"/>
          <p:cNvSpPr>
            <a:spLocks noChangeArrowheads="1"/>
          </p:cNvSpPr>
          <p:nvPr/>
        </p:nvSpPr>
        <p:spPr bwMode="auto">
          <a:xfrm>
            <a:off x="3276600" y="1371600"/>
            <a:ext cx="228600" cy="228600"/>
          </a:xfrm>
          <a:prstGeom prst="ellipse">
            <a:avLst/>
          </a:prstGeom>
          <a:gradFill rotWithShape="0">
            <a:gsLst>
              <a:gs pos="0">
                <a:srgbClr val="FF0000">
                  <a:gamma/>
                  <a:shade val="0"/>
                  <a:invGamma/>
                </a:srgbClr>
              </a:gs>
              <a:gs pos="100000">
                <a:srgbClr val="FF00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72760" name="Rectangle 24"/>
          <p:cNvSpPr>
            <a:spLocks noChangeArrowheads="1"/>
          </p:cNvSpPr>
          <p:nvPr/>
        </p:nvSpPr>
        <p:spPr bwMode="auto">
          <a:xfrm>
            <a:off x="1485900" y="90488"/>
            <a:ext cx="6172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i="1">
                <a:solidFill>
                  <a:srgbClr val="FFFF00"/>
                </a:solidFill>
                <a:latin typeface="Georgia" charset="0"/>
                <a:cs typeface="+mn-cs"/>
              </a:rPr>
              <a:t>Switch to  nonfluorescente state</a:t>
            </a:r>
          </a:p>
        </p:txBody>
      </p:sp>
      <p:sp>
        <p:nvSpPr>
          <p:cNvPr id="372761" name="AutoShape 25"/>
          <p:cNvSpPr>
            <a:spLocks noChangeArrowheads="1"/>
          </p:cNvSpPr>
          <p:nvPr/>
        </p:nvSpPr>
        <p:spPr bwMode="auto">
          <a:xfrm>
            <a:off x="1600200" y="4114800"/>
            <a:ext cx="1676400" cy="1600200"/>
          </a:xfrm>
          <a:prstGeom prst="lightningBolt">
            <a:avLst/>
          </a:prstGeom>
          <a:gradFill rotWithShape="0">
            <a:gsLst>
              <a:gs pos="0">
                <a:srgbClr val="FFF700">
                  <a:alpha val="73000"/>
                </a:srgbClr>
              </a:gs>
              <a:gs pos="100000">
                <a:srgbClr val="FFF700">
                  <a:gamma/>
                  <a:tint val="0"/>
                  <a:invGamma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72762" name="Rectangle 26"/>
          <p:cNvSpPr>
            <a:spLocks noChangeArrowheads="1"/>
          </p:cNvSpPr>
          <p:nvPr/>
        </p:nvSpPr>
        <p:spPr bwMode="auto">
          <a:xfrm>
            <a:off x="762000" y="3352800"/>
            <a:ext cx="10668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defTabSz="1316038">
              <a:defRPr/>
            </a:pPr>
            <a:r>
              <a:rPr lang="en-US" b="1" i="1">
                <a:solidFill>
                  <a:schemeClr val="bg1"/>
                </a:solidFill>
                <a:latin typeface="Georgia" charset="0"/>
                <a:cs typeface="+mn-cs"/>
              </a:rPr>
              <a:t>550 nm</a:t>
            </a:r>
            <a:endParaRPr lang="en-US" sz="1400" b="1" i="1">
              <a:solidFill>
                <a:schemeClr val="bg1"/>
              </a:solidFill>
              <a:latin typeface="Georgia" charset="0"/>
              <a:cs typeface="+mn-cs"/>
            </a:endParaRPr>
          </a:p>
        </p:txBody>
      </p:sp>
      <p:grpSp>
        <p:nvGrpSpPr>
          <p:cNvPr id="372763" name="Group 27"/>
          <p:cNvGrpSpPr>
            <a:grpSpLocks/>
          </p:cNvGrpSpPr>
          <p:nvPr/>
        </p:nvGrpSpPr>
        <p:grpSpPr bwMode="auto">
          <a:xfrm>
            <a:off x="3276600" y="2132013"/>
            <a:ext cx="4908550" cy="1754187"/>
            <a:chOff x="2092" y="1315"/>
            <a:chExt cx="3092" cy="1105"/>
          </a:xfrm>
        </p:grpSpPr>
        <p:pic>
          <p:nvPicPr>
            <p:cNvPr id="372764" name="Picture 28"/>
            <p:cNvPicPr>
              <a:picLocks noChangeArrowheads="1"/>
            </p:cNvPicPr>
            <p:nvPr/>
          </p:nvPicPr>
          <p:blipFill>
            <a:blip r:embed="rId3">
              <a:alphaModFix amt="5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27429">
              <a:off x="2092" y="1315"/>
              <a:ext cx="2104" cy="5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5200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72765" name="Line 29"/>
            <p:cNvSpPr>
              <a:spLocks noChangeShapeType="1"/>
            </p:cNvSpPr>
            <p:nvPr/>
          </p:nvSpPr>
          <p:spPr bwMode="auto">
            <a:xfrm>
              <a:off x="3744" y="2160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2766" name="Oval 30"/>
            <p:cNvSpPr>
              <a:spLocks noChangeArrowheads="1"/>
            </p:cNvSpPr>
            <p:nvPr/>
          </p:nvSpPr>
          <p:spPr bwMode="auto">
            <a:xfrm>
              <a:off x="3984" y="2064"/>
              <a:ext cx="144" cy="144"/>
            </a:xfrm>
            <a:prstGeom prst="ellipse">
              <a:avLst/>
            </a:prstGeom>
            <a:gradFill rotWithShape="0">
              <a:gsLst>
                <a:gs pos="0">
                  <a:srgbClr val="9F6400">
                    <a:gamma/>
                    <a:shade val="0"/>
                    <a:invGamma/>
                  </a:srgbClr>
                </a:gs>
                <a:gs pos="100000">
                  <a:srgbClr val="9F6400"/>
                </a:gs>
              </a:gsLst>
              <a:lin ang="18900000" scaled="1"/>
            </a:gradFill>
            <a:ln w="9525">
              <a:solidFill>
                <a:srgbClr val="7A444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2767" name="Rectangle 31"/>
            <p:cNvSpPr>
              <a:spLocks noChangeArrowheads="1"/>
            </p:cNvSpPr>
            <p:nvPr/>
          </p:nvSpPr>
          <p:spPr bwMode="auto">
            <a:xfrm>
              <a:off x="4080" y="1920"/>
              <a:ext cx="1104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 algn="ctr" defTabSz="1316038">
                <a:defRPr/>
              </a:pPr>
              <a:r>
                <a:rPr lang="en-US" b="1" i="1">
                  <a:solidFill>
                    <a:schemeClr val="bg1"/>
                  </a:solidFill>
                  <a:latin typeface="Georgia" charset="0"/>
                  <a:cs typeface="+mn-cs"/>
                </a:rPr>
                <a:t>Triplet state</a:t>
              </a:r>
            </a:p>
          </p:txBody>
        </p:sp>
        <p:sp>
          <p:nvSpPr>
            <p:cNvPr id="372768" name="Rectangle 32"/>
            <p:cNvSpPr>
              <a:spLocks noChangeArrowheads="1"/>
            </p:cNvSpPr>
            <p:nvPr/>
          </p:nvSpPr>
          <p:spPr bwMode="auto">
            <a:xfrm>
              <a:off x="3888" y="2208"/>
              <a:ext cx="124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b="1" i="1">
                  <a:latin typeface="Georgia" charset="0"/>
                  <a:cs typeface="+mn-cs"/>
                </a:rPr>
                <a:t>Non  fluorescent</a:t>
              </a:r>
            </a:p>
          </p:txBody>
        </p:sp>
      </p:grpSp>
      <p:sp>
        <p:nvSpPr>
          <p:cNvPr id="372769" name="Rectangle 33"/>
          <p:cNvSpPr>
            <a:spLocks noChangeArrowheads="1"/>
          </p:cNvSpPr>
          <p:nvPr/>
        </p:nvSpPr>
        <p:spPr bwMode="auto">
          <a:xfrm>
            <a:off x="3228975" y="152400"/>
            <a:ext cx="26876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i="1">
                <a:solidFill>
                  <a:srgbClr val="FFFF00"/>
                </a:solidFill>
                <a:latin typeface="Georgia" charset="0"/>
                <a:cs typeface="+mn-cs"/>
              </a:rPr>
              <a:t>Fluorescence</a:t>
            </a:r>
          </a:p>
        </p:txBody>
      </p:sp>
      <p:sp>
        <p:nvSpPr>
          <p:cNvPr id="372770" name="Rectangle 34"/>
          <p:cNvSpPr>
            <a:spLocks noChangeArrowheads="1"/>
          </p:cNvSpPr>
          <p:nvPr/>
        </p:nvSpPr>
        <p:spPr bwMode="auto">
          <a:xfrm>
            <a:off x="152400" y="1371600"/>
            <a:ext cx="877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i="1">
                <a:solidFill>
                  <a:schemeClr val="hlink"/>
                </a:solidFill>
                <a:latin typeface="Georgia" charset="0"/>
                <a:cs typeface="+mn-cs"/>
              </a:rPr>
              <a:t>Jablonski </a:t>
            </a:r>
          </a:p>
          <a:p>
            <a:pPr>
              <a:defRPr/>
            </a:pPr>
            <a:r>
              <a:rPr lang="en-US" sz="1200" i="1">
                <a:solidFill>
                  <a:schemeClr val="hlink"/>
                </a:solidFill>
                <a:latin typeface="Georgia" charset="0"/>
                <a:cs typeface="+mn-cs"/>
              </a:rPr>
              <a:t>diagram</a:t>
            </a:r>
            <a:endParaRPr lang="en-US" sz="2400">
              <a:solidFill>
                <a:schemeClr val="hlink"/>
              </a:solidFill>
              <a:cs typeface="+mn-cs"/>
            </a:endParaRPr>
          </a:p>
        </p:txBody>
      </p:sp>
      <p:pic>
        <p:nvPicPr>
          <p:cNvPr id="189463" name="Picture 35" descr="LOGCRCELB-bis"/>
          <p:cNvPicPr>
            <a:picLocks noChangeAspect="1" noChangeArrowheads="1"/>
          </p:cNvPicPr>
          <p:nvPr/>
        </p:nvPicPr>
        <p:blipFill>
          <a:blip r:embed="rId4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9325" y="6249988"/>
            <a:ext cx="574675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8822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2772" name="Rectangle 36"/>
          <p:cNvSpPr>
            <a:spLocks noChangeArrowheads="1"/>
          </p:cNvSpPr>
          <p:nvPr/>
        </p:nvSpPr>
        <p:spPr bwMode="auto">
          <a:xfrm>
            <a:off x="6705600" y="5029200"/>
            <a:ext cx="10668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defTabSz="1316038">
              <a:defRPr/>
            </a:pPr>
            <a:r>
              <a:rPr lang="en-US" b="1" i="1">
                <a:solidFill>
                  <a:schemeClr val="bg1"/>
                </a:solidFill>
                <a:latin typeface="Georgia" charset="0"/>
                <a:cs typeface="+mn-cs"/>
              </a:rPr>
              <a:t>600 nm</a:t>
            </a:r>
            <a:endParaRPr lang="en-US" sz="1400" b="1" i="1">
              <a:solidFill>
                <a:schemeClr val="bg1"/>
              </a:solidFill>
              <a:latin typeface="Georgia" charset="0"/>
              <a:cs typeface="+mn-cs"/>
            </a:endParaRPr>
          </a:p>
        </p:txBody>
      </p:sp>
      <p:grpSp>
        <p:nvGrpSpPr>
          <p:cNvPr id="372773" name="Group 37"/>
          <p:cNvGrpSpPr>
            <a:grpSpLocks/>
          </p:cNvGrpSpPr>
          <p:nvPr/>
        </p:nvGrpSpPr>
        <p:grpSpPr bwMode="auto">
          <a:xfrm>
            <a:off x="914400" y="3657600"/>
            <a:ext cx="2514600" cy="2133600"/>
            <a:chOff x="144" y="1584"/>
            <a:chExt cx="1584" cy="1344"/>
          </a:xfrm>
        </p:grpSpPr>
        <p:sp>
          <p:nvSpPr>
            <p:cNvPr id="372774" name="AutoShape 38"/>
            <p:cNvSpPr>
              <a:spLocks noChangeArrowheads="1"/>
            </p:cNvSpPr>
            <p:nvPr/>
          </p:nvSpPr>
          <p:spPr bwMode="auto">
            <a:xfrm rot="747848">
              <a:off x="672" y="1728"/>
              <a:ext cx="1056" cy="1008"/>
            </a:xfrm>
            <a:prstGeom prst="lightningBolt">
              <a:avLst/>
            </a:prstGeom>
            <a:gradFill rotWithShape="0">
              <a:gsLst>
                <a:gs pos="0">
                  <a:srgbClr val="FFFD00">
                    <a:alpha val="73000"/>
                  </a:srgbClr>
                </a:gs>
                <a:gs pos="100000">
                  <a:srgbClr val="FFFD00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2775" name="AutoShape 39"/>
            <p:cNvSpPr>
              <a:spLocks noChangeArrowheads="1"/>
            </p:cNvSpPr>
            <p:nvPr/>
          </p:nvSpPr>
          <p:spPr bwMode="auto">
            <a:xfrm>
              <a:off x="528" y="1872"/>
              <a:ext cx="1056" cy="1008"/>
            </a:xfrm>
            <a:prstGeom prst="lightningBolt">
              <a:avLst/>
            </a:prstGeom>
            <a:gradFill rotWithShape="0">
              <a:gsLst>
                <a:gs pos="0">
                  <a:srgbClr val="FFFD00">
                    <a:alpha val="73000"/>
                  </a:srgbClr>
                </a:gs>
                <a:gs pos="100000">
                  <a:srgbClr val="FFFD00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2776" name="AutoShape 40"/>
            <p:cNvSpPr>
              <a:spLocks noChangeArrowheads="1"/>
            </p:cNvSpPr>
            <p:nvPr/>
          </p:nvSpPr>
          <p:spPr bwMode="auto">
            <a:xfrm rot="-401278">
              <a:off x="144" y="1776"/>
              <a:ext cx="1056" cy="1008"/>
            </a:xfrm>
            <a:prstGeom prst="lightningBolt">
              <a:avLst/>
            </a:prstGeom>
            <a:gradFill rotWithShape="0">
              <a:gsLst>
                <a:gs pos="0">
                  <a:srgbClr val="FFFD00">
                    <a:alpha val="73000"/>
                  </a:srgbClr>
                </a:gs>
                <a:gs pos="100000">
                  <a:srgbClr val="FFFD00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2777" name="AutoShape 41"/>
            <p:cNvSpPr>
              <a:spLocks noChangeArrowheads="1"/>
            </p:cNvSpPr>
            <p:nvPr/>
          </p:nvSpPr>
          <p:spPr bwMode="auto">
            <a:xfrm>
              <a:off x="384" y="1632"/>
              <a:ext cx="1056" cy="1008"/>
            </a:xfrm>
            <a:prstGeom prst="lightningBolt">
              <a:avLst/>
            </a:prstGeom>
            <a:gradFill rotWithShape="0">
              <a:gsLst>
                <a:gs pos="0">
                  <a:srgbClr val="FFFD00">
                    <a:alpha val="73000"/>
                  </a:srgbClr>
                </a:gs>
                <a:gs pos="100000">
                  <a:srgbClr val="FFFD00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2778" name="AutoShape 42"/>
            <p:cNvSpPr>
              <a:spLocks noChangeArrowheads="1"/>
            </p:cNvSpPr>
            <p:nvPr/>
          </p:nvSpPr>
          <p:spPr bwMode="auto">
            <a:xfrm rot="-793076">
              <a:off x="240" y="1920"/>
              <a:ext cx="1056" cy="1008"/>
            </a:xfrm>
            <a:prstGeom prst="lightningBolt">
              <a:avLst/>
            </a:prstGeom>
            <a:gradFill rotWithShape="0">
              <a:gsLst>
                <a:gs pos="0">
                  <a:srgbClr val="FFFD00">
                    <a:alpha val="73000"/>
                  </a:srgbClr>
                </a:gs>
                <a:gs pos="100000">
                  <a:srgbClr val="FFFD00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2779" name="AutoShape 43"/>
            <p:cNvSpPr>
              <a:spLocks noChangeArrowheads="1"/>
            </p:cNvSpPr>
            <p:nvPr/>
          </p:nvSpPr>
          <p:spPr bwMode="auto">
            <a:xfrm rot="-116962">
              <a:off x="144" y="1584"/>
              <a:ext cx="1056" cy="1008"/>
            </a:xfrm>
            <a:prstGeom prst="lightningBolt">
              <a:avLst/>
            </a:prstGeom>
            <a:gradFill rotWithShape="0">
              <a:gsLst>
                <a:gs pos="0">
                  <a:srgbClr val="FFFD00">
                    <a:alpha val="73000"/>
                  </a:srgbClr>
                </a:gs>
                <a:gs pos="100000">
                  <a:srgbClr val="FFFD00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372780" name="Group 44"/>
          <p:cNvGrpSpPr>
            <a:grpSpLocks/>
          </p:cNvGrpSpPr>
          <p:nvPr/>
        </p:nvGrpSpPr>
        <p:grpSpPr bwMode="auto">
          <a:xfrm>
            <a:off x="6529388" y="2286000"/>
            <a:ext cx="2309812" cy="903288"/>
            <a:chOff x="4113" y="1440"/>
            <a:chExt cx="1455" cy="569"/>
          </a:xfrm>
        </p:grpSpPr>
        <p:sp>
          <p:nvSpPr>
            <p:cNvPr id="372781" name="AutoShape 45"/>
            <p:cNvSpPr>
              <a:spLocks noChangeArrowheads="1"/>
            </p:cNvSpPr>
            <p:nvPr/>
          </p:nvSpPr>
          <p:spPr bwMode="auto">
            <a:xfrm rot="20995468" flipH="1">
              <a:off x="4113" y="1575"/>
              <a:ext cx="864" cy="434"/>
            </a:xfrm>
            <a:prstGeom prst="lightningBolt">
              <a:avLst/>
            </a:prstGeom>
            <a:gradFill rotWithShape="0">
              <a:gsLst>
                <a:gs pos="0">
                  <a:srgbClr val="00E4FD">
                    <a:alpha val="73000"/>
                  </a:srgbClr>
                </a:gs>
                <a:gs pos="100000">
                  <a:srgbClr val="00E4FD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2782" name="Rectangle 46"/>
            <p:cNvSpPr>
              <a:spLocks noChangeArrowheads="1"/>
            </p:cNvSpPr>
            <p:nvPr/>
          </p:nvSpPr>
          <p:spPr bwMode="auto">
            <a:xfrm>
              <a:off x="4896" y="1440"/>
              <a:ext cx="672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 defTabSz="1316038">
                <a:defRPr/>
              </a:pPr>
              <a:r>
                <a:rPr lang="en-US" i="1">
                  <a:solidFill>
                    <a:schemeClr val="bg1"/>
                  </a:solidFill>
                  <a:latin typeface="Georgia" charset="0"/>
                  <a:cs typeface="+mn-cs"/>
                </a:rPr>
                <a:t>400 nm</a:t>
              </a:r>
              <a:endParaRPr lang="en-US" sz="1400" i="1">
                <a:solidFill>
                  <a:schemeClr val="bg1"/>
                </a:solidFill>
                <a:latin typeface="Georgia" charset="0"/>
                <a:cs typeface="+mn-cs"/>
              </a:endParaRPr>
            </a:p>
          </p:txBody>
        </p:sp>
      </p:grpSp>
      <p:sp>
        <p:nvSpPr>
          <p:cNvPr id="372783" name="Line 47"/>
          <p:cNvSpPr>
            <a:spLocks noChangeShapeType="1"/>
          </p:cNvSpPr>
          <p:nvPr/>
        </p:nvSpPr>
        <p:spPr bwMode="auto">
          <a:xfrm rot="10763513" flipH="1">
            <a:off x="6399213" y="3732213"/>
            <a:ext cx="1587" cy="1828800"/>
          </a:xfrm>
          <a:prstGeom prst="line">
            <a:avLst/>
          </a:prstGeom>
          <a:noFill/>
          <a:ln w="12700">
            <a:solidFill>
              <a:srgbClr val="F6FF18"/>
            </a:solidFill>
            <a:prstDash val="sysDot"/>
            <a:round/>
            <a:headEnd type="triangle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72784" name="Oval 48"/>
          <p:cNvSpPr>
            <a:spLocks noChangeArrowheads="1"/>
          </p:cNvSpPr>
          <p:nvPr/>
        </p:nvSpPr>
        <p:spPr bwMode="auto">
          <a:xfrm>
            <a:off x="6324600" y="5638800"/>
            <a:ext cx="228600" cy="228600"/>
          </a:xfrm>
          <a:prstGeom prst="ellipse">
            <a:avLst/>
          </a:prstGeom>
          <a:gradFill rotWithShape="0">
            <a:gsLst>
              <a:gs pos="0">
                <a:srgbClr val="00FF00">
                  <a:gamma/>
                  <a:shade val="0"/>
                  <a:invGamma/>
                </a:srgbClr>
              </a:gs>
              <a:gs pos="100000">
                <a:srgbClr val="00FF00"/>
              </a:gs>
            </a:gsLst>
            <a:lin ang="189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72785" name="Rectangle 49"/>
          <p:cNvSpPr>
            <a:spLocks noChangeArrowheads="1"/>
          </p:cNvSpPr>
          <p:nvPr/>
        </p:nvSpPr>
        <p:spPr bwMode="auto">
          <a:xfrm>
            <a:off x="6477000" y="4114800"/>
            <a:ext cx="8842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1">
                <a:solidFill>
                  <a:schemeClr val="bg1"/>
                </a:solidFill>
                <a:latin typeface="Georgia" charset="0"/>
                <a:cs typeface="+mn-cs"/>
              </a:rPr>
              <a:t>Thiols</a:t>
            </a:r>
          </a:p>
          <a:p>
            <a:pPr>
              <a:defRPr/>
            </a:pPr>
            <a:r>
              <a:rPr lang="en-US" i="1">
                <a:solidFill>
                  <a:schemeClr val="bg1"/>
                </a:solidFill>
                <a:latin typeface="Georgia" charset="0"/>
                <a:cs typeface="+mn-cs"/>
              </a:rPr>
              <a:t>(R-SH) </a:t>
            </a:r>
          </a:p>
        </p:txBody>
      </p:sp>
      <p:sp>
        <p:nvSpPr>
          <p:cNvPr id="372786" name="Rectangle 50"/>
          <p:cNvSpPr>
            <a:spLocks noChangeArrowheads="1"/>
          </p:cNvSpPr>
          <p:nvPr/>
        </p:nvSpPr>
        <p:spPr bwMode="auto">
          <a:xfrm>
            <a:off x="2343150" y="90488"/>
            <a:ext cx="44577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i="1">
                <a:solidFill>
                  <a:srgbClr val="FFFF00"/>
                </a:solidFill>
                <a:latin typeface="Georgia" charset="0"/>
                <a:cs typeface="+mn-cs"/>
              </a:rPr>
              <a:t>Ground state depletion</a:t>
            </a:r>
          </a:p>
        </p:txBody>
      </p:sp>
      <p:sp>
        <p:nvSpPr>
          <p:cNvPr id="372787" name="Rectangle 51"/>
          <p:cNvSpPr>
            <a:spLocks noChangeArrowheads="1"/>
          </p:cNvSpPr>
          <p:nvPr/>
        </p:nvSpPr>
        <p:spPr bwMode="auto">
          <a:xfrm>
            <a:off x="6580188" y="5867400"/>
            <a:ext cx="15732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>
                <a:solidFill>
                  <a:schemeClr val="bg1"/>
                </a:solidFill>
                <a:latin typeface="Georgia" charset="0"/>
                <a:cs typeface="+mn-cs"/>
              </a:rPr>
              <a:t>Ground state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"/>
                                        <p:tgtEl>
                                          <p:spTgt spid="372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2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"/>
                                        <p:tgtEl>
                                          <p:spTgt spid="372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72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"/>
                                        <p:tgtEl>
                                          <p:spTgt spid="372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1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"/>
                                        <p:tgtEl>
                                          <p:spTgt spid="3727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72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372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2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"/>
                                        <p:tgtEl>
                                          <p:spTgt spid="3727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72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"/>
                                        <p:tgtEl>
                                          <p:spTgt spid="372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"/>
                                        <p:tgtEl>
                                          <p:spTgt spid="3727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72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372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"/>
                                        <p:tgtEl>
                                          <p:spTgt spid="372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4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100"/>
                                        <p:tgtEl>
                                          <p:spTgt spid="372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75"/>
                                        <p:tgtEl>
                                          <p:spTgt spid="372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72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75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"/>
                                        <p:tgtEl>
                                          <p:spTgt spid="372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675"/>
                            </p:stCondLst>
                            <p:childTnLst>
                              <p:par>
                                <p:cTn id="5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" fill="hold"/>
                                        <p:tgtEl>
                                          <p:spTgt spid="3727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fill="hold"/>
                                        <p:tgtEl>
                                          <p:spTgt spid="3727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775"/>
                            </p:stCondLst>
                            <p:childTnLst>
                              <p:par>
                                <p:cTn id="64" presetID="1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5" dur="100"/>
                                        <p:tgtEl>
                                          <p:spTgt spid="372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72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875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"/>
                                        <p:tgtEl>
                                          <p:spTgt spid="372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975"/>
                            </p:stCondLst>
                            <p:childTnLst>
                              <p:par>
                                <p:cTn id="7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"/>
                                        <p:tgtEl>
                                          <p:spTgt spid="3727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72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075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"/>
                                        <p:tgtEl>
                                          <p:spTgt spid="372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175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"/>
                                        <p:tgtEl>
                                          <p:spTgt spid="3727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72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2275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"/>
                                        <p:tgtEl>
                                          <p:spTgt spid="372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375"/>
                            </p:stCondLst>
                            <p:childTnLst>
                              <p:par>
                                <p:cTn id="8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100"/>
                                        <p:tgtEl>
                                          <p:spTgt spid="372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475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100"/>
                                        <p:tgtEl>
                                          <p:spTgt spid="372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2975"/>
                            </p:stCondLst>
                            <p:childTnLst>
                              <p:par>
                                <p:cTn id="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2975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2975"/>
                            </p:stCondLst>
                            <p:childTnLst>
                              <p:par>
                                <p:cTn id="11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 nodeType="clickPar">
                      <p:stCondLst>
                        <p:cond delay="indefinite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200" tmFilter="0, 0; .2, .5; .8, .5; 1, 0"/>
                                        <p:tgtEl>
                                          <p:spTgt spid="3727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6" dur="100" autoRev="1" fill="hold"/>
                                        <p:tgtEl>
                                          <p:spTgt spid="3727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1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0" dur="100"/>
                                        <p:tgtEl>
                                          <p:spTgt spid="372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 nodeType="clickPar">
                      <p:stCondLst>
                        <p:cond delay="indefinite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"/>
                                        <p:tgtEl>
                                          <p:spTgt spid="372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2738" grpId="0" animBg="1"/>
      <p:bldP spid="372738" grpId="1" animBg="1"/>
      <p:bldP spid="372740" grpId="0" animBg="1"/>
      <p:bldP spid="372740" grpId="1" animBg="1"/>
      <p:bldP spid="372744" grpId="0" animBg="1"/>
      <p:bldP spid="372752" grpId="0" animBg="1"/>
      <p:bldP spid="372752" grpId="1" animBg="1"/>
      <p:bldP spid="372753" grpId="0" animBg="1"/>
      <p:bldP spid="372753" grpId="1" animBg="1"/>
      <p:bldP spid="372754" grpId="0" animBg="1"/>
      <p:bldP spid="372754" grpId="1" animBg="1"/>
      <p:bldP spid="372755" grpId="0" animBg="1"/>
      <p:bldP spid="372755" grpId="1" animBg="1"/>
      <p:bldP spid="372756" grpId="0" animBg="1"/>
      <p:bldP spid="372756" grpId="1" animBg="1"/>
      <p:bldP spid="372757" grpId="0" animBg="1"/>
      <p:bldP spid="372757" grpId="1" animBg="1"/>
      <p:bldP spid="372758" grpId="0" animBg="1"/>
      <p:bldP spid="372758" grpId="1" animBg="1"/>
      <p:bldP spid="372759" grpId="0" animBg="1"/>
      <p:bldP spid="372759" grpId="1" animBg="1"/>
      <p:bldP spid="372760" grpId="0"/>
      <p:bldP spid="372760" grpId="1"/>
      <p:bldP spid="372761" grpId="0" animBg="1"/>
      <p:bldP spid="372762" grpId="0" autoUpdateAnimBg="0"/>
      <p:bldP spid="372769" grpId="0"/>
      <p:bldP spid="372772" grpId="0" autoUpdateAnimBg="0"/>
      <p:bldP spid="372772" grpId="1"/>
      <p:bldP spid="372784" grpId="0" animBg="1"/>
      <p:bldP spid="372785" grpId="0"/>
      <p:bldP spid="372786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489" name="Group 2"/>
          <p:cNvGrpSpPr>
            <a:grpSpLocks/>
          </p:cNvGrpSpPr>
          <p:nvPr/>
        </p:nvGrpSpPr>
        <p:grpSpPr bwMode="auto">
          <a:xfrm>
            <a:off x="3124200" y="4584700"/>
            <a:ext cx="590550" cy="1206500"/>
            <a:chOff x="1968" y="2888"/>
            <a:chExt cx="372" cy="760"/>
          </a:xfrm>
        </p:grpSpPr>
        <p:sp>
          <p:nvSpPr>
            <p:cNvPr id="374787" name="Freeform 3"/>
            <p:cNvSpPr>
              <a:spLocks/>
            </p:cNvSpPr>
            <p:nvPr/>
          </p:nvSpPr>
          <p:spPr bwMode="auto">
            <a:xfrm>
              <a:off x="1969" y="2888"/>
              <a:ext cx="371" cy="760"/>
            </a:xfrm>
            <a:custGeom>
              <a:avLst/>
              <a:gdLst>
                <a:gd name="T0" fmla="*/ 104 w 371"/>
                <a:gd name="T1" fmla="*/ 760 h 760"/>
                <a:gd name="T2" fmla="*/ 18 w 371"/>
                <a:gd name="T3" fmla="*/ 733 h 760"/>
                <a:gd name="T4" fmla="*/ 8 w 371"/>
                <a:gd name="T5" fmla="*/ 709 h 760"/>
                <a:gd name="T6" fmla="*/ 0 w 371"/>
                <a:gd name="T7" fmla="*/ 666 h 760"/>
                <a:gd name="T8" fmla="*/ 48 w 371"/>
                <a:gd name="T9" fmla="*/ 437 h 760"/>
                <a:gd name="T10" fmla="*/ 80 w 371"/>
                <a:gd name="T11" fmla="*/ 400 h 760"/>
                <a:gd name="T12" fmla="*/ 106 w 371"/>
                <a:gd name="T13" fmla="*/ 384 h 760"/>
                <a:gd name="T14" fmla="*/ 141 w 371"/>
                <a:gd name="T15" fmla="*/ 360 h 760"/>
                <a:gd name="T16" fmla="*/ 154 w 371"/>
                <a:gd name="T17" fmla="*/ 352 h 760"/>
                <a:gd name="T18" fmla="*/ 170 w 371"/>
                <a:gd name="T19" fmla="*/ 346 h 760"/>
                <a:gd name="T20" fmla="*/ 194 w 371"/>
                <a:gd name="T21" fmla="*/ 336 h 760"/>
                <a:gd name="T22" fmla="*/ 296 w 371"/>
                <a:gd name="T23" fmla="*/ 349 h 760"/>
                <a:gd name="T24" fmla="*/ 328 w 371"/>
                <a:gd name="T25" fmla="*/ 362 h 760"/>
                <a:gd name="T26" fmla="*/ 352 w 371"/>
                <a:gd name="T27" fmla="*/ 381 h 760"/>
                <a:gd name="T28" fmla="*/ 365 w 371"/>
                <a:gd name="T29" fmla="*/ 421 h 760"/>
                <a:gd name="T30" fmla="*/ 349 w 371"/>
                <a:gd name="T31" fmla="*/ 528 h 760"/>
                <a:gd name="T32" fmla="*/ 304 w 371"/>
                <a:gd name="T33" fmla="*/ 557 h 760"/>
                <a:gd name="T34" fmla="*/ 194 w 371"/>
                <a:gd name="T35" fmla="*/ 530 h 760"/>
                <a:gd name="T36" fmla="*/ 170 w 371"/>
                <a:gd name="T37" fmla="*/ 506 h 760"/>
                <a:gd name="T38" fmla="*/ 149 w 371"/>
                <a:gd name="T39" fmla="*/ 485 h 760"/>
                <a:gd name="T40" fmla="*/ 152 w 371"/>
                <a:gd name="T41" fmla="*/ 221 h 760"/>
                <a:gd name="T42" fmla="*/ 160 w 371"/>
                <a:gd name="T43" fmla="*/ 178 h 760"/>
                <a:gd name="T44" fmla="*/ 184 w 371"/>
                <a:gd name="T45" fmla="*/ 32 h 760"/>
                <a:gd name="T46" fmla="*/ 186 w 371"/>
                <a:gd name="T47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1" h="760">
                  <a:moveTo>
                    <a:pt x="104" y="760"/>
                  </a:moveTo>
                  <a:cubicBezTo>
                    <a:pt x="76" y="755"/>
                    <a:pt x="42" y="748"/>
                    <a:pt x="18" y="733"/>
                  </a:cubicBezTo>
                  <a:cubicBezTo>
                    <a:pt x="15" y="723"/>
                    <a:pt x="10" y="718"/>
                    <a:pt x="8" y="709"/>
                  </a:cubicBezTo>
                  <a:cubicBezTo>
                    <a:pt x="5" y="690"/>
                    <a:pt x="3" y="681"/>
                    <a:pt x="0" y="666"/>
                  </a:cubicBezTo>
                  <a:cubicBezTo>
                    <a:pt x="1" y="607"/>
                    <a:pt x="7" y="491"/>
                    <a:pt x="48" y="437"/>
                  </a:cubicBezTo>
                  <a:cubicBezTo>
                    <a:pt x="51" y="422"/>
                    <a:pt x="63" y="404"/>
                    <a:pt x="80" y="400"/>
                  </a:cubicBezTo>
                  <a:cubicBezTo>
                    <a:pt x="85" y="392"/>
                    <a:pt x="96" y="386"/>
                    <a:pt x="106" y="384"/>
                  </a:cubicBezTo>
                  <a:cubicBezTo>
                    <a:pt x="114" y="375"/>
                    <a:pt x="129" y="362"/>
                    <a:pt x="141" y="360"/>
                  </a:cubicBezTo>
                  <a:cubicBezTo>
                    <a:pt x="148" y="350"/>
                    <a:pt x="142" y="355"/>
                    <a:pt x="154" y="352"/>
                  </a:cubicBezTo>
                  <a:cubicBezTo>
                    <a:pt x="159" y="350"/>
                    <a:pt x="170" y="346"/>
                    <a:pt x="170" y="346"/>
                  </a:cubicBezTo>
                  <a:cubicBezTo>
                    <a:pt x="177" y="339"/>
                    <a:pt x="183" y="338"/>
                    <a:pt x="194" y="336"/>
                  </a:cubicBezTo>
                  <a:cubicBezTo>
                    <a:pt x="226" y="337"/>
                    <a:pt x="264" y="337"/>
                    <a:pt x="296" y="349"/>
                  </a:cubicBezTo>
                  <a:cubicBezTo>
                    <a:pt x="307" y="353"/>
                    <a:pt x="316" y="359"/>
                    <a:pt x="328" y="362"/>
                  </a:cubicBezTo>
                  <a:cubicBezTo>
                    <a:pt x="334" y="369"/>
                    <a:pt x="343" y="374"/>
                    <a:pt x="352" y="381"/>
                  </a:cubicBezTo>
                  <a:cubicBezTo>
                    <a:pt x="355" y="394"/>
                    <a:pt x="360" y="408"/>
                    <a:pt x="365" y="421"/>
                  </a:cubicBezTo>
                  <a:cubicBezTo>
                    <a:pt x="363" y="448"/>
                    <a:pt x="371" y="500"/>
                    <a:pt x="349" y="528"/>
                  </a:cubicBezTo>
                  <a:cubicBezTo>
                    <a:pt x="342" y="546"/>
                    <a:pt x="320" y="550"/>
                    <a:pt x="304" y="557"/>
                  </a:cubicBezTo>
                  <a:cubicBezTo>
                    <a:pt x="263" y="553"/>
                    <a:pt x="231" y="544"/>
                    <a:pt x="194" y="530"/>
                  </a:cubicBezTo>
                  <a:cubicBezTo>
                    <a:pt x="185" y="515"/>
                    <a:pt x="184" y="511"/>
                    <a:pt x="170" y="506"/>
                  </a:cubicBezTo>
                  <a:cubicBezTo>
                    <a:pt x="164" y="496"/>
                    <a:pt x="156" y="492"/>
                    <a:pt x="149" y="485"/>
                  </a:cubicBezTo>
                  <a:cubicBezTo>
                    <a:pt x="136" y="397"/>
                    <a:pt x="132" y="307"/>
                    <a:pt x="152" y="221"/>
                  </a:cubicBezTo>
                  <a:cubicBezTo>
                    <a:pt x="153" y="205"/>
                    <a:pt x="157" y="193"/>
                    <a:pt x="160" y="178"/>
                  </a:cubicBezTo>
                  <a:cubicBezTo>
                    <a:pt x="163" y="126"/>
                    <a:pt x="169" y="80"/>
                    <a:pt x="184" y="32"/>
                  </a:cubicBezTo>
                  <a:cubicBezTo>
                    <a:pt x="184" y="21"/>
                    <a:pt x="186" y="0"/>
                    <a:pt x="186" y="0"/>
                  </a:cubicBezTo>
                </a:path>
              </a:pathLst>
            </a:custGeom>
            <a:noFill/>
            <a:ln w="57150">
              <a:solidFill>
                <a:schemeClr val="tx1">
                  <a:alpha val="42999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4788" name="Freeform 4"/>
            <p:cNvSpPr>
              <a:spLocks/>
            </p:cNvSpPr>
            <p:nvPr/>
          </p:nvSpPr>
          <p:spPr bwMode="auto">
            <a:xfrm>
              <a:off x="1968" y="2888"/>
              <a:ext cx="371" cy="760"/>
            </a:xfrm>
            <a:custGeom>
              <a:avLst/>
              <a:gdLst>
                <a:gd name="T0" fmla="*/ 104 w 371"/>
                <a:gd name="T1" fmla="*/ 760 h 760"/>
                <a:gd name="T2" fmla="*/ 18 w 371"/>
                <a:gd name="T3" fmla="*/ 733 h 760"/>
                <a:gd name="T4" fmla="*/ 8 w 371"/>
                <a:gd name="T5" fmla="*/ 709 h 760"/>
                <a:gd name="T6" fmla="*/ 0 w 371"/>
                <a:gd name="T7" fmla="*/ 666 h 760"/>
                <a:gd name="T8" fmla="*/ 48 w 371"/>
                <a:gd name="T9" fmla="*/ 437 h 760"/>
                <a:gd name="T10" fmla="*/ 80 w 371"/>
                <a:gd name="T11" fmla="*/ 400 h 760"/>
                <a:gd name="T12" fmla="*/ 106 w 371"/>
                <a:gd name="T13" fmla="*/ 384 h 760"/>
                <a:gd name="T14" fmla="*/ 141 w 371"/>
                <a:gd name="T15" fmla="*/ 360 h 760"/>
                <a:gd name="T16" fmla="*/ 154 w 371"/>
                <a:gd name="T17" fmla="*/ 352 h 760"/>
                <a:gd name="T18" fmla="*/ 170 w 371"/>
                <a:gd name="T19" fmla="*/ 346 h 760"/>
                <a:gd name="T20" fmla="*/ 194 w 371"/>
                <a:gd name="T21" fmla="*/ 336 h 760"/>
                <a:gd name="T22" fmla="*/ 296 w 371"/>
                <a:gd name="T23" fmla="*/ 349 h 760"/>
                <a:gd name="T24" fmla="*/ 328 w 371"/>
                <a:gd name="T25" fmla="*/ 362 h 760"/>
                <a:gd name="T26" fmla="*/ 352 w 371"/>
                <a:gd name="T27" fmla="*/ 381 h 760"/>
                <a:gd name="T28" fmla="*/ 365 w 371"/>
                <a:gd name="T29" fmla="*/ 421 h 760"/>
                <a:gd name="T30" fmla="*/ 349 w 371"/>
                <a:gd name="T31" fmla="*/ 528 h 760"/>
                <a:gd name="T32" fmla="*/ 304 w 371"/>
                <a:gd name="T33" fmla="*/ 557 h 760"/>
                <a:gd name="T34" fmla="*/ 194 w 371"/>
                <a:gd name="T35" fmla="*/ 530 h 760"/>
                <a:gd name="T36" fmla="*/ 170 w 371"/>
                <a:gd name="T37" fmla="*/ 506 h 760"/>
                <a:gd name="T38" fmla="*/ 149 w 371"/>
                <a:gd name="T39" fmla="*/ 485 h 760"/>
                <a:gd name="T40" fmla="*/ 152 w 371"/>
                <a:gd name="T41" fmla="*/ 221 h 760"/>
                <a:gd name="T42" fmla="*/ 160 w 371"/>
                <a:gd name="T43" fmla="*/ 178 h 760"/>
                <a:gd name="T44" fmla="*/ 184 w 371"/>
                <a:gd name="T45" fmla="*/ 32 h 760"/>
                <a:gd name="T46" fmla="*/ 186 w 371"/>
                <a:gd name="T47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1" h="760">
                  <a:moveTo>
                    <a:pt x="104" y="760"/>
                  </a:moveTo>
                  <a:cubicBezTo>
                    <a:pt x="76" y="755"/>
                    <a:pt x="42" y="748"/>
                    <a:pt x="18" y="733"/>
                  </a:cubicBezTo>
                  <a:cubicBezTo>
                    <a:pt x="15" y="723"/>
                    <a:pt x="10" y="718"/>
                    <a:pt x="8" y="709"/>
                  </a:cubicBezTo>
                  <a:cubicBezTo>
                    <a:pt x="5" y="690"/>
                    <a:pt x="3" y="681"/>
                    <a:pt x="0" y="666"/>
                  </a:cubicBezTo>
                  <a:cubicBezTo>
                    <a:pt x="1" y="607"/>
                    <a:pt x="7" y="491"/>
                    <a:pt x="48" y="437"/>
                  </a:cubicBezTo>
                  <a:cubicBezTo>
                    <a:pt x="51" y="422"/>
                    <a:pt x="63" y="404"/>
                    <a:pt x="80" y="400"/>
                  </a:cubicBezTo>
                  <a:cubicBezTo>
                    <a:pt x="85" y="392"/>
                    <a:pt x="96" y="386"/>
                    <a:pt x="106" y="384"/>
                  </a:cubicBezTo>
                  <a:cubicBezTo>
                    <a:pt x="114" y="375"/>
                    <a:pt x="129" y="362"/>
                    <a:pt x="141" y="360"/>
                  </a:cubicBezTo>
                  <a:cubicBezTo>
                    <a:pt x="148" y="350"/>
                    <a:pt x="142" y="355"/>
                    <a:pt x="154" y="352"/>
                  </a:cubicBezTo>
                  <a:cubicBezTo>
                    <a:pt x="159" y="350"/>
                    <a:pt x="170" y="346"/>
                    <a:pt x="170" y="346"/>
                  </a:cubicBezTo>
                  <a:cubicBezTo>
                    <a:pt x="177" y="339"/>
                    <a:pt x="183" y="338"/>
                    <a:pt x="194" y="336"/>
                  </a:cubicBezTo>
                  <a:cubicBezTo>
                    <a:pt x="226" y="337"/>
                    <a:pt x="264" y="337"/>
                    <a:pt x="296" y="349"/>
                  </a:cubicBezTo>
                  <a:cubicBezTo>
                    <a:pt x="307" y="353"/>
                    <a:pt x="316" y="359"/>
                    <a:pt x="328" y="362"/>
                  </a:cubicBezTo>
                  <a:cubicBezTo>
                    <a:pt x="334" y="369"/>
                    <a:pt x="343" y="374"/>
                    <a:pt x="352" y="381"/>
                  </a:cubicBezTo>
                  <a:cubicBezTo>
                    <a:pt x="355" y="394"/>
                    <a:pt x="360" y="408"/>
                    <a:pt x="365" y="421"/>
                  </a:cubicBezTo>
                  <a:cubicBezTo>
                    <a:pt x="363" y="448"/>
                    <a:pt x="371" y="500"/>
                    <a:pt x="349" y="528"/>
                  </a:cubicBezTo>
                  <a:cubicBezTo>
                    <a:pt x="342" y="546"/>
                    <a:pt x="320" y="550"/>
                    <a:pt x="304" y="557"/>
                  </a:cubicBezTo>
                  <a:cubicBezTo>
                    <a:pt x="263" y="553"/>
                    <a:pt x="231" y="544"/>
                    <a:pt x="194" y="530"/>
                  </a:cubicBezTo>
                  <a:cubicBezTo>
                    <a:pt x="185" y="515"/>
                    <a:pt x="184" y="511"/>
                    <a:pt x="170" y="506"/>
                  </a:cubicBezTo>
                  <a:cubicBezTo>
                    <a:pt x="164" y="496"/>
                    <a:pt x="156" y="492"/>
                    <a:pt x="149" y="485"/>
                  </a:cubicBezTo>
                  <a:cubicBezTo>
                    <a:pt x="136" y="397"/>
                    <a:pt x="132" y="307"/>
                    <a:pt x="152" y="221"/>
                  </a:cubicBezTo>
                  <a:cubicBezTo>
                    <a:pt x="153" y="205"/>
                    <a:pt x="157" y="193"/>
                    <a:pt x="160" y="178"/>
                  </a:cubicBezTo>
                  <a:cubicBezTo>
                    <a:pt x="163" y="126"/>
                    <a:pt x="169" y="80"/>
                    <a:pt x="184" y="32"/>
                  </a:cubicBezTo>
                  <a:cubicBezTo>
                    <a:pt x="184" y="21"/>
                    <a:pt x="186" y="0"/>
                    <a:pt x="186" y="0"/>
                  </a:cubicBezTo>
                </a:path>
              </a:pathLst>
            </a:custGeom>
            <a:noFill/>
            <a:ln w="57150" cap="flat">
              <a:solidFill>
                <a:schemeClr val="bg1">
                  <a:alpha val="52000"/>
                </a:schemeClr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374789" name="Group 5"/>
          <p:cNvGrpSpPr>
            <a:grpSpLocks/>
          </p:cNvGrpSpPr>
          <p:nvPr/>
        </p:nvGrpSpPr>
        <p:grpSpPr bwMode="auto">
          <a:xfrm>
            <a:off x="2971800" y="2743200"/>
            <a:ext cx="914400" cy="1887538"/>
            <a:chOff x="1728" y="1344"/>
            <a:chExt cx="576" cy="1189"/>
          </a:xfrm>
        </p:grpSpPr>
        <p:sp>
          <p:nvSpPr>
            <p:cNvPr id="374790" name="Oval 6"/>
            <p:cNvSpPr>
              <a:spLocks noChangeArrowheads="1"/>
            </p:cNvSpPr>
            <p:nvPr/>
          </p:nvSpPr>
          <p:spPr bwMode="auto">
            <a:xfrm flipV="1">
              <a:off x="1728" y="1344"/>
              <a:ext cx="576" cy="1189"/>
            </a:xfrm>
            <a:prstGeom prst="ellipse">
              <a:avLst/>
            </a:prstGeom>
            <a:solidFill>
              <a:srgbClr val="00FF00">
                <a:alpha val="27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4791" name="Rectangle 7"/>
            <p:cNvSpPr>
              <a:spLocks noChangeArrowheads="1"/>
            </p:cNvSpPr>
            <p:nvPr/>
          </p:nvSpPr>
          <p:spPr bwMode="auto">
            <a:xfrm>
              <a:off x="1776" y="1872"/>
              <a:ext cx="40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b="1" i="1">
                  <a:latin typeface="Georgia" charset="0"/>
                  <a:cs typeface="+mn-cs"/>
                </a:rPr>
                <a:t>  FITC</a:t>
              </a:r>
            </a:p>
          </p:txBody>
        </p:sp>
      </p:grpSp>
      <p:sp>
        <p:nvSpPr>
          <p:cNvPr id="374792" name="Line 8"/>
          <p:cNvSpPr>
            <a:spLocks noChangeShapeType="1"/>
          </p:cNvSpPr>
          <p:nvPr/>
        </p:nvSpPr>
        <p:spPr bwMode="auto">
          <a:xfrm flipH="1">
            <a:off x="0" y="3352800"/>
            <a:ext cx="3352800" cy="1676400"/>
          </a:xfrm>
          <a:prstGeom prst="line">
            <a:avLst/>
          </a:prstGeom>
          <a:noFill/>
          <a:ln w="76200">
            <a:solidFill>
              <a:srgbClr val="88FFC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91492" name="Group 9"/>
          <p:cNvGrpSpPr>
            <a:grpSpLocks/>
          </p:cNvGrpSpPr>
          <p:nvPr/>
        </p:nvGrpSpPr>
        <p:grpSpPr bwMode="auto">
          <a:xfrm>
            <a:off x="2971800" y="2743200"/>
            <a:ext cx="914400" cy="1887538"/>
            <a:chOff x="3120" y="1728"/>
            <a:chExt cx="576" cy="1189"/>
          </a:xfrm>
        </p:grpSpPr>
        <p:sp>
          <p:nvSpPr>
            <p:cNvPr id="374794" name="Oval 10"/>
            <p:cNvSpPr>
              <a:spLocks noChangeArrowheads="1"/>
            </p:cNvSpPr>
            <p:nvPr/>
          </p:nvSpPr>
          <p:spPr bwMode="auto">
            <a:xfrm flipV="1">
              <a:off x="3120" y="1728"/>
              <a:ext cx="576" cy="1189"/>
            </a:xfrm>
            <a:prstGeom prst="ellipse">
              <a:avLst/>
            </a:prstGeom>
            <a:noFill/>
            <a:ln w="9525" cap="rnd">
              <a:solidFill>
                <a:schemeClr val="bg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4795" name="Rectangle 11"/>
            <p:cNvSpPr>
              <a:spLocks noChangeArrowheads="1"/>
            </p:cNvSpPr>
            <p:nvPr/>
          </p:nvSpPr>
          <p:spPr bwMode="auto">
            <a:xfrm>
              <a:off x="3168" y="2256"/>
              <a:ext cx="40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rnd">
                  <a:solidFill>
                    <a:schemeClr val="bg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b="1" i="1">
                  <a:latin typeface="Georgia" charset="0"/>
                  <a:cs typeface="+mn-cs"/>
                </a:rPr>
                <a:t>  FITC</a:t>
              </a:r>
            </a:p>
          </p:txBody>
        </p:sp>
      </p:grpSp>
      <p:sp>
        <p:nvSpPr>
          <p:cNvPr id="374796" name="Rectangle 12"/>
          <p:cNvSpPr>
            <a:spLocks noChangeArrowheads="1"/>
          </p:cNvSpPr>
          <p:nvPr/>
        </p:nvSpPr>
        <p:spPr bwMode="auto">
          <a:xfrm>
            <a:off x="319088" y="76200"/>
            <a:ext cx="8551862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i="1">
                <a:solidFill>
                  <a:srgbClr val="FFFF00"/>
                </a:solidFill>
                <a:latin typeface="Georgia" charset="0"/>
                <a:cs typeface="+mn-cs"/>
              </a:rPr>
              <a:t>Ground State Depletion Microscopy</a:t>
            </a:r>
          </a:p>
          <a:p>
            <a:pPr algn="ctr">
              <a:defRPr/>
            </a:pPr>
            <a:r>
              <a:rPr lang="en-US" sz="2400" b="1" i="1">
                <a:solidFill>
                  <a:srgbClr val="FFFF00"/>
                </a:solidFill>
                <a:latin typeface="Georgia" charset="0"/>
                <a:cs typeface="+mn-cs"/>
              </a:rPr>
              <a:t>direct Stochastic Optical Reconstruction Microscopy</a:t>
            </a:r>
            <a:endParaRPr lang="en-US" sz="2400">
              <a:solidFill>
                <a:srgbClr val="4D4825"/>
              </a:solidFill>
              <a:latin typeface="ArialMT" charset="0"/>
              <a:cs typeface="+mn-cs"/>
            </a:endParaRPr>
          </a:p>
        </p:txBody>
      </p:sp>
      <p:sp>
        <p:nvSpPr>
          <p:cNvPr id="374797" name="Line 13"/>
          <p:cNvSpPr>
            <a:spLocks noChangeShapeType="1"/>
          </p:cNvSpPr>
          <p:nvPr/>
        </p:nvSpPr>
        <p:spPr bwMode="auto">
          <a:xfrm flipH="1">
            <a:off x="0" y="3581400"/>
            <a:ext cx="3352800" cy="1676400"/>
          </a:xfrm>
          <a:prstGeom prst="line">
            <a:avLst/>
          </a:prstGeom>
          <a:noFill/>
          <a:ln w="28575" cap="rnd">
            <a:solidFill>
              <a:srgbClr val="04B3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374798" name="Group 14"/>
          <p:cNvGrpSpPr>
            <a:grpSpLocks/>
          </p:cNvGrpSpPr>
          <p:nvPr/>
        </p:nvGrpSpPr>
        <p:grpSpPr bwMode="auto">
          <a:xfrm>
            <a:off x="2971800" y="2743200"/>
            <a:ext cx="914400" cy="1887538"/>
            <a:chOff x="1728" y="1344"/>
            <a:chExt cx="576" cy="1189"/>
          </a:xfrm>
        </p:grpSpPr>
        <p:sp>
          <p:nvSpPr>
            <p:cNvPr id="374799" name="Oval 15"/>
            <p:cNvSpPr>
              <a:spLocks noChangeArrowheads="1"/>
            </p:cNvSpPr>
            <p:nvPr/>
          </p:nvSpPr>
          <p:spPr bwMode="auto">
            <a:xfrm flipV="1">
              <a:off x="1728" y="1344"/>
              <a:ext cx="576" cy="118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4800" name="Rectangle 16"/>
            <p:cNvSpPr>
              <a:spLocks noChangeArrowheads="1"/>
            </p:cNvSpPr>
            <p:nvPr/>
          </p:nvSpPr>
          <p:spPr bwMode="auto">
            <a:xfrm>
              <a:off x="1776" y="1872"/>
              <a:ext cx="407" cy="17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b="1" i="1">
                  <a:latin typeface="Georgia" charset="0"/>
                  <a:cs typeface="+mn-cs"/>
                </a:rPr>
                <a:t>  FITC</a:t>
              </a:r>
            </a:p>
          </p:txBody>
        </p:sp>
      </p:grpSp>
      <p:sp>
        <p:nvSpPr>
          <p:cNvPr id="374801" name="Line 17"/>
          <p:cNvSpPr>
            <a:spLocks noChangeShapeType="1"/>
          </p:cNvSpPr>
          <p:nvPr/>
        </p:nvSpPr>
        <p:spPr bwMode="auto">
          <a:xfrm flipH="1">
            <a:off x="0" y="3810000"/>
            <a:ext cx="3352800" cy="1676400"/>
          </a:xfrm>
          <a:prstGeom prst="line">
            <a:avLst/>
          </a:prstGeom>
          <a:noFill/>
          <a:ln w="28575">
            <a:solidFill>
              <a:srgbClr val="88FFC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74802" name="Rectangle 18"/>
          <p:cNvSpPr>
            <a:spLocks noChangeArrowheads="1"/>
          </p:cNvSpPr>
          <p:nvPr/>
        </p:nvSpPr>
        <p:spPr bwMode="auto">
          <a:xfrm>
            <a:off x="4724400" y="2590800"/>
            <a:ext cx="1600200" cy="1143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74803" name="Oval 19"/>
          <p:cNvSpPr>
            <a:spLocks noChangeArrowheads="1"/>
          </p:cNvSpPr>
          <p:nvPr/>
        </p:nvSpPr>
        <p:spPr bwMode="auto">
          <a:xfrm>
            <a:off x="5257800" y="2895600"/>
            <a:ext cx="533400" cy="533400"/>
          </a:xfrm>
          <a:prstGeom prst="ellipse">
            <a:avLst/>
          </a:prstGeom>
          <a:solidFill>
            <a:srgbClr val="FFFF00">
              <a:alpha val="10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91499" name="Group 20"/>
          <p:cNvGrpSpPr>
            <a:grpSpLocks/>
          </p:cNvGrpSpPr>
          <p:nvPr/>
        </p:nvGrpSpPr>
        <p:grpSpPr bwMode="auto">
          <a:xfrm>
            <a:off x="4724400" y="5029200"/>
            <a:ext cx="1600200" cy="1143000"/>
            <a:chOff x="2976" y="2400"/>
            <a:chExt cx="1008" cy="720"/>
          </a:xfrm>
        </p:grpSpPr>
        <p:sp>
          <p:nvSpPr>
            <p:cNvPr id="374805" name="Rectangle 21"/>
            <p:cNvSpPr>
              <a:spLocks noChangeArrowheads="1"/>
            </p:cNvSpPr>
            <p:nvPr/>
          </p:nvSpPr>
          <p:spPr bwMode="auto">
            <a:xfrm>
              <a:off x="2976" y="2400"/>
              <a:ext cx="1008" cy="7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4806" name="Oval 22"/>
            <p:cNvSpPr>
              <a:spLocks noChangeAspect="1" noChangeArrowheads="1"/>
            </p:cNvSpPr>
            <p:nvPr/>
          </p:nvSpPr>
          <p:spPr bwMode="auto">
            <a:xfrm>
              <a:off x="3448" y="2721"/>
              <a:ext cx="63" cy="63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191511" name="Group 23"/>
            <p:cNvGrpSpPr>
              <a:grpSpLocks/>
            </p:cNvGrpSpPr>
            <p:nvPr/>
          </p:nvGrpSpPr>
          <p:grpSpPr bwMode="auto">
            <a:xfrm>
              <a:off x="3024" y="2448"/>
              <a:ext cx="912" cy="240"/>
              <a:chOff x="3744" y="1728"/>
              <a:chExt cx="912" cy="240"/>
            </a:xfrm>
          </p:grpSpPr>
          <p:sp>
            <p:nvSpPr>
              <p:cNvPr id="374808" name="Line 24"/>
              <p:cNvSpPr>
                <a:spLocks noChangeShapeType="1"/>
              </p:cNvSpPr>
              <p:nvPr/>
            </p:nvSpPr>
            <p:spPr bwMode="auto">
              <a:xfrm flipV="1">
                <a:off x="4320" y="1728"/>
                <a:ext cx="336" cy="240"/>
              </a:xfrm>
              <a:prstGeom prst="line">
                <a:avLst/>
              </a:prstGeom>
              <a:noFill/>
              <a:ln w="12700" cap="rnd">
                <a:solidFill>
                  <a:schemeClr val="bg1"/>
                </a:solidFill>
                <a:prstDash val="sysDot"/>
                <a:round/>
                <a:headEnd type="arrow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74809" name="Line 25"/>
              <p:cNvSpPr>
                <a:spLocks noChangeShapeType="1"/>
              </p:cNvSpPr>
              <p:nvPr/>
            </p:nvSpPr>
            <p:spPr bwMode="auto">
              <a:xfrm flipH="1" flipV="1">
                <a:off x="3744" y="1728"/>
                <a:ext cx="336" cy="240"/>
              </a:xfrm>
              <a:prstGeom prst="line">
                <a:avLst/>
              </a:prstGeom>
              <a:noFill/>
              <a:ln w="12700" cap="rnd">
                <a:solidFill>
                  <a:schemeClr val="bg1"/>
                </a:solidFill>
                <a:prstDash val="sysDot"/>
                <a:round/>
                <a:headEnd type="arrow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91512" name="Group 26"/>
            <p:cNvGrpSpPr>
              <a:grpSpLocks/>
            </p:cNvGrpSpPr>
            <p:nvPr/>
          </p:nvGrpSpPr>
          <p:grpSpPr bwMode="auto">
            <a:xfrm flipV="1">
              <a:off x="3024" y="2832"/>
              <a:ext cx="912" cy="240"/>
              <a:chOff x="3744" y="1728"/>
              <a:chExt cx="912" cy="240"/>
            </a:xfrm>
          </p:grpSpPr>
          <p:sp>
            <p:nvSpPr>
              <p:cNvPr id="374811" name="Line 27"/>
              <p:cNvSpPr>
                <a:spLocks noChangeShapeType="1"/>
              </p:cNvSpPr>
              <p:nvPr/>
            </p:nvSpPr>
            <p:spPr bwMode="auto">
              <a:xfrm flipV="1">
                <a:off x="4320" y="1728"/>
                <a:ext cx="336" cy="240"/>
              </a:xfrm>
              <a:prstGeom prst="line">
                <a:avLst/>
              </a:prstGeom>
              <a:noFill/>
              <a:ln w="12700" cap="rnd">
                <a:solidFill>
                  <a:schemeClr val="bg1"/>
                </a:solidFill>
                <a:prstDash val="sysDot"/>
                <a:round/>
                <a:headEnd type="arrow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74812" name="Line 28"/>
              <p:cNvSpPr>
                <a:spLocks noChangeShapeType="1"/>
              </p:cNvSpPr>
              <p:nvPr/>
            </p:nvSpPr>
            <p:spPr bwMode="auto">
              <a:xfrm flipH="1" flipV="1">
                <a:off x="3744" y="1728"/>
                <a:ext cx="336" cy="240"/>
              </a:xfrm>
              <a:prstGeom prst="line">
                <a:avLst/>
              </a:prstGeom>
              <a:noFill/>
              <a:ln w="12700" cap="rnd">
                <a:solidFill>
                  <a:schemeClr val="bg1"/>
                </a:solidFill>
                <a:prstDash val="sysDot"/>
                <a:round/>
                <a:headEnd type="arrow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sp>
        <p:nvSpPr>
          <p:cNvPr id="374813" name="Rectangle 29"/>
          <p:cNvSpPr>
            <a:spLocks noChangeArrowheads="1"/>
          </p:cNvSpPr>
          <p:nvPr/>
        </p:nvSpPr>
        <p:spPr bwMode="auto">
          <a:xfrm>
            <a:off x="6324600" y="2955925"/>
            <a:ext cx="19510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 u="sng">
                <a:solidFill>
                  <a:srgbClr val="FFFF00"/>
                </a:solidFill>
                <a:cs typeface="+mn-cs"/>
              </a:rPr>
              <a:t>Stochastic</a:t>
            </a:r>
            <a:r>
              <a:rPr lang="en-US" b="1" i="1">
                <a:solidFill>
                  <a:srgbClr val="FFFF00"/>
                </a:solidFill>
                <a:cs typeface="+mn-cs"/>
              </a:rPr>
              <a:t> Activation</a:t>
            </a:r>
            <a:endParaRPr lang="fr-FR" b="1" i="1">
              <a:solidFill>
                <a:srgbClr val="FFFF00"/>
              </a:solidFill>
              <a:cs typeface="+mn-cs"/>
            </a:endParaRPr>
          </a:p>
        </p:txBody>
      </p:sp>
      <p:sp>
        <p:nvSpPr>
          <p:cNvPr id="374814" name="Rectangle 30"/>
          <p:cNvSpPr>
            <a:spLocks noChangeArrowheads="1"/>
          </p:cNvSpPr>
          <p:nvPr/>
        </p:nvSpPr>
        <p:spPr bwMode="auto">
          <a:xfrm>
            <a:off x="6324600" y="5334000"/>
            <a:ext cx="12573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>
                <a:solidFill>
                  <a:srgbClr val="FFFF00"/>
                </a:solidFill>
                <a:cs typeface="+mn-cs"/>
              </a:rPr>
              <a:t>Localization</a:t>
            </a:r>
          </a:p>
          <a:p>
            <a:pPr>
              <a:defRPr/>
            </a:pPr>
            <a:r>
              <a:rPr lang="en-US" b="1" i="1">
                <a:solidFill>
                  <a:srgbClr val="FFFF00"/>
                </a:solidFill>
                <a:cs typeface="+mn-cs"/>
              </a:rPr>
              <a:t>(calculation)</a:t>
            </a:r>
            <a:endParaRPr lang="fr-FR" b="1" i="1">
              <a:solidFill>
                <a:srgbClr val="FFFF00"/>
              </a:solidFill>
              <a:latin typeface="Georgia" charset="0"/>
              <a:cs typeface="+mn-cs"/>
            </a:endParaRPr>
          </a:p>
        </p:txBody>
      </p:sp>
      <p:sp>
        <p:nvSpPr>
          <p:cNvPr id="374815" name="Rectangle 31"/>
          <p:cNvSpPr>
            <a:spLocks noChangeArrowheads="1"/>
          </p:cNvSpPr>
          <p:nvPr/>
        </p:nvSpPr>
        <p:spPr bwMode="auto">
          <a:xfrm>
            <a:off x="4724400" y="3810000"/>
            <a:ext cx="1600200" cy="1143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74816" name="Oval 32"/>
          <p:cNvSpPr>
            <a:spLocks noChangeArrowheads="1"/>
          </p:cNvSpPr>
          <p:nvPr/>
        </p:nvSpPr>
        <p:spPr bwMode="auto">
          <a:xfrm>
            <a:off x="5257800" y="4114800"/>
            <a:ext cx="533400" cy="533400"/>
          </a:xfrm>
          <a:prstGeom prst="ellipse">
            <a:avLst/>
          </a:prstGeom>
          <a:gradFill rotWithShape="0">
            <a:gsLst>
              <a:gs pos="0">
                <a:srgbClr val="00FF00">
                  <a:alpha val="97000"/>
                </a:srgbClr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74817" name="Rectangle 33"/>
          <p:cNvSpPr>
            <a:spLocks noChangeArrowheads="1"/>
          </p:cNvSpPr>
          <p:nvPr/>
        </p:nvSpPr>
        <p:spPr bwMode="auto">
          <a:xfrm>
            <a:off x="6324600" y="4235450"/>
            <a:ext cx="9636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>
                <a:solidFill>
                  <a:srgbClr val="FFFF00"/>
                </a:solidFill>
                <a:cs typeface="+mn-cs"/>
              </a:rPr>
              <a:t>Emission</a:t>
            </a:r>
            <a:endParaRPr lang="fr-FR" b="1" i="1">
              <a:solidFill>
                <a:srgbClr val="FFFF00"/>
              </a:solidFill>
              <a:latin typeface="Georgia" charset="0"/>
              <a:cs typeface="+mn-cs"/>
            </a:endParaRPr>
          </a:p>
        </p:txBody>
      </p:sp>
      <p:sp>
        <p:nvSpPr>
          <p:cNvPr id="374818" name="Rectangle 34"/>
          <p:cNvSpPr>
            <a:spLocks noChangeArrowheads="1"/>
          </p:cNvSpPr>
          <p:nvPr/>
        </p:nvSpPr>
        <p:spPr bwMode="auto">
          <a:xfrm>
            <a:off x="4724400" y="1371600"/>
            <a:ext cx="1600200" cy="1143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74819" name="Oval 35"/>
          <p:cNvSpPr>
            <a:spLocks noChangeArrowheads="1"/>
          </p:cNvSpPr>
          <p:nvPr/>
        </p:nvSpPr>
        <p:spPr bwMode="auto">
          <a:xfrm>
            <a:off x="5257800" y="1676400"/>
            <a:ext cx="533400" cy="533400"/>
          </a:xfrm>
          <a:prstGeom prst="ellipse">
            <a:avLst/>
          </a:prstGeom>
          <a:solidFill>
            <a:schemeClr val="tx1"/>
          </a:solidFill>
          <a:ln w="9525" cap="rnd">
            <a:solidFill>
              <a:srgbClr val="777777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74820" name="Rectangle 36"/>
          <p:cNvSpPr>
            <a:spLocks noChangeArrowheads="1"/>
          </p:cNvSpPr>
          <p:nvPr/>
        </p:nvSpPr>
        <p:spPr bwMode="auto">
          <a:xfrm>
            <a:off x="6324600" y="1652588"/>
            <a:ext cx="22606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>
                <a:solidFill>
                  <a:srgbClr val="FFFF00"/>
                </a:solidFill>
                <a:cs typeface="+mn-cs"/>
              </a:rPr>
              <a:t>Total Deactivation</a:t>
            </a:r>
          </a:p>
          <a:p>
            <a:pPr>
              <a:defRPr/>
            </a:pPr>
            <a:r>
              <a:rPr lang="en-US" i="1">
                <a:solidFill>
                  <a:srgbClr val="FFFF00"/>
                </a:solidFill>
                <a:cs typeface="+mn-cs"/>
              </a:rPr>
              <a:t>(Ground State Depletion)</a:t>
            </a:r>
            <a:endParaRPr lang="fr-FR" i="1">
              <a:solidFill>
                <a:srgbClr val="FFFF00"/>
              </a:solidFill>
              <a:cs typeface="+mn-cs"/>
            </a:endParaRPr>
          </a:p>
        </p:txBody>
      </p:sp>
      <p:pic>
        <p:nvPicPr>
          <p:cNvPr id="191508" name="Picture 37" descr="LOGCRCELB-bis"/>
          <p:cNvPicPr>
            <a:picLocks noChangeAspect="1" noChangeArrowheads="1"/>
          </p:cNvPicPr>
          <p:nvPr/>
        </p:nvPicPr>
        <p:blipFill>
          <a:blip r:embed="rId3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25" y="6249988"/>
            <a:ext cx="574675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8822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8" dur="100" fill="hold"/>
                                        <p:tgtEl>
                                          <p:spTgt spid="374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3747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4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9" dur="100" fill="hold"/>
                                        <p:tgtEl>
                                          <p:spTgt spid="374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3000"/>
                                        <p:tgtEl>
                                          <p:spTgt spid="374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4" name="Rectangle 2"/>
          <p:cNvSpPr>
            <a:spLocks noChangeArrowheads="1"/>
          </p:cNvSpPr>
          <p:nvPr/>
        </p:nvSpPr>
        <p:spPr bwMode="auto">
          <a:xfrm>
            <a:off x="1182688" y="76200"/>
            <a:ext cx="68262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i="1">
                <a:solidFill>
                  <a:srgbClr val="FFFF00"/>
                </a:solidFill>
                <a:latin typeface="Georgia" charset="0"/>
                <a:cs typeface="+mn-cs"/>
              </a:rPr>
              <a:t>Ground State Depletion Microscopy</a:t>
            </a:r>
            <a:endParaRPr lang="en-US" sz="2400">
              <a:solidFill>
                <a:srgbClr val="4D4825"/>
              </a:solidFill>
              <a:latin typeface="ArialMT" charset="0"/>
              <a:cs typeface="+mn-cs"/>
            </a:endParaRPr>
          </a:p>
        </p:txBody>
      </p:sp>
      <p:pic>
        <p:nvPicPr>
          <p:cNvPr id="193538" name="Picture 3" descr="LOGCRCELB-bis"/>
          <p:cNvPicPr>
            <a:picLocks noChangeAspect="1" noChangeArrowheads="1"/>
          </p:cNvPicPr>
          <p:nvPr/>
        </p:nvPicPr>
        <p:blipFill>
          <a:blip r:embed="rId3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25" y="6249988"/>
            <a:ext cx="574675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8822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539" name="Picture 4" descr="GS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188" y="1273175"/>
            <a:ext cx="4110037" cy="431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Rectangle 2"/>
          <p:cNvSpPr>
            <a:spLocks noChangeArrowheads="1"/>
          </p:cNvSpPr>
          <p:nvPr/>
        </p:nvSpPr>
        <p:spPr bwMode="auto">
          <a:xfrm>
            <a:off x="1371600" y="196850"/>
            <a:ext cx="6400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>
                <a:solidFill>
                  <a:srgbClr val="FFFF00"/>
                </a:solidFill>
                <a:latin typeface="Georgia" charset="0"/>
                <a:cs typeface="+mn-cs"/>
              </a:rPr>
              <a:t>Biplan Localization Microscopy</a:t>
            </a:r>
          </a:p>
        </p:txBody>
      </p:sp>
      <p:pic>
        <p:nvPicPr>
          <p:cNvPr id="197634" name="Picture 3" descr="LOGCRCELB-bis"/>
          <p:cNvPicPr>
            <a:picLocks noChangeAspect="1" noChangeArrowheads="1"/>
          </p:cNvPicPr>
          <p:nvPr/>
        </p:nvPicPr>
        <p:blipFill>
          <a:blip r:embed="rId3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9325" y="6249988"/>
            <a:ext cx="574675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8822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7635" name="Group 4"/>
          <p:cNvGrpSpPr>
            <a:grpSpLocks/>
          </p:cNvGrpSpPr>
          <p:nvPr/>
        </p:nvGrpSpPr>
        <p:grpSpPr bwMode="auto">
          <a:xfrm>
            <a:off x="3771900" y="1905000"/>
            <a:ext cx="1600200" cy="3581400"/>
            <a:chOff x="2376" y="1200"/>
            <a:chExt cx="1008" cy="2256"/>
          </a:xfrm>
        </p:grpSpPr>
        <p:sp>
          <p:nvSpPr>
            <p:cNvPr id="380933" name="Rectangle 5"/>
            <p:cNvSpPr>
              <a:spLocks noChangeArrowheads="1"/>
            </p:cNvSpPr>
            <p:nvPr/>
          </p:nvSpPr>
          <p:spPr bwMode="auto">
            <a:xfrm>
              <a:off x="2376" y="1968"/>
              <a:ext cx="1008" cy="7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0934" name="Rectangle 6"/>
            <p:cNvSpPr>
              <a:spLocks noChangeArrowheads="1"/>
            </p:cNvSpPr>
            <p:nvPr/>
          </p:nvSpPr>
          <p:spPr bwMode="auto">
            <a:xfrm>
              <a:off x="2376" y="2736"/>
              <a:ext cx="1008" cy="7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0935" name="Rectangle 7"/>
            <p:cNvSpPr>
              <a:spLocks noChangeArrowheads="1"/>
            </p:cNvSpPr>
            <p:nvPr/>
          </p:nvSpPr>
          <p:spPr bwMode="auto">
            <a:xfrm>
              <a:off x="2376" y="1200"/>
              <a:ext cx="1008" cy="7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97636" name="Group 8"/>
          <p:cNvGrpSpPr>
            <a:grpSpLocks/>
          </p:cNvGrpSpPr>
          <p:nvPr/>
        </p:nvGrpSpPr>
        <p:grpSpPr bwMode="auto">
          <a:xfrm>
            <a:off x="457200" y="1924050"/>
            <a:ext cx="2438400" cy="4629150"/>
            <a:chOff x="288" y="1212"/>
            <a:chExt cx="1536" cy="2916"/>
          </a:xfrm>
        </p:grpSpPr>
        <p:grpSp>
          <p:nvGrpSpPr>
            <p:cNvPr id="197670" name="Group 9"/>
            <p:cNvGrpSpPr>
              <a:grpSpLocks/>
            </p:cNvGrpSpPr>
            <p:nvPr/>
          </p:nvGrpSpPr>
          <p:grpSpPr bwMode="auto">
            <a:xfrm rot="5400000">
              <a:off x="133" y="2555"/>
              <a:ext cx="1846" cy="576"/>
              <a:chOff x="768" y="2352"/>
              <a:chExt cx="4272" cy="576"/>
            </a:xfrm>
          </p:grpSpPr>
          <p:grpSp>
            <p:nvGrpSpPr>
              <p:cNvPr id="197683" name="Group 10"/>
              <p:cNvGrpSpPr>
                <a:grpSpLocks/>
              </p:cNvGrpSpPr>
              <p:nvPr/>
            </p:nvGrpSpPr>
            <p:grpSpPr bwMode="auto">
              <a:xfrm>
                <a:off x="4608" y="2568"/>
                <a:ext cx="432" cy="144"/>
                <a:chOff x="4608" y="2352"/>
                <a:chExt cx="912" cy="576"/>
              </a:xfrm>
            </p:grpSpPr>
            <p:sp>
              <p:nvSpPr>
                <p:cNvPr id="380939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4577" y="2376"/>
                  <a:ext cx="914" cy="288"/>
                </a:xfrm>
                <a:prstGeom prst="line">
                  <a:avLst/>
                </a:prstGeom>
                <a:noFill/>
                <a:ln w="317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80940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4577" y="2504"/>
                  <a:ext cx="914" cy="172"/>
                </a:xfrm>
                <a:prstGeom prst="line">
                  <a:avLst/>
                </a:prstGeom>
                <a:noFill/>
                <a:ln w="317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80941" name="Line 13"/>
                <p:cNvSpPr>
                  <a:spLocks noChangeShapeType="1"/>
                </p:cNvSpPr>
                <p:nvPr/>
              </p:nvSpPr>
              <p:spPr bwMode="auto">
                <a:xfrm flipH="1">
                  <a:off x="4577" y="2608"/>
                  <a:ext cx="914" cy="56"/>
                </a:xfrm>
                <a:prstGeom prst="line">
                  <a:avLst/>
                </a:prstGeom>
                <a:noFill/>
                <a:ln w="317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80942" name="Line 14"/>
                <p:cNvSpPr>
                  <a:spLocks noChangeShapeType="1"/>
                </p:cNvSpPr>
                <p:nvPr/>
              </p:nvSpPr>
              <p:spPr bwMode="auto">
                <a:xfrm flipH="1" flipV="1">
                  <a:off x="4577" y="2664"/>
                  <a:ext cx="914" cy="288"/>
                </a:xfrm>
                <a:prstGeom prst="line">
                  <a:avLst/>
                </a:prstGeom>
                <a:noFill/>
                <a:ln w="317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80943" name="Line 15"/>
                <p:cNvSpPr>
                  <a:spLocks noChangeShapeType="1"/>
                </p:cNvSpPr>
                <p:nvPr/>
              </p:nvSpPr>
              <p:spPr bwMode="auto">
                <a:xfrm flipH="1" flipV="1">
                  <a:off x="4577" y="2676"/>
                  <a:ext cx="914" cy="172"/>
                </a:xfrm>
                <a:prstGeom prst="line">
                  <a:avLst/>
                </a:prstGeom>
                <a:noFill/>
                <a:ln w="317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80944" name="Line 16"/>
                <p:cNvSpPr>
                  <a:spLocks noChangeShapeType="1"/>
                </p:cNvSpPr>
                <p:nvPr/>
              </p:nvSpPr>
              <p:spPr bwMode="auto">
                <a:xfrm flipH="1" flipV="1">
                  <a:off x="4577" y="2664"/>
                  <a:ext cx="914" cy="56"/>
                </a:xfrm>
                <a:prstGeom prst="line">
                  <a:avLst/>
                </a:prstGeom>
                <a:noFill/>
                <a:ln w="317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grpSp>
            <p:nvGrpSpPr>
              <p:cNvPr id="197684" name="Group 17"/>
              <p:cNvGrpSpPr>
                <a:grpSpLocks/>
              </p:cNvGrpSpPr>
              <p:nvPr/>
            </p:nvGrpSpPr>
            <p:grpSpPr bwMode="auto">
              <a:xfrm flipH="1">
                <a:off x="768" y="2352"/>
                <a:ext cx="3888" cy="576"/>
                <a:chOff x="4608" y="2352"/>
                <a:chExt cx="912" cy="576"/>
              </a:xfrm>
            </p:grpSpPr>
            <p:sp>
              <p:nvSpPr>
                <p:cNvPr id="380946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4611" y="2358"/>
                  <a:ext cx="912" cy="288"/>
                </a:xfrm>
                <a:prstGeom prst="line">
                  <a:avLst/>
                </a:prstGeom>
                <a:noFill/>
                <a:ln w="317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80947" name="Line 19"/>
                <p:cNvSpPr>
                  <a:spLocks noChangeShapeType="1"/>
                </p:cNvSpPr>
                <p:nvPr/>
              </p:nvSpPr>
              <p:spPr bwMode="auto">
                <a:xfrm flipH="1">
                  <a:off x="4611" y="2476"/>
                  <a:ext cx="912" cy="173"/>
                </a:xfrm>
                <a:prstGeom prst="line">
                  <a:avLst/>
                </a:prstGeom>
                <a:noFill/>
                <a:ln w="317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80948" name="Line 20"/>
                <p:cNvSpPr>
                  <a:spLocks noChangeShapeType="1"/>
                </p:cNvSpPr>
                <p:nvPr/>
              </p:nvSpPr>
              <p:spPr bwMode="auto">
                <a:xfrm flipH="1">
                  <a:off x="4611" y="2592"/>
                  <a:ext cx="912" cy="57"/>
                </a:xfrm>
                <a:prstGeom prst="line">
                  <a:avLst/>
                </a:prstGeom>
                <a:noFill/>
                <a:ln w="317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80949" name="Line 21"/>
                <p:cNvSpPr>
                  <a:spLocks noChangeShapeType="1"/>
                </p:cNvSpPr>
                <p:nvPr/>
              </p:nvSpPr>
              <p:spPr bwMode="auto">
                <a:xfrm flipH="1" flipV="1">
                  <a:off x="4611" y="2646"/>
                  <a:ext cx="912" cy="288"/>
                </a:xfrm>
                <a:prstGeom prst="line">
                  <a:avLst/>
                </a:prstGeom>
                <a:noFill/>
                <a:ln w="317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80950" name="Line 22"/>
                <p:cNvSpPr>
                  <a:spLocks noChangeShapeType="1"/>
                </p:cNvSpPr>
                <p:nvPr/>
              </p:nvSpPr>
              <p:spPr bwMode="auto">
                <a:xfrm flipH="1" flipV="1">
                  <a:off x="4611" y="2649"/>
                  <a:ext cx="912" cy="173"/>
                </a:xfrm>
                <a:prstGeom prst="line">
                  <a:avLst/>
                </a:prstGeom>
                <a:noFill/>
                <a:ln w="317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80951" name="Line 23"/>
                <p:cNvSpPr>
                  <a:spLocks noChangeShapeType="1"/>
                </p:cNvSpPr>
                <p:nvPr/>
              </p:nvSpPr>
              <p:spPr bwMode="auto">
                <a:xfrm flipH="1" flipV="1">
                  <a:off x="4611" y="2649"/>
                  <a:ext cx="912" cy="57"/>
                </a:xfrm>
                <a:prstGeom prst="line">
                  <a:avLst/>
                </a:prstGeom>
                <a:noFill/>
                <a:ln w="317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</p:grpSp>
        <p:sp>
          <p:nvSpPr>
            <p:cNvPr id="380952" name="Oval 24"/>
            <p:cNvSpPr>
              <a:spLocks noChangeArrowheads="1"/>
            </p:cNvSpPr>
            <p:nvPr/>
          </p:nvSpPr>
          <p:spPr bwMode="auto">
            <a:xfrm rot="5400000">
              <a:off x="984" y="1080"/>
              <a:ext cx="144" cy="1536"/>
            </a:xfrm>
            <a:prstGeom prst="ellipse">
              <a:avLst/>
            </a:prstGeom>
            <a:gradFill rotWithShape="0">
              <a:gsLst>
                <a:gs pos="0">
                  <a:srgbClr val="5E9EFF"/>
                </a:gs>
                <a:gs pos="20000">
                  <a:srgbClr val="85C2FF">
                    <a:alpha val="77601"/>
                  </a:srgbClr>
                </a:gs>
                <a:gs pos="35000">
                  <a:srgbClr val="C4D6EB">
                    <a:alpha val="60800"/>
                  </a:srgbClr>
                </a:gs>
                <a:gs pos="50000">
                  <a:srgbClr val="FFEBFA">
                    <a:alpha val="44000"/>
                  </a:srgbClr>
                </a:gs>
                <a:gs pos="65000">
                  <a:srgbClr val="C4D6EB">
                    <a:alpha val="60800"/>
                  </a:srgbClr>
                </a:gs>
                <a:gs pos="80001">
                  <a:srgbClr val="85C2FF">
                    <a:alpha val="77601"/>
                  </a:srgbClr>
                </a:gs>
                <a:gs pos="100000">
                  <a:srgbClr val="5E9EFF"/>
                </a:gs>
              </a:gsLst>
              <a:lin ang="5400000" scaled="1"/>
            </a:gradFill>
            <a:ln w="317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0953" name="Rectangle 25" descr="Green marble"/>
            <p:cNvSpPr>
              <a:spLocks noChangeArrowheads="1"/>
            </p:cNvSpPr>
            <p:nvPr/>
          </p:nvSpPr>
          <p:spPr bwMode="auto">
            <a:xfrm rot="5400000">
              <a:off x="120" y="2664"/>
              <a:ext cx="1872" cy="1056"/>
            </a:xfrm>
            <a:prstGeom prst="rect">
              <a:avLst/>
            </a:prstGeom>
            <a:blipFill dpi="0" rotWithShape="0">
              <a:blip r:embed="rId4">
                <a:alphaModFix amt="19000"/>
              </a:blip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0954" name="Oval 26"/>
            <p:cNvSpPr>
              <a:spLocks noChangeArrowheads="1"/>
            </p:cNvSpPr>
            <p:nvPr/>
          </p:nvSpPr>
          <p:spPr bwMode="auto">
            <a:xfrm rot="5400000">
              <a:off x="1032" y="3168"/>
              <a:ext cx="47" cy="4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0955" name="Oval 27"/>
            <p:cNvSpPr>
              <a:spLocks noChangeArrowheads="1"/>
            </p:cNvSpPr>
            <p:nvPr/>
          </p:nvSpPr>
          <p:spPr bwMode="auto">
            <a:xfrm rot="5400000">
              <a:off x="1035" y="3553"/>
              <a:ext cx="47" cy="4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0956" name="Oval 28"/>
            <p:cNvSpPr>
              <a:spLocks noChangeArrowheads="1"/>
            </p:cNvSpPr>
            <p:nvPr/>
          </p:nvSpPr>
          <p:spPr bwMode="auto">
            <a:xfrm rot="5400000">
              <a:off x="1032" y="3984"/>
              <a:ext cx="47" cy="4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197676" name="Group 29"/>
            <p:cNvGrpSpPr>
              <a:grpSpLocks/>
            </p:cNvGrpSpPr>
            <p:nvPr/>
          </p:nvGrpSpPr>
          <p:grpSpPr bwMode="auto">
            <a:xfrm rot="-5400000" flipH="1" flipV="1">
              <a:off x="749" y="1230"/>
              <a:ext cx="612" cy="576"/>
              <a:chOff x="4608" y="2352"/>
              <a:chExt cx="912" cy="576"/>
            </a:xfrm>
          </p:grpSpPr>
          <p:sp>
            <p:nvSpPr>
              <p:cNvPr id="380958" name="Line 30"/>
              <p:cNvSpPr>
                <a:spLocks noChangeShapeType="1"/>
              </p:cNvSpPr>
              <p:nvPr/>
            </p:nvSpPr>
            <p:spPr bwMode="auto">
              <a:xfrm flipH="1">
                <a:off x="4608" y="2352"/>
                <a:ext cx="912" cy="288"/>
              </a:xfrm>
              <a:prstGeom prst="line">
                <a:avLst/>
              </a:prstGeom>
              <a:noFill/>
              <a:ln w="3175">
                <a:solidFill>
                  <a:schemeClr val="bg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0959" name="Line 31"/>
              <p:cNvSpPr>
                <a:spLocks noChangeShapeType="1"/>
              </p:cNvSpPr>
              <p:nvPr/>
            </p:nvSpPr>
            <p:spPr bwMode="auto">
              <a:xfrm flipH="1">
                <a:off x="4608" y="2467"/>
                <a:ext cx="912" cy="173"/>
              </a:xfrm>
              <a:prstGeom prst="line">
                <a:avLst/>
              </a:prstGeom>
              <a:noFill/>
              <a:ln w="3175">
                <a:solidFill>
                  <a:schemeClr val="bg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0960" name="Line 32"/>
              <p:cNvSpPr>
                <a:spLocks noChangeShapeType="1"/>
              </p:cNvSpPr>
              <p:nvPr/>
            </p:nvSpPr>
            <p:spPr bwMode="auto">
              <a:xfrm flipH="1">
                <a:off x="4608" y="2583"/>
                <a:ext cx="912" cy="57"/>
              </a:xfrm>
              <a:prstGeom prst="line">
                <a:avLst/>
              </a:prstGeom>
              <a:noFill/>
              <a:ln w="3175">
                <a:solidFill>
                  <a:schemeClr val="bg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0961" name="Line 33"/>
              <p:cNvSpPr>
                <a:spLocks noChangeShapeType="1"/>
              </p:cNvSpPr>
              <p:nvPr/>
            </p:nvSpPr>
            <p:spPr bwMode="auto">
              <a:xfrm flipH="1" flipV="1">
                <a:off x="4604" y="2643"/>
                <a:ext cx="912" cy="288"/>
              </a:xfrm>
              <a:prstGeom prst="line">
                <a:avLst/>
              </a:prstGeom>
              <a:noFill/>
              <a:ln w="3175">
                <a:solidFill>
                  <a:schemeClr val="bg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0962" name="Line 34"/>
              <p:cNvSpPr>
                <a:spLocks noChangeShapeType="1"/>
              </p:cNvSpPr>
              <p:nvPr/>
            </p:nvSpPr>
            <p:spPr bwMode="auto">
              <a:xfrm flipH="1" flipV="1">
                <a:off x="4604" y="2643"/>
                <a:ext cx="912" cy="173"/>
              </a:xfrm>
              <a:prstGeom prst="line">
                <a:avLst/>
              </a:prstGeom>
              <a:noFill/>
              <a:ln w="3175">
                <a:solidFill>
                  <a:schemeClr val="bg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0963" name="Line 35"/>
              <p:cNvSpPr>
                <a:spLocks noChangeShapeType="1"/>
              </p:cNvSpPr>
              <p:nvPr/>
            </p:nvSpPr>
            <p:spPr bwMode="auto">
              <a:xfrm flipH="1" flipV="1">
                <a:off x="4604" y="2643"/>
                <a:ext cx="912" cy="57"/>
              </a:xfrm>
              <a:prstGeom prst="line">
                <a:avLst/>
              </a:prstGeom>
              <a:noFill/>
              <a:ln w="3175">
                <a:solidFill>
                  <a:schemeClr val="bg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380964" name="Group 36"/>
          <p:cNvGrpSpPr>
            <a:grpSpLocks/>
          </p:cNvGrpSpPr>
          <p:nvPr/>
        </p:nvGrpSpPr>
        <p:grpSpPr bwMode="auto">
          <a:xfrm>
            <a:off x="5943600" y="1701800"/>
            <a:ext cx="2855913" cy="3556000"/>
            <a:chOff x="3744" y="1072"/>
            <a:chExt cx="1799" cy="2240"/>
          </a:xfrm>
        </p:grpSpPr>
        <p:grpSp>
          <p:nvGrpSpPr>
            <p:cNvPr id="197656" name="Group 37"/>
            <p:cNvGrpSpPr>
              <a:grpSpLocks/>
            </p:cNvGrpSpPr>
            <p:nvPr/>
          </p:nvGrpSpPr>
          <p:grpSpPr bwMode="auto">
            <a:xfrm>
              <a:off x="3744" y="1344"/>
              <a:ext cx="1248" cy="336"/>
              <a:chOff x="3792" y="1344"/>
              <a:chExt cx="1248" cy="336"/>
            </a:xfrm>
          </p:grpSpPr>
          <p:sp>
            <p:nvSpPr>
              <p:cNvPr id="380966" name="AutoShape 38"/>
              <p:cNvSpPr>
                <a:spLocks noChangeArrowheads="1"/>
              </p:cNvSpPr>
              <p:nvPr/>
            </p:nvSpPr>
            <p:spPr bwMode="auto">
              <a:xfrm>
                <a:off x="3792" y="1344"/>
                <a:ext cx="1248" cy="336"/>
              </a:xfrm>
              <a:prstGeom prst="parallelogram">
                <a:avLst>
                  <a:gd name="adj" fmla="val 124102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0967" name="Oval 39"/>
              <p:cNvSpPr>
                <a:spLocks noChangeArrowheads="1"/>
              </p:cNvSpPr>
              <p:nvPr/>
            </p:nvSpPr>
            <p:spPr bwMode="auto">
              <a:xfrm>
                <a:off x="4368" y="1464"/>
                <a:ext cx="96" cy="96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97657" name="Group 40"/>
            <p:cNvGrpSpPr>
              <a:grpSpLocks/>
            </p:cNvGrpSpPr>
            <p:nvPr/>
          </p:nvGrpSpPr>
          <p:grpSpPr bwMode="auto">
            <a:xfrm>
              <a:off x="3744" y="2136"/>
              <a:ext cx="1248" cy="336"/>
              <a:chOff x="3792" y="1344"/>
              <a:chExt cx="1248" cy="336"/>
            </a:xfrm>
          </p:grpSpPr>
          <p:sp>
            <p:nvSpPr>
              <p:cNvPr id="380969" name="AutoShape 41"/>
              <p:cNvSpPr>
                <a:spLocks noChangeArrowheads="1"/>
              </p:cNvSpPr>
              <p:nvPr/>
            </p:nvSpPr>
            <p:spPr bwMode="auto">
              <a:xfrm>
                <a:off x="3792" y="1344"/>
                <a:ext cx="1248" cy="336"/>
              </a:xfrm>
              <a:prstGeom prst="parallelogram">
                <a:avLst>
                  <a:gd name="adj" fmla="val 124102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0970" name="Oval 42"/>
              <p:cNvSpPr>
                <a:spLocks noChangeArrowheads="1"/>
              </p:cNvSpPr>
              <p:nvPr/>
            </p:nvSpPr>
            <p:spPr bwMode="auto">
              <a:xfrm>
                <a:off x="4368" y="1464"/>
                <a:ext cx="96" cy="96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97658" name="Group 43"/>
            <p:cNvGrpSpPr>
              <a:grpSpLocks/>
            </p:cNvGrpSpPr>
            <p:nvPr/>
          </p:nvGrpSpPr>
          <p:grpSpPr bwMode="auto">
            <a:xfrm>
              <a:off x="3744" y="2928"/>
              <a:ext cx="1248" cy="336"/>
              <a:chOff x="3792" y="1344"/>
              <a:chExt cx="1248" cy="336"/>
            </a:xfrm>
          </p:grpSpPr>
          <p:sp>
            <p:nvSpPr>
              <p:cNvPr id="380972" name="AutoShape 44"/>
              <p:cNvSpPr>
                <a:spLocks noChangeArrowheads="1"/>
              </p:cNvSpPr>
              <p:nvPr/>
            </p:nvSpPr>
            <p:spPr bwMode="auto">
              <a:xfrm>
                <a:off x="3792" y="1344"/>
                <a:ext cx="1248" cy="336"/>
              </a:xfrm>
              <a:prstGeom prst="parallelogram">
                <a:avLst>
                  <a:gd name="adj" fmla="val 124102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0973" name="Oval 45"/>
              <p:cNvSpPr>
                <a:spLocks noChangeArrowheads="1"/>
              </p:cNvSpPr>
              <p:nvPr/>
            </p:nvSpPr>
            <p:spPr bwMode="auto">
              <a:xfrm>
                <a:off x="4368" y="1464"/>
                <a:ext cx="96" cy="96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380974" name="Line 46"/>
            <p:cNvSpPr>
              <a:spLocks noChangeShapeType="1"/>
            </p:cNvSpPr>
            <p:nvPr/>
          </p:nvSpPr>
          <p:spPr bwMode="auto">
            <a:xfrm>
              <a:off x="5207" y="1344"/>
              <a:ext cx="0" cy="1728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0975" name="Rectangle 47"/>
            <p:cNvSpPr>
              <a:spLocks noChangeArrowheads="1"/>
            </p:cNvSpPr>
            <p:nvPr/>
          </p:nvSpPr>
          <p:spPr bwMode="auto">
            <a:xfrm>
              <a:off x="4872" y="1072"/>
              <a:ext cx="67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i="1">
                  <a:solidFill>
                    <a:schemeClr val="bg1"/>
                  </a:solidFill>
                  <a:latin typeface="Georgia" charset="0"/>
                  <a:cs typeface="+mn-cs"/>
                </a:rPr>
                <a:t>+ 400 nm</a:t>
              </a:r>
            </a:p>
          </p:txBody>
        </p:sp>
        <p:sp>
          <p:nvSpPr>
            <p:cNvPr id="380976" name="Rectangle 48"/>
            <p:cNvSpPr>
              <a:spLocks noChangeArrowheads="1"/>
            </p:cNvSpPr>
            <p:nvPr/>
          </p:nvSpPr>
          <p:spPr bwMode="auto">
            <a:xfrm>
              <a:off x="4890" y="3120"/>
              <a:ext cx="635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i="1">
                  <a:solidFill>
                    <a:schemeClr val="bg1"/>
                  </a:solidFill>
                  <a:latin typeface="Georgia" charset="0"/>
                  <a:cs typeface="+mn-cs"/>
                </a:rPr>
                <a:t>- 400 nm</a:t>
              </a:r>
            </a:p>
          </p:txBody>
        </p:sp>
        <p:sp>
          <p:nvSpPr>
            <p:cNvPr id="380977" name="Line 49"/>
            <p:cNvSpPr>
              <a:spLocks noChangeShapeType="1"/>
            </p:cNvSpPr>
            <p:nvPr/>
          </p:nvSpPr>
          <p:spPr bwMode="auto">
            <a:xfrm>
              <a:off x="5159" y="2256"/>
              <a:ext cx="96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0978" name="Rectangle 50"/>
            <p:cNvSpPr>
              <a:spLocks noChangeArrowheads="1"/>
            </p:cNvSpPr>
            <p:nvPr/>
          </p:nvSpPr>
          <p:spPr bwMode="auto">
            <a:xfrm>
              <a:off x="5232" y="2112"/>
              <a:ext cx="24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b="1" i="1">
                  <a:solidFill>
                    <a:schemeClr val="bg1"/>
                  </a:solidFill>
                  <a:latin typeface="Georgia" charset="0"/>
                  <a:cs typeface="+mn-cs"/>
                </a:rPr>
                <a:t>0</a:t>
              </a:r>
              <a:r>
                <a:rPr lang="en-US" sz="1400" b="1" i="1">
                  <a:solidFill>
                    <a:schemeClr val="bg1"/>
                  </a:solidFill>
                  <a:latin typeface="Georgia" charset="0"/>
                  <a:cs typeface="+mn-cs"/>
                </a:rPr>
                <a:t> </a:t>
              </a:r>
            </a:p>
          </p:txBody>
        </p:sp>
      </p:grpSp>
      <p:grpSp>
        <p:nvGrpSpPr>
          <p:cNvPr id="380979" name="Group 51"/>
          <p:cNvGrpSpPr>
            <a:grpSpLocks/>
          </p:cNvGrpSpPr>
          <p:nvPr/>
        </p:nvGrpSpPr>
        <p:grpSpPr bwMode="auto">
          <a:xfrm>
            <a:off x="4216400" y="2133600"/>
            <a:ext cx="711200" cy="3141663"/>
            <a:chOff x="2656" y="1344"/>
            <a:chExt cx="448" cy="1979"/>
          </a:xfrm>
        </p:grpSpPr>
        <p:sp>
          <p:nvSpPr>
            <p:cNvPr id="380980" name="Oval 52"/>
            <p:cNvSpPr>
              <a:spLocks noChangeAspect="1" noChangeArrowheads="1"/>
            </p:cNvSpPr>
            <p:nvPr/>
          </p:nvSpPr>
          <p:spPr bwMode="auto">
            <a:xfrm>
              <a:off x="2746" y="2194"/>
              <a:ext cx="268" cy="268"/>
            </a:xfrm>
            <a:prstGeom prst="ellipse">
              <a:avLst/>
            </a:prstGeom>
            <a:gradFill rotWithShape="0">
              <a:gsLst>
                <a:gs pos="0">
                  <a:srgbClr val="FFF700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0981" name="Oval 53"/>
            <p:cNvSpPr>
              <a:spLocks noChangeAspect="1" noChangeArrowheads="1"/>
            </p:cNvSpPr>
            <p:nvPr/>
          </p:nvSpPr>
          <p:spPr bwMode="auto">
            <a:xfrm>
              <a:off x="2656" y="2870"/>
              <a:ext cx="448" cy="453"/>
            </a:xfrm>
            <a:prstGeom prst="ellipse">
              <a:avLst/>
            </a:prstGeom>
            <a:gradFill rotWithShape="0">
              <a:gsLst>
                <a:gs pos="0">
                  <a:srgbClr val="FFF700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0982" name="Oval 54"/>
            <p:cNvSpPr>
              <a:spLocks noChangeArrowheads="1"/>
            </p:cNvSpPr>
            <p:nvPr/>
          </p:nvSpPr>
          <p:spPr bwMode="auto">
            <a:xfrm>
              <a:off x="2664" y="1344"/>
              <a:ext cx="432" cy="432"/>
            </a:xfrm>
            <a:prstGeom prst="ellipse">
              <a:avLst/>
            </a:prstGeom>
            <a:gradFill rotWithShape="0">
              <a:gsLst>
                <a:gs pos="0">
                  <a:srgbClr val="FFF700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380983" name="Group 55"/>
          <p:cNvGrpSpPr>
            <a:grpSpLocks/>
          </p:cNvGrpSpPr>
          <p:nvPr/>
        </p:nvGrpSpPr>
        <p:grpSpPr bwMode="auto">
          <a:xfrm>
            <a:off x="1066800" y="1295400"/>
            <a:ext cx="3962400" cy="3886200"/>
            <a:chOff x="672" y="816"/>
            <a:chExt cx="2496" cy="2448"/>
          </a:xfrm>
        </p:grpSpPr>
        <p:grpSp>
          <p:nvGrpSpPr>
            <p:cNvPr id="197640" name="Group 56"/>
            <p:cNvGrpSpPr>
              <a:grpSpLocks/>
            </p:cNvGrpSpPr>
            <p:nvPr/>
          </p:nvGrpSpPr>
          <p:grpSpPr bwMode="auto">
            <a:xfrm>
              <a:off x="672" y="816"/>
              <a:ext cx="1446" cy="658"/>
              <a:chOff x="672" y="816"/>
              <a:chExt cx="1446" cy="658"/>
            </a:xfrm>
          </p:grpSpPr>
          <p:pic>
            <p:nvPicPr>
              <p:cNvPr id="197645" name="Picture 57" descr="cylindrical_lens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2" y="1152"/>
                <a:ext cx="864" cy="3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80986" name="Line 58"/>
              <p:cNvSpPr>
                <a:spLocks noChangeShapeType="1"/>
              </p:cNvSpPr>
              <p:nvPr/>
            </p:nvSpPr>
            <p:spPr bwMode="auto">
              <a:xfrm rot="-5400000" flipH="1" flipV="1">
                <a:off x="1166" y="946"/>
                <a:ext cx="163" cy="384"/>
              </a:xfrm>
              <a:prstGeom prst="line">
                <a:avLst/>
              </a:prstGeom>
              <a:noFill/>
              <a:ln w="3175">
                <a:solidFill>
                  <a:schemeClr val="bg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0987" name="Line 59"/>
              <p:cNvSpPr>
                <a:spLocks noChangeShapeType="1"/>
              </p:cNvSpPr>
              <p:nvPr/>
            </p:nvSpPr>
            <p:spPr bwMode="auto">
              <a:xfrm rot="-5400000" flipH="1" flipV="1">
                <a:off x="1118" y="946"/>
                <a:ext cx="211" cy="336"/>
              </a:xfrm>
              <a:prstGeom prst="line">
                <a:avLst/>
              </a:prstGeom>
              <a:noFill/>
              <a:ln w="3175">
                <a:solidFill>
                  <a:schemeClr val="bg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0988" name="Line 60"/>
              <p:cNvSpPr>
                <a:spLocks noChangeShapeType="1"/>
              </p:cNvSpPr>
              <p:nvPr/>
            </p:nvSpPr>
            <p:spPr bwMode="auto">
              <a:xfrm rot="-5400000" flipH="1" flipV="1">
                <a:off x="878" y="994"/>
                <a:ext cx="403" cy="48"/>
              </a:xfrm>
              <a:prstGeom prst="line">
                <a:avLst/>
              </a:prstGeom>
              <a:noFill/>
              <a:ln w="3175">
                <a:solidFill>
                  <a:schemeClr val="bg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0989" name="Line 61"/>
              <p:cNvSpPr>
                <a:spLocks noChangeShapeType="1"/>
              </p:cNvSpPr>
              <p:nvPr/>
            </p:nvSpPr>
            <p:spPr bwMode="auto">
              <a:xfrm rot="16200000" flipH="1">
                <a:off x="831" y="993"/>
                <a:ext cx="162" cy="287"/>
              </a:xfrm>
              <a:prstGeom prst="line">
                <a:avLst/>
              </a:prstGeom>
              <a:noFill/>
              <a:ln w="3175">
                <a:solidFill>
                  <a:schemeClr val="bg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0990" name="Line 62"/>
              <p:cNvSpPr>
                <a:spLocks noChangeShapeType="1"/>
              </p:cNvSpPr>
              <p:nvPr/>
            </p:nvSpPr>
            <p:spPr bwMode="auto">
              <a:xfrm rot="16200000" flipH="1">
                <a:off x="831" y="993"/>
                <a:ext cx="402" cy="47"/>
              </a:xfrm>
              <a:prstGeom prst="line">
                <a:avLst/>
              </a:prstGeom>
              <a:noFill/>
              <a:ln w="3175">
                <a:solidFill>
                  <a:schemeClr val="bg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0991" name="Line 63"/>
              <p:cNvSpPr>
                <a:spLocks noChangeShapeType="1"/>
              </p:cNvSpPr>
              <p:nvPr/>
            </p:nvSpPr>
            <p:spPr bwMode="auto">
              <a:xfrm rot="16200000" flipH="1">
                <a:off x="831" y="993"/>
                <a:ext cx="210" cy="239"/>
              </a:xfrm>
              <a:prstGeom prst="line">
                <a:avLst/>
              </a:prstGeom>
              <a:noFill/>
              <a:ln w="3175">
                <a:solidFill>
                  <a:schemeClr val="bg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0992" name="Rectangle 64"/>
              <p:cNvSpPr>
                <a:spLocks noChangeArrowheads="1"/>
              </p:cNvSpPr>
              <p:nvPr/>
            </p:nvSpPr>
            <p:spPr bwMode="auto">
              <a:xfrm>
                <a:off x="1440" y="1104"/>
                <a:ext cx="678" cy="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i="1">
                    <a:solidFill>
                      <a:schemeClr val="bg1"/>
                    </a:solidFill>
                    <a:latin typeface="Georgia" charset="0"/>
                    <a:cs typeface="+mn-cs"/>
                  </a:rPr>
                  <a:t>Cylindrical</a:t>
                </a:r>
              </a:p>
              <a:p>
                <a:pPr>
                  <a:defRPr/>
                </a:pPr>
                <a:r>
                  <a:rPr lang="en-US" sz="1400" i="1">
                    <a:solidFill>
                      <a:schemeClr val="bg1"/>
                    </a:solidFill>
                    <a:latin typeface="Georgia" charset="0"/>
                    <a:cs typeface="+mn-cs"/>
                  </a:rPr>
                  <a:t> lens</a:t>
                </a:r>
              </a:p>
            </p:txBody>
          </p:sp>
        </p:grpSp>
        <p:grpSp>
          <p:nvGrpSpPr>
            <p:cNvPr id="197641" name="Group 65"/>
            <p:cNvGrpSpPr>
              <a:grpSpLocks/>
            </p:cNvGrpSpPr>
            <p:nvPr/>
          </p:nvGrpSpPr>
          <p:grpSpPr bwMode="auto">
            <a:xfrm>
              <a:off x="2616" y="1296"/>
              <a:ext cx="552" cy="1968"/>
              <a:chOff x="3240" y="1296"/>
              <a:chExt cx="552" cy="1968"/>
            </a:xfrm>
          </p:grpSpPr>
          <p:sp>
            <p:nvSpPr>
              <p:cNvPr id="380994" name="Oval 66"/>
              <p:cNvSpPr>
                <a:spLocks noChangeArrowheads="1"/>
              </p:cNvSpPr>
              <p:nvPr/>
            </p:nvSpPr>
            <p:spPr bwMode="auto">
              <a:xfrm>
                <a:off x="3348" y="2160"/>
                <a:ext cx="336" cy="336"/>
              </a:xfrm>
              <a:prstGeom prst="ellipse">
                <a:avLst/>
              </a:prstGeom>
              <a:gradFill rotWithShape="0">
                <a:gsLst>
                  <a:gs pos="0">
                    <a:srgbClr val="FFF700"/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0995" name="Oval 67"/>
              <p:cNvSpPr>
                <a:spLocks noChangeArrowheads="1"/>
              </p:cNvSpPr>
              <p:nvPr/>
            </p:nvSpPr>
            <p:spPr bwMode="auto">
              <a:xfrm>
                <a:off x="3240" y="2928"/>
                <a:ext cx="552" cy="336"/>
              </a:xfrm>
              <a:prstGeom prst="ellipse">
                <a:avLst/>
              </a:prstGeom>
              <a:gradFill rotWithShape="0">
                <a:gsLst>
                  <a:gs pos="0">
                    <a:srgbClr val="FFF700"/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0996" name="Oval 68"/>
              <p:cNvSpPr>
                <a:spLocks noChangeArrowheads="1"/>
              </p:cNvSpPr>
              <p:nvPr/>
            </p:nvSpPr>
            <p:spPr bwMode="auto">
              <a:xfrm>
                <a:off x="3348" y="1296"/>
                <a:ext cx="336" cy="528"/>
              </a:xfrm>
              <a:prstGeom prst="ellipse">
                <a:avLst/>
              </a:prstGeom>
              <a:gradFill rotWithShape="0">
                <a:gsLst>
                  <a:gs pos="0">
                    <a:srgbClr val="FFF700"/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777777"/>
                    </a:solidFill>
                    <a:prstDash val="sysDot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/>
          <p:cNvSpPr>
            <a:spLocks noChangeArrowheads="1"/>
          </p:cNvSpPr>
          <p:nvPr/>
        </p:nvSpPr>
        <p:spPr bwMode="auto">
          <a:xfrm>
            <a:off x="1371600" y="196850"/>
            <a:ext cx="6400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>
                <a:solidFill>
                  <a:srgbClr val="FFFF00"/>
                </a:solidFill>
                <a:latin typeface="Georgia" charset="0"/>
                <a:cs typeface="+mn-cs"/>
              </a:rPr>
              <a:t>Biplan Localization Microscopy</a:t>
            </a:r>
          </a:p>
        </p:txBody>
      </p:sp>
      <p:pic>
        <p:nvPicPr>
          <p:cNvPr id="199682" name="Picture 3" descr="LOGCRCELB-bis"/>
          <p:cNvPicPr>
            <a:picLocks noChangeAspect="1" noChangeArrowheads="1"/>
          </p:cNvPicPr>
          <p:nvPr/>
        </p:nvPicPr>
        <p:blipFill>
          <a:blip r:embed="rId3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9325" y="6249988"/>
            <a:ext cx="574675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8822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683" name="Picture 4" descr="Bipl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95400"/>
            <a:ext cx="6630988" cy="413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2981" name="Rectangle 5"/>
          <p:cNvSpPr>
            <a:spLocks noChangeArrowheads="1"/>
          </p:cNvSpPr>
          <p:nvPr/>
        </p:nvSpPr>
        <p:spPr bwMode="auto">
          <a:xfrm>
            <a:off x="6950075" y="5486400"/>
            <a:ext cx="93662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>
                <a:solidFill>
                  <a:srgbClr val="252027"/>
                </a:solidFill>
                <a:latin typeface="Arial Italic" charset="0"/>
                <a:cs typeface="+mn-cs"/>
              </a:rPr>
              <a:t>Vutara, Inc..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14400"/>
            <a:ext cx="8604250" cy="484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78883" name="Text Box 3"/>
          <p:cNvSpPr txBox="1">
            <a:spLocks noChangeArrowheads="1"/>
          </p:cNvSpPr>
          <p:nvPr/>
        </p:nvSpPr>
        <p:spPr bwMode="auto">
          <a:xfrm>
            <a:off x="1447800" y="6096000"/>
            <a:ext cx="4319588" cy="255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31800" indent="-215900"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647700" indent="-215900"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863600" indent="-215900"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079500" indent="-215900"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1536700" indent="-2159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1993900" indent="-2159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2451100" indent="-2159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2908300" indent="-2159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charset="0"/>
              <a:buNone/>
              <a:defRPr/>
            </a:pPr>
            <a:r>
              <a:rPr lang="en-GB" sz="1400" i="1" smtClean="0">
                <a:solidFill>
                  <a:srgbClr val="00FF00"/>
                </a:solidFill>
                <a:cs typeface="+mn-cs"/>
              </a:rPr>
              <a:t>Schermelleh L et al. J Cell Biol 2010;190:165-175</a:t>
            </a:r>
          </a:p>
        </p:txBody>
      </p:sp>
      <p:sp>
        <p:nvSpPr>
          <p:cNvPr id="378884" name="Rectangle 4"/>
          <p:cNvSpPr>
            <a:spLocks noChangeArrowheads="1"/>
          </p:cNvSpPr>
          <p:nvPr/>
        </p:nvSpPr>
        <p:spPr bwMode="auto">
          <a:xfrm>
            <a:off x="914400" y="44450"/>
            <a:ext cx="7315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>
                <a:solidFill>
                  <a:srgbClr val="FFFF00"/>
                </a:solidFill>
                <a:latin typeface="Georgia" charset="0"/>
                <a:cs typeface="+mn-cs"/>
              </a:rPr>
              <a:t>Super-Resolution Microscopy</a:t>
            </a:r>
          </a:p>
        </p:txBody>
      </p:sp>
      <p:pic>
        <p:nvPicPr>
          <p:cNvPr id="195588" name="Picture 5" descr="LOGCRCELB-bis"/>
          <p:cNvPicPr>
            <a:picLocks noChangeAspect="1" noChangeArrowheads="1"/>
          </p:cNvPicPr>
          <p:nvPr/>
        </p:nvPicPr>
        <p:blipFill>
          <a:blip r:embed="rId4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9325" y="6249988"/>
            <a:ext cx="574675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8822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8886" name="Group 6"/>
          <p:cNvGrpSpPr>
            <a:grpSpLocks/>
          </p:cNvGrpSpPr>
          <p:nvPr/>
        </p:nvGrpSpPr>
        <p:grpSpPr bwMode="auto">
          <a:xfrm>
            <a:off x="3505200" y="1524000"/>
            <a:ext cx="4502150" cy="4756150"/>
            <a:chOff x="2208" y="960"/>
            <a:chExt cx="2836" cy="2996"/>
          </a:xfrm>
        </p:grpSpPr>
        <p:grpSp>
          <p:nvGrpSpPr>
            <p:cNvPr id="195590" name="Group 7"/>
            <p:cNvGrpSpPr>
              <a:grpSpLocks/>
            </p:cNvGrpSpPr>
            <p:nvPr/>
          </p:nvGrpSpPr>
          <p:grpSpPr bwMode="auto">
            <a:xfrm>
              <a:off x="2208" y="960"/>
              <a:ext cx="480" cy="1688"/>
              <a:chOff x="2208" y="960"/>
              <a:chExt cx="480" cy="1688"/>
            </a:xfrm>
          </p:grpSpPr>
          <p:sp>
            <p:nvSpPr>
              <p:cNvPr id="378888" name="AutoShape 8"/>
              <p:cNvSpPr>
                <a:spLocks noChangeArrowheads="1"/>
              </p:cNvSpPr>
              <p:nvPr/>
            </p:nvSpPr>
            <p:spPr bwMode="auto">
              <a:xfrm>
                <a:off x="2208" y="981"/>
                <a:ext cx="480" cy="1584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pic>
            <p:nvPicPr>
              <p:cNvPr id="195605" name="Picture 9" descr="STED_3X_psf_01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8" y="960"/>
                <a:ext cx="384" cy="16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78890" name="AutoShape 10"/>
            <p:cNvSpPr>
              <a:spLocks noChangeArrowheads="1"/>
            </p:cNvSpPr>
            <p:nvPr/>
          </p:nvSpPr>
          <p:spPr bwMode="auto">
            <a:xfrm>
              <a:off x="2668" y="1584"/>
              <a:ext cx="336" cy="576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pic>
          <p:nvPicPr>
            <p:cNvPr id="195592" name="Picture 11" descr="STED_3X_psf_02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65580">
              <a:off x="2581" y="1440"/>
              <a:ext cx="378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8892" name="Text Box 12"/>
            <p:cNvSpPr txBox="1">
              <a:spLocks noChangeArrowheads="1"/>
            </p:cNvSpPr>
            <p:nvPr/>
          </p:nvSpPr>
          <p:spPr bwMode="auto">
            <a:xfrm>
              <a:off x="2588" y="3004"/>
              <a:ext cx="24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>
                  <a:cs typeface="+mn-cs"/>
                </a:rPr>
                <a:t>50</a:t>
              </a:r>
            </a:p>
          </p:txBody>
        </p:sp>
        <p:sp>
          <p:nvSpPr>
            <p:cNvPr id="378893" name="Text Box 13"/>
            <p:cNvSpPr txBox="1">
              <a:spLocks noChangeArrowheads="1"/>
            </p:cNvSpPr>
            <p:nvPr/>
          </p:nvSpPr>
          <p:spPr bwMode="auto">
            <a:xfrm>
              <a:off x="2588" y="3196"/>
              <a:ext cx="30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>
                  <a:cs typeface="+mn-cs"/>
                </a:rPr>
                <a:t>100</a:t>
              </a:r>
            </a:p>
          </p:txBody>
        </p:sp>
        <p:sp>
          <p:nvSpPr>
            <p:cNvPr id="378894" name="Text Box 14"/>
            <p:cNvSpPr txBox="1">
              <a:spLocks noChangeArrowheads="1"/>
            </p:cNvSpPr>
            <p:nvPr/>
          </p:nvSpPr>
          <p:spPr bwMode="auto">
            <a:xfrm>
              <a:off x="2513" y="1056"/>
              <a:ext cx="70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>
                  <a:cs typeface="+mn-cs"/>
                </a:rPr>
                <a:t>gSTED 3X</a:t>
              </a:r>
            </a:p>
          </p:txBody>
        </p:sp>
        <p:sp>
          <p:nvSpPr>
            <p:cNvPr id="378895" name="Text Box 15"/>
            <p:cNvSpPr txBox="1">
              <a:spLocks noChangeArrowheads="1"/>
            </p:cNvSpPr>
            <p:nvPr/>
          </p:nvSpPr>
          <p:spPr bwMode="auto">
            <a:xfrm rot="-1385165">
              <a:off x="2352" y="3216"/>
              <a:ext cx="30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>
                  <a:cs typeface="+mn-cs"/>
                </a:rPr>
                <a:t>___</a:t>
              </a:r>
            </a:p>
          </p:txBody>
        </p:sp>
        <p:sp>
          <p:nvSpPr>
            <p:cNvPr id="378896" name="Text Box 16"/>
            <p:cNvSpPr txBox="1">
              <a:spLocks noChangeArrowheads="1"/>
            </p:cNvSpPr>
            <p:nvPr/>
          </p:nvSpPr>
          <p:spPr bwMode="auto">
            <a:xfrm rot="-1385165">
              <a:off x="2208" y="3744"/>
              <a:ext cx="43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>
                  <a:cs typeface="+mn-cs"/>
                </a:rPr>
                <a:t>_____</a:t>
              </a:r>
            </a:p>
          </p:txBody>
        </p:sp>
        <p:sp>
          <p:nvSpPr>
            <p:cNvPr id="378897" name="Text Box 17"/>
            <p:cNvSpPr txBox="1">
              <a:spLocks noChangeArrowheads="1"/>
            </p:cNvSpPr>
            <p:nvPr/>
          </p:nvSpPr>
          <p:spPr bwMode="auto">
            <a:xfrm>
              <a:off x="2448" y="3634"/>
              <a:ext cx="4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b="1">
                  <a:solidFill>
                    <a:srgbClr val="FF500D"/>
                  </a:solidFill>
                  <a:cs typeface="+mn-cs"/>
                </a:rPr>
                <a:t>2013</a:t>
              </a:r>
              <a:endParaRPr lang="en-US" b="1">
                <a:solidFill>
                  <a:srgbClr val="FF500D"/>
                </a:solidFill>
                <a:cs typeface="+mn-cs"/>
              </a:endParaRPr>
            </a:p>
          </p:txBody>
        </p:sp>
        <p:sp>
          <p:nvSpPr>
            <p:cNvPr id="378898" name="Text Box 18"/>
            <p:cNvSpPr txBox="1">
              <a:spLocks noChangeArrowheads="1"/>
            </p:cNvSpPr>
            <p:nvPr/>
          </p:nvSpPr>
          <p:spPr bwMode="auto">
            <a:xfrm rot="-1385165">
              <a:off x="2352" y="3024"/>
              <a:ext cx="30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>
                  <a:cs typeface="+mn-cs"/>
                </a:rPr>
                <a:t>___</a:t>
              </a:r>
            </a:p>
          </p:txBody>
        </p:sp>
        <p:pic>
          <p:nvPicPr>
            <p:cNvPr id="195600" name="Picture 19" descr="STED_3X_psf_02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616828">
              <a:off x="4560" y="1632"/>
              <a:ext cx="378" cy="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8900" name="Text Box 20"/>
            <p:cNvSpPr txBox="1">
              <a:spLocks noChangeArrowheads="1"/>
            </p:cNvSpPr>
            <p:nvPr/>
          </p:nvSpPr>
          <p:spPr bwMode="auto">
            <a:xfrm>
              <a:off x="4800" y="3168"/>
              <a:ext cx="24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>
                  <a:cs typeface="+mn-cs"/>
                </a:rPr>
                <a:t>50</a:t>
              </a:r>
            </a:p>
          </p:txBody>
        </p:sp>
        <p:sp>
          <p:nvSpPr>
            <p:cNvPr id="378901" name="Text Box 21"/>
            <p:cNvSpPr txBox="1">
              <a:spLocks noChangeArrowheads="1"/>
            </p:cNvSpPr>
            <p:nvPr/>
          </p:nvSpPr>
          <p:spPr bwMode="auto">
            <a:xfrm rot="-1385165">
              <a:off x="4564" y="3188"/>
              <a:ext cx="30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>
                  <a:cs typeface="+mn-cs"/>
                </a:rPr>
                <a:t>___</a:t>
              </a:r>
            </a:p>
          </p:txBody>
        </p:sp>
        <p:sp>
          <p:nvSpPr>
            <p:cNvPr id="378902" name="Rectangle 22"/>
            <p:cNvSpPr>
              <a:spLocks noChangeArrowheads="1"/>
            </p:cNvSpPr>
            <p:nvPr/>
          </p:nvSpPr>
          <p:spPr bwMode="auto">
            <a:xfrm>
              <a:off x="4561" y="1008"/>
              <a:ext cx="47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>
                  <a:cs typeface="+mn-cs"/>
                </a:rPr>
                <a:t>Biplan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Text Box 2"/>
          <p:cNvSpPr txBox="1">
            <a:spLocks noChangeArrowheads="1"/>
          </p:cNvSpPr>
          <p:nvPr/>
        </p:nvSpPr>
        <p:spPr bwMode="auto">
          <a:xfrm>
            <a:off x="523875" y="2239963"/>
            <a:ext cx="8096250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0" b="1" i="1">
                <a:solidFill>
                  <a:srgbClr val="004180"/>
                </a:solidFill>
                <a:latin typeface="Georgia" charset="0"/>
                <a:cs typeface="+mn-cs"/>
              </a:rPr>
              <a:t>Merci !</a:t>
            </a:r>
          </a:p>
        </p:txBody>
      </p:sp>
      <p:sp>
        <p:nvSpPr>
          <p:cNvPr id="350211" name="Text Box 3"/>
          <p:cNvSpPr txBox="1">
            <a:spLocks noChangeArrowheads="1"/>
          </p:cNvSpPr>
          <p:nvPr/>
        </p:nvSpPr>
        <p:spPr bwMode="auto">
          <a:xfrm>
            <a:off x="417513" y="2239963"/>
            <a:ext cx="8048625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0" b="1" i="1">
                <a:solidFill>
                  <a:srgbClr val="008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charset="0"/>
                <a:cs typeface="+mn-cs"/>
              </a:rPr>
              <a:t>M</a:t>
            </a:r>
            <a:r>
              <a:rPr lang="en-US" sz="15000" b="1" i="1">
                <a:solidFill>
                  <a:srgbClr val="00C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charset="0"/>
                <a:cs typeface="+mn-cs"/>
              </a:rPr>
              <a:t>e</a:t>
            </a:r>
            <a:r>
              <a:rPr lang="en-US" sz="15000" b="1" i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charset="0"/>
                <a:cs typeface="+mn-cs"/>
              </a:rPr>
              <a:t>r</a:t>
            </a:r>
            <a:r>
              <a:rPr lang="en-US" sz="150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charset="0"/>
                <a:cs typeface="+mn-cs"/>
              </a:rPr>
              <a:t>c</a:t>
            </a:r>
            <a:r>
              <a:rPr lang="en-US" sz="15000" b="1" i="1">
                <a:solidFill>
                  <a:srgbClr val="FF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charset="0"/>
                <a:cs typeface="+mn-cs"/>
              </a:rPr>
              <a:t>i</a:t>
            </a:r>
            <a:r>
              <a:rPr lang="en-US" sz="150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charset="0"/>
                <a:cs typeface="+mn-cs"/>
              </a:rPr>
              <a:t> </a:t>
            </a:r>
            <a:r>
              <a:rPr lang="en-US" sz="150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charset="0"/>
                <a:cs typeface="+mn-cs"/>
              </a:rPr>
              <a:t>!</a:t>
            </a:r>
            <a:endParaRPr lang="en-US" sz="15000" b="1" i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charset="0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50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502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02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502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0211" grpId="0"/>
      <p:bldP spid="350211" grpId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7" name="Rectangle 5"/>
          <p:cNvSpPr>
            <a:spLocks noChangeArrowheads="1"/>
          </p:cNvSpPr>
          <p:nvPr/>
        </p:nvSpPr>
        <p:spPr bwMode="auto">
          <a:xfrm>
            <a:off x="1635125" y="4800600"/>
            <a:ext cx="5872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>
                <a:solidFill>
                  <a:schemeClr val="bg1"/>
                </a:solidFill>
                <a:cs typeface="+mn-cs"/>
              </a:rPr>
              <a:t>http://zeiss-campus.magnet.fsu.edu/index.html</a:t>
            </a:r>
          </a:p>
        </p:txBody>
      </p:sp>
      <p:sp>
        <p:nvSpPr>
          <p:cNvPr id="335878" name="Rectangle 6"/>
          <p:cNvSpPr>
            <a:spLocks noChangeArrowheads="1"/>
          </p:cNvSpPr>
          <p:nvPr/>
        </p:nvSpPr>
        <p:spPr bwMode="auto">
          <a:xfrm>
            <a:off x="-31750" y="2057400"/>
            <a:ext cx="9207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>
                <a:solidFill>
                  <a:schemeClr val="bg1"/>
                </a:solidFill>
                <a:cs typeface="+mn-cs"/>
              </a:rPr>
              <a:t>http://www.research.utah.edu/advanced-microscopy/education/index.html</a:t>
            </a:r>
          </a:p>
        </p:txBody>
      </p:sp>
      <p:sp>
        <p:nvSpPr>
          <p:cNvPr id="335880" name="Rectangle 8"/>
          <p:cNvSpPr>
            <a:spLocks noChangeArrowheads="1"/>
          </p:cNvSpPr>
          <p:nvPr/>
        </p:nvSpPr>
        <p:spPr bwMode="auto">
          <a:xfrm>
            <a:off x="665163" y="2971800"/>
            <a:ext cx="78120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>
                <a:solidFill>
                  <a:schemeClr val="bg1"/>
                </a:solidFill>
                <a:cs typeface="+mn-cs"/>
              </a:rPr>
              <a:t>http://www.olympusmicro.com/primer/anatomy/anatomy.html</a:t>
            </a:r>
          </a:p>
        </p:txBody>
      </p:sp>
      <p:sp>
        <p:nvSpPr>
          <p:cNvPr id="335881" name="Rectangle 9"/>
          <p:cNvSpPr>
            <a:spLocks noChangeArrowheads="1"/>
          </p:cNvSpPr>
          <p:nvPr/>
        </p:nvSpPr>
        <p:spPr bwMode="auto">
          <a:xfrm>
            <a:off x="1550988" y="3886200"/>
            <a:ext cx="6042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>
                <a:solidFill>
                  <a:schemeClr val="bg1"/>
                </a:solidFill>
                <a:cs typeface="+mn-cs"/>
              </a:rPr>
              <a:t>http://www.microscopyu.com/articles/formulas/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OURS DE CONFOCAL_01_mod">
  <a:themeElements>
    <a:clrScheme name="COURS DE CONFOCAL_01_mod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OURS DE CONFOCAL_01_mod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8000" b="0" i="0" u="none" strike="noStrike" cap="none" normalizeH="0" baseline="0">
            <a:ln>
              <a:noFill/>
            </a:ln>
            <a:solidFill>
              <a:srgbClr val="FFFF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8000" b="0" i="0" u="none" strike="noStrike" cap="none" normalizeH="0" baseline="0">
            <a:ln>
              <a:noFill/>
            </a:ln>
            <a:solidFill>
              <a:srgbClr val="FFFF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COURS DE CONFOCAL_01_mo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RS DE CONFOCAL_01_mod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URS DE CONFOCAL_01_mod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RS DE CONFOCAL_01_mod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RS DE CONFOCAL_01_mod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RS DE CONFOCAL_01_mod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RS DE CONFOCAL_01_mod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HD:Users:client:Documents:SCCM:COURS DE CONFOCAL:COURS DE CONFOCAL_01_mod.ppt</Template>
  <TotalTime>17418</TotalTime>
  <Words>1961</Words>
  <Application>Microsoft Macintosh PowerPoint</Application>
  <PresentationFormat>On-screen Show (4:3)</PresentationFormat>
  <Paragraphs>718</Paragraphs>
  <Slides>98</Slides>
  <Notes>96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98</vt:i4>
      </vt:variant>
    </vt:vector>
  </HeadingPairs>
  <TitlesOfParts>
    <vt:vector size="99" baseType="lpstr">
      <vt:lpstr>COURS DE CONFOCAL_01_mod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Leonid Volkov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Leonid Volkov</dc:creator>
  <cp:keywords/>
  <dc:description/>
  <cp:lastModifiedBy>Leonid Volkov</cp:lastModifiedBy>
  <cp:revision>320</cp:revision>
  <dcterms:created xsi:type="dcterms:W3CDTF">2007-05-07T16:09:38Z</dcterms:created>
  <dcterms:modified xsi:type="dcterms:W3CDTF">2015-01-26T17:39:53Z</dcterms:modified>
  <cp:category/>
</cp:coreProperties>
</file>