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55" r:id="rId2"/>
    <p:sldId id="357" r:id="rId3"/>
    <p:sldId id="360" r:id="rId4"/>
    <p:sldId id="361" r:id="rId5"/>
    <p:sldId id="358" r:id="rId6"/>
    <p:sldId id="359" r:id="rId7"/>
    <p:sldId id="292" r:id="rId8"/>
    <p:sldId id="294" r:id="rId9"/>
    <p:sldId id="296" r:id="rId10"/>
    <p:sldId id="267" r:id="rId11"/>
    <p:sldId id="363" r:id="rId12"/>
    <p:sldId id="362" r:id="rId13"/>
    <p:sldId id="343" r:id="rId14"/>
    <p:sldId id="344" r:id="rId15"/>
    <p:sldId id="345" r:id="rId16"/>
    <p:sldId id="346" r:id="rId17"/>
    <p:sldId id="347" r:id="rId18"/>
    <p:sldId id="334" r:id="rId19"/>
    <p:sldId id="335" r:id="rId20"/>
    <p:sldId id="336" r:id="rId21"/>
    <p:sldId id="337" r:id="rId22"/>
    <p:sldId id="338" r:id="rId23"/>
    <p:sldId id="316" r:id="rId24"/>
    <p:sldId id="320" r:id="rId25"/>
    <p:sldId id="321" r:id="rId26"/>
    <p:sldId id="333" r:id="rId27"/>
    <p:sldId id="349" r:id="rId28"/>
    <p:sldId id="331" r:id="rId29"/>
    <p:sldId id="330" r:id="rId30"/>
    <p:sldId id="352" r:id="rId31"/>
    <p:sldId id="353" r:id="rId32"/>
    <p:sldId id="327" r:id="rId33"/>
    <p:sldId id="367" r:id="rId34"/>
    <p:sldId id="313" r:id="rId35"/>
    <p:sldId id="328" r:id="rId36"/>
    <p:sldId id="364" r:id="rId37"/>
    <p:sldId id="365" r:id="rId38"/>
    <p:sldId id="366" r:id="rId39"/>
    <p:sldId id="324" r:id="rId40"/>
    <p:sldId id="325" r:id="rId41"/>
    <p:sldId id="322" r:id="rId42"/>
    <p:sldId id="323" r:id="rId43"/>
    <p:sldId id="266" r:id="rId44"/>
    <p:sldId id="329" r:id="rId45"/>
    <p:sldId id="368" r:id="rId46"/>
    <p:sldId id="369" r:id="rId47"/>
    <p:sldId id="350" r:id="rId48"/>
    <p:sldId id="351" r:id="rId49"/>
    <p:sldId id="370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00"/>
    <a:srgbClr val="FF0000"/>
    <a:srgbClr val="CAC902"/>
    <a:srgbClr val="DDDB02"/>
    <a:srgbClr val="88FFC5"/>
    <a:srgbClr val="FFFF00"/>
    <a:srgbClr val="777777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5935" autoAdjust="0"/>
    <p:restoredTop sz="90929"/>
  </p:normalViewPr>
  <p:slideViewPr>
    <p:cSldViewPr>
      <p:cViewPr>
        <p:scale>
          <a:sx n="150" d="100"/>
          <a:sy n="150" d="100"/>
        </p:scale>
        <p:origin x="-70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1DE6DB-AF5F-C041-A9B9-C009472FB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7DBC2C-9E61-C04A-A505-441D77988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BB1F8-EDA8-D547-B930-A7FB73F96122}" type="slidenum">
              <a:rPr lang="en-US"/>
              <a:pPr/>
              <a:t>1</a:t>
            </a:fld>
            <a:endParaRPr lang="en-US"/>
          </a:p>
        </p:txBody>
      </p:sp>
      <p:sp>
        <p:nvSpPr>
          <p:cNvPr id="36557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51DEE-A155-8D4B-9529-337F93DBF1A7}" type="slidenum">
              <a:rPr lang="en-US"/>
              <a:pPr/>
              <a:t>10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865E-27EA-A247-9C0F-AF4DEC215291}" type="slidenum">
              <a:rPr lang="en-US"/>
              <a:pPr/>
              <a:t>11</a:t>
            </a:fld>
            <a:endParaRPr lang="en-US"/>
          </a:p>
        </p:txBody>
      </p:sp>
      <p:sp>
        <p:nvSpPr>
          <p:cNvPr id="384002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4E1A8-C1EC-DA4A-84AF-031134C43988}" type="slidenum">
              <a:rPr lang="en-US"/>
              <a:pPr/>
              <a:t>12</a:t>
            </a:fld>
            <a:endParaRPr lang="en-US"/>
          </a:p>
        </p:txBody>
      </p:sp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B9E45-646C-C14E-B157-4B34284A2FE8}" type="slidenum">
              <a:rPr lang="en-US"/>
              <a:pPr/>
              <a:t>13</a:t>
            </a:fld>
            <a:endParaRPr lang="en-US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AC1D1-B862-7F4E-9B99-5332857EAC55}" type="slidenum">
              <a:rPr lang="en-US"/>
              <a:pPr/>
              <a:t>14</a:t>
            </a:fld>
            <a:endParaRPr lang="en-U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46261-2BD8-C141-9BDF-77E08A73EB52}" type="slidenum">
              <a:rPr lang="en-US"/>
              <a:pPr/>
              <a:t>15</a:t>
            </a:fld>
            <a:endParaRPr lang="en-US"/>
          </a:p>
        </p:txBody>
      </p:sp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66450-70FE-D84C-A6B1-5BD7AD497AF6}" type="slidenum">
              <a:rPr lang="en-US"/>
              <a:pPr/>
              <a:t>16</a:t>
            </a:fld>
            <a:endParaRPr 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8163A-6F72-0641-8582-4B46A3F48257}" type="slidenum">
              <a:rPr lang="en-US"/>
              <a:pPr/>
              <a:t>17</a:t>
            </a:fld>
            <a:endParaRPr lang="en-U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178FE-7F72-3644-AAA9-E77C5F97AC97}" type="slidenum">
              <a:rPr lang="en-US"/>
              <a:pPr/>
              <a:t>18</a:t>
            </a:fld>
            <a:endParaRPr lang="en-US"/>
          </a:p>
        </p:txBody>
      </p:sp>
      <p:sp>
        <p:nvSpPr>
          <p:cNvPr id="31437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1E674-5746-E040-A628-C37899EBA9D1}" type="slidenum">
              <a:rPr lang="en-US"/>
              <a:pPr/>
              <a:t>19</a:t>
            </a:fld>
            <a:endParaRPr lang="en-US"/>
          </a:p>
        </p:txBody>
      </p:sp>
      <p:sp>
        <p:nvSpPr>
          <p:cNvPr id="316418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F3833-090A-F34C-A636-2A9827E0BD38}" type="slidenum">
              <a:rPr lang="en-US"/>
              <a:pPr/>
              <a:t>2</a:t>
            </a:fld>
            <a:endParaRPr lang="en-US"/>
          </a:p>
        </p:txBody>
      </p:sp>
      <p:sp>
        <p:nvSpPr>
          <p:cNvPr id="369666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1B483-0891-0B45-BBF1-4ED13269561E}" type="slidenum">
              <a:rPr lang="en-US"/>
              <a:pPr/>
              <a:t>20</a:t>
            </a:fld>
            <a:endParaRPr lang="en-US"/>
          </a:p>
        </p:txBody>
      </p:sp>
      <p:sp>
        <p:nvSpPr>
          <p:cNvPr id="31846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D8783-FB65-584D-91E2-F06F5C665050}" type="slidenum">
              <a:rPr lang="en-US"/>
              <a:pPr/>
              <a:t>21</a:t>
            </a:fld>
            <a:endParaRPr lang="en-US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2C99E-78F0-4446-B0FA-A43AC51EFC84}" type="slidenum">
              <a:rPr lang="en-US"/>
              <a:pPr/>
              <a:t>22</a:t>
            </a:fld>
            <a:endParaRPr lang="en-US"/>
          </a:p>
        </p:txBody>
      </p:sp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DAB2E-E6A4-8E4E-AAA0-B325B809CEE8}" type="slidenum">
              <a:rPr lang="en-US"/>
              <a:pPr/>
              <a:t>23</a:t>
            </a:fld>
            <a:endParaRPr lang="en-US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C69E-C0BC-7F45-BC27-21DFE83DEE35}" type="slidenum">
              <a:rPr lang="en-US"/>
              <a:pPr/>
              <a:t>24</a:t>
            </a:fld>
            <a:endParaRPr lang="en-US"/>
          </a:p>
        </p:txBody>
      </p:sp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59E20-09DA-4747-A3BD-EA32F7E63849}" type="slidenum">
              <a:rPr lang="en-US"/>
              <a:pPr/>
              <a:t>25</a:t>
            </a:fld>
            <a:endParaRPr lang="en-US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03DDA-C660-814D-A72D-C74DF5F90C36}" type="slidenum">
              <a:rPr lang="en-US"/>
              <a:pPr/>
              <a:t>26</a:t>
            </a:fld>
            <a:endParaRPr lang="en-US"/>
          </a:p>
        </p:txBody>
      </p:sp>
      <p:sp>
        <p:nvSpPr>
          <p:cNvPr id="3123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6E976-4049-3749-8176-A27FF613CD03}" type="slidenum">
              <a:rPr lang="en-US"/>
              <a:pPr/>
              <a:t>27</a:t>
            </a:fld>
            <a:endParaRPr lang="en-US"/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5B695-D184-0941-86C4-C1C6048BBC4F}" type="slidenum">
              <a:rPr lang="en-US"/>
              <a:pPr/>
              <a:t>28</a:t>
            </a:fld>
            <a:endParaRPr lang="en-US"/>
          </a:p>
        </p:txBody>
      </p:sp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55A8E-F367-AB46-870F-15FCD8649260}" type="slidenum">
              <a:rPr lang="en-US"/>
              <a:pPr/>
              <a:t>29</a:t>
            </a:fld>
            <a:endParaRPr lang="en-US"/>
          </a:p>
        </p:txBody>
      </p:sp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185C6-5749-A84C-B2A8-A57822D4095C}" type="slidenum">
              <a:rPr lang="en-US"/>
              <a:pPr/>
              <a:t>3</a:t>
            </a:fld>
            <a:endParaRPr lang="en-US"/>
          </a:p>
        </p:txBody>
      </p:sp>
      <p:sp>
        <p:nvSpPr>
          <p:cNvPr id="375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671DF-09ED-0F45-B404-E9570205B279}" type="slidenum">
              <a:rPr lang="en-US"/>
              <a:pPr/>
              <a:t>30</a:t>
            </a:fld>
            <a:endParaRPr lang="en-US"/>
          </a:p>
        </p:txBody>
      </p:sp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2B403-A38C-764B-93F6-59825F1F5046}" type="slidenum">
              <a:rPr lang="en-US"/>
              <a:pPr/>
              <a:t>31</a:t>
            </a:fld>
            <a:endParaRPr lang="en-US"/>
          </a:p>
        </p:txBody>
      </p:sp>
      <p:sp>
        <p:nvSpPr>
          <p:cNvPr id="3614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9DD0E-CC7D-7748-A75F-6F16A8FFEFE8}" type="slidenum">
              <a:rPr lang="en-US"/>
              <a:pPr/>
              <a:t>32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9A1E0-FA74-1346-9C51-9108A1B87025}" type="slidenum">
              <a:rPr lang="en-US"/>
              <a:pPr/>
              <a:t>33</a:t>
            </a:fld>
            <a:endParaRPr lang="en-US"/>
          </a:p>
        </p:txBody>
      </p:sp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C02C6-A5A7-844F-B1B9-313B8FE2326E}" type="slidenum">
              <a:rPr lang="en-US"/>
              <a:pPr/>
              <a:t>34</a:t>
            </a:fld>
            <a:endParaRPr lang="en-US"/>
          </a:p>
        </p:txBody>
      </p:sp>
      <p:sp>
        <p:nvSpPr>
          <p:cNvPr id="285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E52A0-4388-BF4A-A26F-EFCFF89C95BE}" type="slidenum">
              <a:rPr lang="en-US"/>
              <a:pPr/>
              <a:t>35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AACF5-0F51-8A44-8DD1-2A23C228A59C}" type="slidenum">
              <a:rPr lang="en-US"/>
              <a:pPr/>
              <a:t>36</a:t>
            </a:fld>
            <a:endParaRPr lang="en-US"/>
          </a:p>
        </p:txBody>
      </p:sp>
      <p:sp>
        <p:nvSpPr>
          <p:cNvPr id="386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DA255-51E9-E54C-B1E5-6C2E9DA15714}" type="slidenum">
              <a:rPr lang="en-US"/>
              <a:pPr/>
              <a:t>37</a:t>
            </a:fld>
            <a:endParaRPr lang="en-US"/>
          </a:p>
        </p:txBody>
      </p:sp>
      <p:sp>
        <p:nvSpPr>
          <p:cNvPr id="388098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D89A4-634B-A44C-8AF4-287079F11AD4}" type="slidenum">
              <a:rPr lang="en-US"/>
              <a:pPr/>
              <a:t>38</a:t>
            </a:fld>
            <a:endParaRPr lang="en-US"/>
          </a:p>
        </p:txBody>
      </p:sp>
      <p:sp>
        <p:nvSpPr>
          <p:cNvPr id="390146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7481E-3B54-C242-BC44-6FDC3AEE4603}" type="slidenum">
              <a:rPr lang="en-US"/>
              <a:pPr/>
              <a:t>39</a:t>
            </a:fld>
            <a:endParaRPr lang="en-U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D8F6D-5472-094D-BE12-3A8F40B315FC}" type="slidenum">
              <a:rPr lang="en-US"/>
              <a:pPr/>
              <a:t>4</a:t>
            </a:fld>
            <a:endParaRPr lang="en-US"/>
          </a:p>
        </p:txBody>
      </p:sp>
      <p:sp>
        <p:nvSpPr>
          <p:cNvPr id="377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7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5C4D5-3C31-3C45-8053-4590F77756B9}" type="slidenum">
              <a:rPr lang="en-US"/>
              <a:pPr/>
              <a:t>40</a:t>
            </a:fld>
            <a:endParaRPr lang="en-US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2F715-3A23-8B45-BE01-4ED3CD22C801}" type="slidenum">
              <a:rPr lang="en-US"/>
              <a:pPr/>
              <a:t>41</a:t>
            </a:fld>
            <a:endParaRPr lang="en-US"/>
          </a:p>
        </p:txBody>
      </p:sp>
      <p:sp>
        <p:nvSpPr>
          <p:cNvPr id="283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F2309-7A03-8541-A372-E4F1538E6B1F}" type="slidenum">
              <a:rPr lang="en-US"/>
              <a:pPr/>
              <a:t>42</a:t>
            </a:fld>
            <a:endParaRPr lang="en-U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6C97E-6004-5749-9A3E-B37D6F610F32}" type="slidenum">
              <a:rPr lang="en-US"/>
              <a:pPr/>
              <a:t>43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3BA9D-41F8-8D41-836D-24523F1F7299}" type="slidenum">
              <a:rPr lang="en-US"/>
              <a:pPr/>
              <a:t>44</a:t>
            </a:fld>
            <a:endParaRPr lang="en-US"/>
          </a:p>
        </p:txBody>
      </p:sp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CEB23-57F3-0948-BAC1-628E0B222549}" type="slidenum">
              <a:rPr lang="en-US"/>
              <a:pPr/>
              <a:t>45</a:t>
            </a:fld>
            <a:endParaRPr lang="en-US"/>
          </a:p>
        </p:txBody>
      </p:sp>
      <p:sp>
        <p:nvSpPr>
          <p:cNvPr id="394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C79DA-01C3-9841-9FB7-402635E04BDB}" type="slidenum">
              <a:rPr lang="en-US"/>
              <a:pPr/>
              <a:t>46</a:t>
            </a:fld>
            <a:endParaRPr lang="en-US"/>
          </a:p>
        </p:txBody>
      </p:sp>
      <p:sp>
        <p:nvSpPr>
          <p:cNvPr id="396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56760-FA8F-694E-BC78-0A72383BC982}" type="slidenum">
              <a:rPr lang="en-US"/>
              <a:pPr/>
              <a:t>47</a:t>
            </a:fld>
            <a:endParaRPr lang="en-US"/>
          </a:p>
        </p:txBody>
      </p:sp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9A59B-90EA-2445-BED5-962E40E97F68}" type="slidenum">
              <a:rPr lang="en-US"/>
              <a:pPr/>
              <a:t>48</a:t>
            </a:fld>
            <a:endParaRPr lang="en-US"/>
          </a:p>
        </p:txBody>
      </p:sp>
      <p:sp>
        <p:nvSpPr>
          <p:cNvPr id="3573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E6769-FAC0-564F-9551-A4D092BCCF35}" type="slidenum">
              <a:rPr lang="en-US"/>
              <a:pPr/>
              <a:t>49</a:t>
            </a:fld>
            <a:endParaRPr lang="en-US"/>
          </a:p>
        </p:txBody>
      </p:sp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7E0B1-7199-B143-9D6C-94FEE9574431}" type="slidenum">
              <a:rPr lang="en-US"/>
              <a:pPr/>
              <a:t>5</a:t>
            </a:fld>
            <a:endParaRPr lang="en-US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73768-71A3-424F-8A07-2F7FE2D05A7D}" type="slidenum">
              <a:rPr lang="en-US"/>
              <a:pPr/>
              <a:t>6</a:t>
            </a:fld>
            <a:endParaRPr lang="en-US"/>
          </a:p>
        </p:txBody>
      </p:sp>
      <p:sp>
        <p:nvSpPr>
          <p:cNvPr id="3737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1055C-24C1-F14C-ADA7-6C9C8683748A}" type="slidenum">
              <a:rPr lang="en-US"/>
              <a:pPr/>
              <a:t>7</a:t>
            </a:fld>
            <a:endParaRPr lang="en-US"/>
          </a:p>
        </p:txBody>
      </p:sp>
      <p:sp>
        <p:nvSpPr>
          <p:cNvPr id="223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05DAD-FF70-5449-A186-A15AF8C00BC3}" type="slidenum">
              <a:rPr lang="en-US"/>
              <a:pPr/>
              <a:t>8</a:t>
            </a:fld>
            <a:endParaRPr lang="en-US"/>
          </a:p>
        </p:txBody>
      </p:sp>
      <p:sp>
        <p:nvSpPr>
          <p:cNvPr id="227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5AF36-AE25-5541-BA01-30449B08FD0A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BA749-003F-AE4A-AD08-7E3B5E69E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9E567-C086-3747-99B4-30DD4F3BF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C87DD-8691-1A42-88A7-82CE0FB4D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859F-4BB9-B84C-AA7E-301776AE0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3D05B-AF22-E84A-933E-16D46E2F4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26CD3-841F-E24D-ABFF-1520B525A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26F2-0A59-184C-B7BB-5D18E491E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08AAD-472B-114A-993B-AB99DFB51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B2669-541F-3947-A401-0941FCD5A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4477-B9D6-304C-AB68-63789CFC2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AFFD-D053-754A-A898-EF730A32B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F0EE1-86B0-D744-8A7F-E32C19962B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2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2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55" name="Group 11"/>
          <p:cNvGrpSpPr>
            <a:grpSpLocks/>
          </p:cNvGrpSpPr>
          <p:nvPr/>
        </p:nvGrpSpPr>
        <p:grpSpPr bwMode="auto">
          <a:xfrm>
            <a:off x="4572000" y="2924175"/>
            <a:ext cx="3886200" cy="1828800"/>
            <a:chOff x="2880" y="1584"/>
            <a:chExt cx="2448" cy="1152"/>
          </a:xfrm>
        </p:grpSpPr>
        <p:sp>
          <p:nvSpPr>
            <p:cNvPr id="364546" name="AutoShape 2"/>
            <p:cNvSpPr>
              <a:spLocks noChangeArrowheads="1"/>
            </p:cNvSpPr>
            <p:nvPr/>
          </p:nvSpPr>
          <p:spPr bwMode="auto">
            <a:xfrm>
              <a:off x="2880" y="1584"/>
              <a:ext cx="2448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47" name="Rectangle 3"/>
            <p:cNvSpPr>
              <a:spLocks noChangeArrowheads="1"/>
            </p:cNvSpPr>
            <p:nvPr/>
          </p:nvSpPr>
          <p:spPr bwMode="auto">
            <a:xfrm>
              <a:off x="3138" y="1727"/>
              <a:ext cx="1938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FF00"/>
                  </a:solidFill>
                  <a:latin typeface="Georgia" charset="0"/>
                </a:rPr>
                <a:t>FLIM - Detector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  <a:latin typeface="Georgia" charset="0"/>
                </a:rPr>
                <a:t>( Fluorescence lifetime imaging)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Molecular interraction (FRET)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 intracellular pH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etc. etc etc</a:t>
              </a:r>
              <a:r>
                <a:rPr lang="en-US" sz="1800">
                  <a:solidFill>
                    <a:schemeClr val="bg1"/>
                  </a:solidFill>
                  <a:latin typeface="Georgia" charset="0"/>
                </a:rPr>
                <a:t> </a:t>
              </a:r>
            </a:p>
          </p:txBody>
        </p:sp>
      </p:grpSp>
      <p:grpSp>
        <p:nvGrpSpPr>
          <p:cNvPr id="364556" name="Group 12"/>
          <p:cNvGrpSpPr>
            <a:grpSpLocks/>
          </p:cNvGrpSpPr>
          <p:nvPr/>
        </p:nvGrpSpPr>
        <p:grpSpPr bwMode="auto">
          <a:xfrm>
            <a:off x="609600" y="2906713"/>
            <a:ext cx="3886200" cy="2108200"/>
            <a:chOff x="384" y="1573"/>
            <a:chExt cx="2448" cy="1328"/>
          </a:xfrm>
        </p:grpSpPr>
        <p:sp>
          <p:nvSpPr>
            <p:cNvPr id="364549" name="AutoShape 5"/>
            <p:cNvSpPr>
              <a:spLocks noChangeArrowheads="1"/>
            </p:cNvSpPr>
            <p:nvPr/>
          </p:nvSpPr>
          <p:spPr bwMode="auto">
            <a:xfrm>
              <a:off x="384" y="1584"/>
              <a:ext cx="2448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50" name="Rectangle 6"/>
            <p:cNvSpPr>
              <a:spLocks noChangeArrowheads="1"/>
            </p:cNvSpPr>
            <p:nvPr/>
          </p:nvSpPr>
          <p:spPr bwMode="auto">
            <a:xfrm>
              <a:off x="720" y="1573"/>
              <a:ext cx="1844" cy="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FF00"/>
                  </a:solidFill>
                  <a:latin typeface="Georgia" charset="0"/>
                </a:rPr>
                <a:t>Pulsed IR-laser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  <a:latin typeface="Georgia" charset="0"/>
                </a:rPr>
                <a:t>( Multiphoton exitation)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 Intracellular Tracking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 Uncaging &amp; Photostimulation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 Low photodamage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Georgia"/>
                </a:rPr>
                <a:t>—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 altLang="ja-JP">
                  <a:solidFill>
                    <a:schemeClr val="bg1"/>
                  </a:solidFill>
                  <a:latin typeface="Georgia"/>
                </a:rPr>
                <a:t>“</a:t>
              </a:r>
              <a:r>
                <a:rPr lang="en-US" altLang="ja-JP">
                  <a:solidFill>
                    <a:schemeClr val="bg1"/>
                  </a:solidFill>
                </a:rPr>
                <a:t>Spectral freedom</a:t>
              </a:r>
              <a:r>
                <a:rPr lang="en-US" altLang="ja-JP">
                  <a:solidFill>
                    <a:schemeClr val="bg1"/>
                  </a:solidFill>
                  <a:latin typeface="Georgia"/>
                </a:rPr>
                <a:t>”</a:t>
              </a:r>
              <a:r>
                <a:rPr lang="en-US" altLang="ja-JP">
                  <a:solidFill>
                    <a:schemeClr val="bg1"/>
                  </a:solidFill>
                </a:rPr>
                <a:t> (tunable)</a:t>
              </a:r>
              <a:endParaRPr lang="en-US">
                <a:solidFill>
                  <a:schemeClr val="bg1"/>
                </a:solidFill>
              </a:endParaRP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 etc. etc etc</a:t>
              </a:r>
              <a:r>
                <a:rPr lang="en-US" sz="1800">
                  <a:solidFill>
                    <a:schemeClr val="bg1"/>
                  </a:solidFill>
                  <a:latin typeface="Georgia" charset="0"/>
                </a:rPr>
                <a:t> </a:t>
              </a:r>
              <a:endParaRPr lang="en-US">
                <a:solidFill>
                  <a:schemeClr val="bg1"/>
                </a:solidFill>
              </a:endParaRPr>
            </a:p>
            <a:p>
              <a:pPr algn="ctr"/>
              <a:endParaRPr lang="en-US">
                <a:solidFill>
                  <a:srgbClr val="FFFF00"/>
                </a:solidFill>
                <a:latin typeface="Georgia" charset="0"/>
              </a:endParaRPr>
            </a:p>
          </p:txBody>
        </p:sp>
      </p:grpSp>
      <p:grpSp>
        <p:nvGrpSpPr>
          <p:cNvPr id="364557" name="Group 13"/>
          <p:cNvGrpSpPr>
            <a:grpSpLocks/>
          </p:cNvGrpSpPr>
          <p:nvPr/>
        </p:nvGrpSpPr>
        <p:grpSpPr bwMode="auto">
          <a:xfrm>
            <a:off x="2095500" y="2162175"/>
            <a:ext cx="4953000" cy="3352800"/>
            <a:chOff x="1320" y="1104"/>
            <a:chExt cx="3120" cy="2112"/>
          </a:xfrm>
        </p:grpSpPr>
        <p:sp>
          <p:nvSpPr>
            <p:cNvPr id="364551" name="Oval 7"/>
            <p:cNvSpPr>
              <a:spLocks noChangeArrowheads="1"/>
            </p:cNvSpPr>
            <p:nvPr/>
          </p:nvSpPr>
          <p:spPr bwMode="auto">
            <a:xfrm>
              <a:off x="1320" y="1104"/>
              <a:ext cx="3120" cy="2112"/>
            </a:xfrm>
            <a:prstGeom prst="ellipse">
              <a:avLst/>
            </a:prstGeom>
            <a:solidFill>
              <a:schemeClr val="hlink">
                <a:alpha val="28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52" name="Rectangle 8"/>
            <p:cNvSpPr>
              <a:spLocks noChangeArrowheads="1"/>
            </p:cNvSpPr>
            <p:nvPr/>
          </p:nvSpPr>
          <p:spPr bwMode="auto">
            <a:xfrm>
              <a:off x="2450" y="1265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Georgia" charset="0"/>
                </a:rPr>
                <a:t>Confocal</a:t>
              </a:r>
            </a:p>
          </p:txBody>
        </p:sp>
      </p:grpSp>
      <p:grpSp>
        <p:nvGrpSpPr>
          <p:cNvPr id="364558" name="Group 14"/>
          <p:cNvGrpSpPr>
            <a:grpSpLocks/>
          </p:cNvGrpSpPr>
          <p:nvPr/>
        </p:nvGrpSpPr>
        <p:grpSpPr bwMode="auto">
          <a:xfrm>
            <a:off x="781050" y="1219200"/>
            <a:ext cx="7581900" cy="5238750"/>
            <a:chOff x="492" y="510"/>
            <a:chExt cx="4776" cy="3300"/>
          </a:xfrm>
        </p:grpSpPr>
        <p:sp>
          <p:nvSpPr>
            <p:cNvPr id="364553" name="Oval 9"/>
            <p:cNvSpPr>
              <a:spLocks noChangeArrowheads="1"/>
            </p:cNvSpPr>
            <p:nvPr/>
          </p:nvSpPr>
          <p:spPr bwMode="auto">
            <a:xfrm>
              <a:off x="492" y="510"/>
              <a:ext cx="4776" cy="3300"/>
            </a:xfrm>
            <a:prstGeom prst="ellipse">
              <a:avLst/>
            </a:prstGeom>
            <a:solidFill>
              <a:schemeClr val="hlink">
                <a:alpha val="28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54" name="Rectangle 10"/>
            <p:cNvSpPr>
              <a:spLocks noChangeArrowheads="1"/>
            </p:cNvSpPr>
            <p:nvPr/>
          </p:nvSpPr>
          <p:spPr bwMode="auto">
            <a:xfrm>
              <a:off x="1531" y="720"/>
              <a:ext cx="26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FF00"/>
                  </a:solidFill>
                  <a:latin typeface="Georgia" charset="0"/>
                </a:rPr>
                <a:t>SUPER-RESOLUTION</a:t>
              </a:r>
              <a:endParaRPr lang="en-US" sz="2400">
                <a:solidFill>
                  <a:srgbClr val="00FF00"/>
                </a:solidFill>
                <a:latin typeface="Georgia" charset="0"/>
              </a:endParaRPr>
            </a:p>
          </p:txBody>
        </p:sp>
      </p:grpSp>
      <p:grpSp>
        <p:nvGrpSpPr>
          <p:cNvPr id="364584" name="Group 40"/>
          <p:cNvGrpSpPr>
            <a:grpSpLocks/>
          </p:cNvGrpSpPr>
          <p:nvPr/>
        </p:nvGrpSpPr>
        <p:grpSpPr bwMode="auto">
          <a:xfrm>
            <a:off x="2628900" y="90488"/>
            <a:ext cx="3887788" cy="885825"/>
            <a:chOff x="1656" y="57"/>
            <a:chExt cx="2449" cy="558"/>
          </a:xfrm>
        </p:grpSpPr>
        <p:sp>
          <p:nvSpPr>
            <p:cNvPr id="364582" name="Text Box 38"/>
            <p:cNvSpPr txBox="1">
              <a:spLocks noChangeArrowheads="1"/>
            </p:cNvSpPr>
            <p:nvPr/>
          </p:nvSpPr>
          <p:spPr bwMode="auto">
            <a:xfrm>
              <a:off x="1656" y="57"/>
              <a:ext cx="24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1" i="1">
                  <a:solidFill>
                    <a:srgbClr val="FFFF00"/>
                  </a:solidFill>
                  <a:latin typeface="Georgia" charset="0"/>
                </a:rPr>
                <a:t>Les besoins</a:t>
              </a:r>
            </a:p>
          </p:txBody>
        </p:sp>
        <p:sp>
          <p:nvSpPr>
            <p:cNvPr id="364583" name="Rectangle 39"/>
            <p:cNvSpPr>
              <a:spLocks noChangeArrowheads="1"/>
            </p:cNvSpPr>
            <p:nvPr/>
          </p:nvSpPr>
          <p:spPr bwMode="auto">
            <a:xfrm>
              <a:off x="1885" y="384"/>
              <a:ext cx="1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00"/>
                  </a:solidFill>
                  <a:latin typeface="Georgia" charset="0"/>
                </a:rPr>
                <a:t>(Technologiquement parlant)</a:t>
              </a:r>
            </a:p>
          </p:txBody>
        </p:sp>
      </p:grpSp>
      <p:pic>
        <p:nvPicPr>
          <p:cNvPr id="364585" name="Picture 41" descr="LOGCRCE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6265863"/>
            <a:ext cx="1263650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4589" name="Group 45"/>
          <p:cNvGrpSpPr>
            <a:grpSpLocks/>
          </p:cNvGrpSpPr>
          <p:nvPr/>
        </p:nvGrpSpPr>
        <p:grpSpPr bwMode="auto">
          <a:xfrm>
            <a:off x="2133600" y="1981200"/>
            <a:ext cx="4848225" cy="3686175"/>
            <a:chOff x="1344" y="1248"/>
            <a:chExt cx="3054" cy="2322"/>
          </a:xfrm>
        </p:grpSpPr>
        <p:grpSp>
          <p:nvGrpSpPr>
            <p:cNvPr id="364581" name="Group 37"/>
            <p:cNvGrpSpPr>
              <a:grpSpLocks/>
            </p:cNvGrpSpPr>
            <p:nvPr/>
          </p:nvGrpSpPr>
          <p:grpSpPr bwMode="auto">
            <a:xfrm>
              <a:off x="1344" y="1458"/>
              <a:ext cx="3054" cy="2112"/>
              <a:chOff x="1344" y="1200"/>
              <a:chExt cx="3054" cy="2112"/>
            </a:xfrm>
          </p:grpSpPr>
          <p:grpSp>
            <p:nvGrpSpPr>
              <p:cNvPr id="364580" name="Group 36"/>
              <p:cNvGrpSpPr>
                <a:grpSpLocks/>
              </p:cNvGrpSpPr>
              <p:nvPr/>
            </p:nvGrpSpPr>
            <p:grpSpPr bwMode="auto">
              <a:xfrm>
                <a:off x="1344" y="1200"/>
                <a:ext cx="3054" cy="193"/>
                <a:chOff x="1344" y="1200"/>
                <a:chExt cx="3054" cy="193"/>
              </a:xfrm>
            </p:grpSpPr>
            <p:sp>
              <p:nvSpPr>
                <p:cNvPr id="364560" name="Rectangle 16"/>
                <p:cNvSpPr>
                  <a:spLocks noChangeArrowheads="1"/>
                </p:cNvSpPr>
                <p:nvPr/>
              </p:nvSpPr>
              <p:spPr bwMode="auto">
                <a:xfrm>
                  <a:off x="1344" y="1201"/>
                  <a:ext cx="109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989FF"/>
                      </a:solidFill>
                      <a:latin typeface="Georgia" charset="0"/>
                    </a:rPr>
                    <a:t>Lambda Imaging</a:t>
                  </a:r>
                  <a:endParaRPr lang="en-US" sz="2400">
                    <a:solidFill>
                      <a:srgbClr val="00FFC2"/>
                    </a:solidFill>
                    <a:latin typeface="Times-Roman" charset="0"/>
                  </a:endParaRPr>
                </a:p>
              </p:txBody>
            </p:sp>
            <p:sp>
              <p:nvSpPr>
                <p:cNvPr id="364566" name="AutoShape 22"/>
                <p:cNvSpPr>
                  <a:spLocks noChangeArrowheads="1"/>
                </p:cNvSpPr>
                <p:nvPr/>
              </p:nvSpPr>
              <p:spPr bwMode="auto">
                <a:xfrm>
                  <a:off x="1344" y="1200"/>
                  <a:ext cx="1104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55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103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1D8FE8"/>
                      </a:solidFill>
                      <a:latin typeface="Georgia" charset="0"/>
                    </a:rPr>
                    <a:t>Motorized stage</a:t>
                  </a:r>
                </a:p>
              </p:txBody>
            </p:sp>
            <p:sp>
              <p:nvSpPr>
                <p:cNvPr id="364570" name="AutoShape 26"/>
                <p:cNvSpPr>
                  <a:spLocks noChangeArrowheads="1"/>
                </p:cNvSpPr>
                <p:nvPr/>
              </p:nvSpPr>
              <p:spPr bwMode="auto">
                <a:xfrm>
                  <a:off x="3375" y="1201"/>
                  <a:ext cx="100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579" name="Group 35"/>
              <p:cNvGrpSpPr>
                <a:grpSpLocks/>
              </p:cNvGrpSpPr>
              <p:nvPr/>
            </p:nvGrpSpPr>
            <p:grpSpPr bwMode="auto">
              <a:xfrm>
                <a:off x="1392" y="2880"/>
                <a:ext cx="2940" cy="432"/>
                <a:chOff x="1392" y="2880"/>
                <a:chExt cx="2940" cy="432"/>
              </a:xfrm>
            </p:grpSpPr>
            <p:sp>
              <p:nvSpPr>
                <p:cNvPr id="364563" name="Rectangle 19"/>
                <p:cNvSpPr>
                  <a:spLocks noChangeArrowheads="1"/>
                </p:cNvSpPr>
                <p:nvPr/>
              </p:nvSpPr>
              <p:spPr bwMode="auto">
                <a:xfrm>
                  <a:off x="3552" y="2880"/>
                  <a:ext cx="78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2B9B18"/>
                      </a:solidFill>
                      <a:latin typeface="Georgia" charset="0"/>
                    </a:rPr>
                    <a:t>White laser</a:t>
                  </a:r>
                  <a:endParaRPr lang="en-US" sz="1400" b="1">
                    <a:solidFill>
                      <a:srgbClr val="1D8FE8"/>
                    </a:solidFill>
                    <a:latin typeface="Georgia" charset="0"/>
                  </a:endParaRPr>
                </a:p>
              </p:txBody>
            </p:sp>
            <p:sp>
              <p:nvSpPr>
                <p:cNvPr id="364565" name="AutoShape 21"/>
                <p:cNvSpPr>
                  <a:spLocks noChangeArrowheads="1"/>
                </p:cNvSpPr>
                <p:nvPr/>
              </p:nvSpPr>
              <p:spPr bwMode="auto">
                <a:xfrm>
                  <a:off x="3552" y="2881"/>
                  <a:ext cx="76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562" name="Rectangle 18"/>
                <p:cNvSpPr>
                  <a:spLocks noChangeArrowheads="1"/>
                </p:cNvSpPr>
                <p:nvPr/>
              </p:nvSpPr>
              <p:spPr bwMode="auto">
                <a:xfrm>
                  <a:off x="1392" y="2881"/>
                  <a:ext cx="8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1D8FE8"/>
                      </a:solidFill>
                      <a:latin typeface="Georgia" charset="0"/>
                    </a:rPr>
                    <a:t>CO2 chamber</a:t>
                  </a:r>
                  <a:endParaRPr lang="en-US" sz="2400">
                    <a:solidFill>
                      <a:srgbClr val="1D8FE8"/>
                    </a:solidFill>
                  </a:endParaRPr>
                </a:p>
              </p:txBody>
            </p:sp>
            <p:sp>
              <p:nvSpPr>
                <p:cNvPr id="364572" name="AutoShape 28"/>
                <p:cNvSpPr>
                  <a:spLocks noChangeArrowheads="1"/>
                </p:cNvSpPr>
                <p:nvPr/>
              </p:nvSpPr>
              <p:spPr bwMode="auto">
                <a:xfrm>
                  <a:off x="1404" y="2880"/>
                  <a:ext cx="872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5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176" y="3120"/>
                  <a:ext cx="140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1D8FE8"/>
                      </a:solidFill>
                      <a:latin typeface="Georgia" charset="0"/>
                    </a:rPr>
                    <a:t>Z- Drift Compensation</a:t>
                  </a:r>
                  <a:endParaRPr lang="en-US">
                    <a:solidFill>
                      <a:srgbClr val="1D8FE8"/>
                    </a:solidFill>
                    <a:latin typeface="Arial Bold" charset="0"/>
                  </a:endParaRPr>
                </a:p>
              </p:txBody>
            </p:sp>
            <p:sp>
              <p:nvSpPr>
                <p:cNvPr id="364573" name="AutoShape 29"/>
                <p:cNvSpPr>
                  <a:spLocks noChangeArrowheads="1"/>
                </p:cNvSpPr>
                <p:nvPr/>
              </p:nvSpPr>
              <p:spPr bwMode="auto">
                <a:xfrm>
                  <a:off x="2184" y="3120"/>
                  <a:ext cx="1392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4588" name="Group 44"/>
            <p:cNvGrpSpPr>
              <a:grpSpLocks/>
            </p:cNvGrpSpPr>
            <p:nvPr/>
          </p:nvGrpSpPr>
          <p:grpSpPr bwMode="auto">
            <a:xfrm>
              <a:off x="2256" y="1248"/>
              <a:ext cx="1200" cy="192"/>
              <a:chOff x="2688" y="714"/>
              <a:chExt cx="1200" cy="192"/>
            </a:xfrm>
          </p:grpSpPr>
          <p:sp>
            <p:nvSpPr>
              <p:cNvPr id="364586" name="Rectangle 42"/>
              <p:cNvSpPr>
                <a:spLocks noChangeArrowheads="1"/>
              </p:cNvSpPr>
              <p:nvPr/>
            </p:nvSpPr>
            <p:spPr bwMode="auto">
              <a:xfrm>
                <a:off x="2705" y="714"/>
                <a:ext cx="11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2B9B18"/>
                    </a:solidFill>
                    <a:latin typeface="Georgia" charset="0"/>
                  </a:rPr>
                  <a:t>Second-Harmonic</a:t>
                </a:r>
              </a:p>
            </p:txBody>
          </p:sp>
          <p:sp>
            <p:nvSpPr>
              <p:cNvPr id="364587" name="AutoShape 43"/>
              <p:cNvSpPr>
                <a:spLocks noChangeArrowheads="1"/>
              </p:cNvSpPr>
              <p:nvPr/>
            </p:nvSpPr>
            <p:spPr bwMode="auto">
              <a:xfrm>
                <a:off x="2688" y="714"/>
                <a:ext cx="1200" cy="19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06" name="Rectangle 54"/>
          <p:cNvSpPr>
            <a:spLocks noChangeArrowheads="1"/>
          </p:cNvSpPr>
          <p:nvPr/>
        </p:nvSpPr>
        <p:spPr bwMode="auto">
          <a:xfrm>
            <a:off x="533400" y="990600"/>
            <a:ext cx="2133600" cy="2819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shade val="68627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6862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691" name="Group 139"/>
          <p:cNvGrpSpPr>
            <a:grpSpLocks/>
          </p:cNvGrpSpPr>
          <p:nvPr/>
        </p:nvGrpSpPr>
        <p:grpSpPr bwMode="auto">
          <a:xfrm>
            <a:off x="0" y="2362200"/>
            <a:ext cx="3429000" cy="1447800"/>
            <a:chOff x="0" y="1488"/>
            <a:chExt cx="2160" cy="912"/>
          </a:xfrm>
        </p:grpSpPr>
        <p:sp>
          <p:nvSpPr>
            <p:cNvPr id="151616" name="Oval 64"/>
            <p:cNvSpPr>
              <a:spLocks noChangeArrowheads="1"/>
            </p:cNvSpPr>
            <p:nvPr/>
          </p:nvSpPr>
          <p:spPr bwMode="auto">
            <a:xfrm rot="-5400000" flipH="1" flipV="1">
              <a:off x="920" y="664"/>
              <a:ext cx="168" cy="1815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618" name="Group 66"/>
            <p:cNvGrpSpPr>
              <a:grpSpLocks/>
            </p:cNvGrpSpPr>
            <p:nvPr/>
          </p:nvGrpSpPr>
          <p:grpSpPr bwMode="auto">
            <a:xfrm>
              <a:off x="0" y="1920"/>
              <a:ext cx="2160" cy="480"/>
              <a:chOff x="384" y="3496"/>
              <a:chExt cx="5088" cy="680"/>
            </a:xfrm>
          </p:grpSpPr>
          <p:sp>
            <p:nvSpPr>
              <p:cNvPr id="151619" name="Line 67"/>
              <p:cNvSpPr>
                <a:spLocks noChangeShapeType="1"/>
              </p:cNvSpPr>
              <p:nvPr/>
            </p:nvSpPr>
            <p:spPr bwMode="auto">
              <a:xfrm>
                <a:off x="384" y="4176"/>
                <a:ext cx="50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20" name="Freeform 68"/>
              <p:cNvSpPr>
                <a:spLocks/>
              </p:cNvSpPr>
              <p:nvPr/>
            </p:nvSpPr>
            <p:spPr bwMode="auto">
              <a:xfrm>
                <a:off x="384" y="3496"/>
                <a:ext cx="5088" cy="680"/>
              </a:xfrm>
              <a:custGeom>
                <a:avLst/>
                <a:gdLst>
                  <a:gd name="T0" fmla="*/ 0 w 5088"/>
                  <a:gd name="T1" fmla="*/ 680 h 680"/>
                  <a:gd name="T2" fmla="*/ 720 w 5088"/>
                  <a:gd name="T3" fmla="*/ 584 h 680"/>
                  <a:gd name="T4" fmla="*/ 1152 w 5088"/>
                  <a:gd name="T5" fmla="*/ 344 h 680"/>
                  <a:gd name="T6" fmla="*/ 1440 w 5088"/>
                  <a:gd name="T7" fmla="*/ 200 h 680"/>
                  <a:gd name="T8" fmla="*/ 1776 w 5088"/>
                  <a:gd name="T9" fmla="*/ 104 h 680"/>
                  <a:gd name="T10" fmla="*/ 2208 w 5088"/>
                  <a:gd name="T11" fmla="*/ 8 h 680"/>
                  <a:gd name="T12" fmla="*/ 2784 w 5088"/>
                  <a:gd name="T13" fmla="*/ 56 h 680"/>
                  <a:gd name="T14" fmla="*/ 3312 w 5088"/>
                  <a:gd name="T15" fmla="*/ 248 h 680"/>
                  <a:gd name="T16" fmla="*/ 4032 w 5088"/>
                  <a:gd name="T17" fmla="*/ 440 h 680"/>
                  <a:gd name="T18" fmla="*/ 4704 w 5088"/>
                  <a:gd name="T19" fmla="*/ 632 h 680"/>
                  <a:gd name="T20" fmla="*/ 5088 w 5088"/>
                  <a:gd name="T21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8" h="680">
                    <a:moveTo>
                      <a:pt x="0" y="680"/>
                    </a:moveTo>
                    <a:cubicBezTo>
                      <a:pt x="264" y="660"/>
                      <a:pt x="528" y="640"/>
                      <a:pt x="720" y="584"/>
                    </a:cubicBezTo>
                    <a:cubicBezTo>
                      <a:pt x="912" y="528"/>
                      <a:pt x="1032" y="408"/>
                      <a:pt x="1152" y="344"/>
                    </a:cubicBezTo>
                    <a:cubicBezTo>
                      <a:pt x="1272" y="280"/>
                      <a:pt x="1336" y="240"/>
                      <a:pt x="1440" y="200"/>
                    </a:cubicBezTo>
                    <a:cubicBezTo>
                      <a:pt x="1544" y="160"/>
                      <a:pt x="1648" y="136"/>
                      <a:pt x="1776" y="104"/>
                    </a:cubicBezTo>
                    <a:cubicBezTo>
                      <a:pt x="1904" y="72"/>
                      <a:pt x="2040" y="16"/>
                      <a:pt x="2208" y="8"/>
                    </a:cubicBezTo>
                    <a:cubicBezTo>
                      <a:pt x="2376" y="0"/>
                      <a:pt x="2600" y="16"/>
                      <a:pt x="2784" y="56"/>
                    </a:cubicBezTo>
                    <a:cubicBezTo>
                      <a:pt x="2968" y="96"/>
                      <a:pt x="3104" y="184"/>
                      <a:pt x="3312" y="248"/>
                    </a:cubicBezTo>
                    <a:cubicBezTo>
                      <a:pt x="3520" y="312"/>
                      <a:pt x="3800" y="376"/>
                      <a:pt x="4032" y="440"/>
                    </a:cubicBezTo>
                    <a:cubicBezTo>
                      <a:pt x="4264" y="504"/>
                      <a:pt x="4528" y="592"/>
                      <a:pt x="4704" y="632"/>
                    </a:cubicBezTo>
                    <a:cubicBezTo>
                      <a:pt x="4880" y="672"/>
                      <a:pt x="5024" y="672"/>
                      <a:pt x="5088" y="680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21" name="Oval 69"/>
            <p:cNvSpPr>
              <a:spLocks noChangeArrowheads="1"/>
            </p:cNvSpPr>
            <p:nvPr/>
          </p:nvSpPr>
          <p:spPr bwMode="auto">
            <a:xfrm>
              <a:off x="636" y="2028"/>
              <a:ext cx="682" cy="37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0000">
                          <a:gamma/>
                          <a:tint val="10196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84" name="Group 132"/>
          <p:cNvGrpSpPr>
            <a:grpSpLocks/>
          </p:cNvGrpSpPr>
          <p:nvPr/>
        </p:nvGrpSpPr>
        <p:grpSpPr bwMode="auto">
          <a:xfrm>
            <a:off x="7026275" y="2209800"/>
            <a:ext cx="536575" cy="3581400"/>
            <a:chOff x="4435" y="1056"/>
            <a:chExt cx="338" cy="2256"/>
          </a:xfrm>
        </p:grpSpPr>
        <p:sp>
          <p:nvSpPr>
            <p:cNvPr id="151683" name="Rectangle 131"/>
            <p:cNvSpPr>
              <a:spLocks noChangeArrowheads="1"/>
            </p:cNvSpPr>
            <p:nvPr/>
          </p:nvSpPr>
          <p:spPr bwMode="auto">
            <a:xfrm>
              <a:off x="4436" y="1056"/>
              <a:ext cx="336" cy="129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55294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75" name="AutoShape 123"/>
            <p:cNvSpPr>
              <a:spLocks noChangeArrowheads="1"/>
            </p:cNvSpPr>
            <p:nvPr/>
          </p:nvSpPr>
          <p:spPr bwMode="auto">
            <a:xfrm>
              <a:off x="4435" y="2304"/>
              <a:ext cx="338" cy="1008"/>
            </a:xfrm>
            <a:prstGeom prst="downArrow">
              <a:avLst>
                <a:gd name="adj1" fmla="val 100000"/>
                <a:gd name="adj2" fmla="val 298225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55294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95" name="Group 143"/>
          <p:cNvGrpSpPr>
            <a:grpSpLocks/>
          </p:cNvGrpSpPr>
          <p:nvPr/>
        </p:nvGrpSpPr>
        <p:grpSpPr bwMode="auto">
          <a:xfrm>
            <a:off x="5715000" y="4191000"/>
            <a:ext cx="3429000" cy="1905000"/>
            <a:chOff x="3600" y="2640"/>
            <a:chExt cx="2160" cy="1200"/>
          </a:xfrm>
        </p:grpSpPr>
        <p:grpSp>
          <p:nvGrpSpPr>
            <p:cNvPr id="151678" name="Group 126"/>
            <p:cNvGrpSpPr>
              <a:grpSpLocks/>
            </p:cNvGrpSpPr>
            <p:nvPr/>
          </p:nvGrpSpPr>
          <p:grpSpPr bwMode="auto">
            <a:xfrm>
              <a:off x="3600" y="3360"/>
              <a:ext cx="2160" cy="480"/>
              <a:chOff x="384" y="3496"/>
              <a:chExt cx="5088" cy="680"/>
            </a:xfrm>
          </p:grpSpPr>
          <p:sp>
            <p:nvSpPr>
              <p:cNvPr id="151679" name="Line 127"/>
              <p:cNvSpPr>
                <a:spLocks noChangeShapeType="1"/>
              </p:cNvSpPr>
              <p:nvPr/>
            </p:nvSpPr>
            <p:spPr bwMode="auto">
              <a:xfrm>
                <a:off x="384" y="4176"/>
                <a:ext cx="50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80" name="Freeform 128"/>
              <p:cNvSpPr>
                <a:spLocks/>
              </p:cNvSpPr>
              <p:nvPr/>
            </p:nvSpPr>
            <p:spPr bwMode="auto">
              <a:xfrm>
                <a:off x="384" y="3496"/>
                <a:ext cx="5088" cy="680"/>
              </a:xfrm>
              <a:custGeom>
                <a:avLst/>
                <a:gdLst>
                  <a:gd name="T0" fmla="*/ 0 w 5088"/>
                  <a:gd name="T1" fmla="*/ 680 h 680"/>
                  <a:gd name="T2" fmla="*/ 720 w 5088"/>
                  <a:gd name="T3" fmla="*/ 584 h 680"/>
                  <a:gd name="T4" fmla="*/ 1152 w 5088"/>
                  <a:gd name="T5" fmla="*/ 344 h 680"/>
                  <a:gd name="T6" fmla="*/ 1440 w 5088"/>
                  <a:gd name="T7" fmla="*/ 200 h 680"/>
                  <a:gd name="T8" fmla="*/ 1776 w 5088"/>
                  <a:gd name="T9" fmla="*/ 104 h 680"/>
                  <a:gd name="T10" fmla="*/ 2208 w 5088"/>
                  <a:gd name="T11" fmla="*/ 8 h 680"/>
                  <a:gd name="T12" fmla="*/ 2784 w 5088"/>
                  <a:gd name="T13" fmla="*/ 56 h 680"/>
                  <a:gd name="T14" fmla="*/ 3312 w 5088"/>
                  <a:gd name="T15" fmla="*/ 248 h 680"/>
                  <a:gd name="T16" fmla="*/ 4032 w 5088"/>
                  <a:gd name="T17" fmla="*/ 440 h 680"/>
                  <a:gd name="T18" fmla="*/ 4704 w 5088"/>
                  <a:gd name="T19" fmla="*/ 632 h 680"/>
                  <a:gd name="T20" fmla="*/ 5088 w 5088"/>
                  <a:gd name="T21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8" h="680">
                    <a:moveTo>
                      <a:pt x="0" y="680"/>
                    </a:moveTo>
                    <a:cubicBezTo>
                      <a:pt x="264" y="660"/>
                      <a:pt x="528" y="640"/>
                      <a:pt x="720" y="584"/>
                    </a:cubicBezTo>
                    <a:cubicBezTo>
                      <a:pt x="912" y="528"/>
                      <a:pt x="1032" y="408"/>
                      <a:pt x="1152" y="344"/>
                    </a:cubicBezTo>
                    <a:cubicBezTo>
                      <a:pt x="1272" y="280"/>
                      <a:pt x="1336" y="240"/>
                      <a:pt x="1440" y="200"/>
                    </a:cubicBezTo>
                    <a:cubicBezTo>
                      <a:pt x="1544" y="160"/>
                      <a:pt x="1648" y="136"/>
                      <a:pt x="1776" y="104"/>
                    </a:cubicBezTo>
                    <a:cubicBezTo>
                      <a:pt x="1904" y="72"/>
                      <a:pt x="2040" y="16"/>
                      <a:pt x="2208" y="8"/>
                    </a:cubicBezTo>
                    <a:cubicBezTo>
                      <a:pt x="2376" y="0"/>
                      <a:pt x="2600" y="16"/>
                      <a:pt x="2784" y="56"/>
                    </a:cubicBezTo>
                    <a:cubicBezTo>
                      <a:pt x="2968" y="96"/>
                      <a:pt x="3104" y="184"/>
                      <a:pt x="3312" y="248"/>
                    </a:cubicBezTo>
                    <a:cubicBezTo>
                      <a:pt x="3520" y="312"/>
                      <a:pt x="3800" y="376"/>
                      <a:pt x="4032" y="440"/>
                    </a:cubicBezTo>
                    <a:cubicBezTo>
                      <a:pt x="4264" y="504"/>
                      <a:pt x="4528" y="592"/>
                      <a:pt x="4704" y="632"/>
                    </a:cubicBezTo>
                    <a:cubicBezTo>
                      <a:pt x="4880" y="672"/>
                      <a:pt x="5024" y="672"/>
                      <a:pt x="5088" y="680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81" name="Oval 129"/>
            <p:cNvSpPr>
              <a:spLocks noChangeArrowheads="1"/>
            </p:cNvSpPr>
            <p:nvPr/>
          </p:nvSpPr>
          <p:spPr bwMode="auto">
            <a:xfrm>
              <a:off x="4236" y="3468"/>
              <a:ext cx="682" cy="3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0000">
                          <a:gamma/>
                          <a:tint val="10196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82" name="Oval 130"/>
            <p:cNvSpPr>
              <a:spLocks noChangeArrowheads="1"/>
            </p:cNvSpPr>
            <p:nvPr/>
          </p:nvSpPr>
          <p:spPr bwMode="auto">
            <a:xfrm rot="-5400000" flipH="1" flipV="1">
              <a:off x="4520" y="1816"/>
              <a:ext cx="168" cy="1815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707" name="Group 155"/>
          <p:cNvGrpSpPr>
            <a:grpSpLocks/>
          </p:cNvGrpSpPr>
          <p:nvPr/>
        </p:nvGrpSpPr>
        <p:grpSpPr bwMode="auto">
          <a:xfrm>
            <a:off x="4189413" y="1676400"/>
            <a:ext cx="296862" cy="3124200"/>
            <a:chOff x="2639" y="1056"/>
            <a:chExt cx="187" cy="1968"/>
          </a:xfrm>
        </p:grpSpPr>
        <p:sp>
          <p:nvSpPr>
            <p:cNvPr id="151590" name="AutoShape 38"/>
            <p:cNvSpPr>
              <a:spLocks noChangeArrowheads="1"/>
            </p:cNvSpPr>
            <p:nvPr/>
          </p:nvSpPr>
          <p:spPr bwMode="auto">
            <a:xfrm>
              <a:off x="2639" y="2016"/>
              <a:ext cx="187" cy="1008"/>
            </a:xfrm>
            <a:prstGeom prst="downArrow">
              <a:avLst>
                <a:gd name="adj1" fmla="val 100000"/>
                <a:gd name="adj2" fmla="val 539037"/>
              </a:avLst>
            </a:prstGeom>
            <a:gradFill rotWithShape="0">
              <a:gsLst>
                <a:gs pos="0">
                  <a:srgbClr val="FFFF00">
                    <a:gamma/>
                    <a:shade val="59216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5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89" name="Rectangle 137"/>
            <p:cNvSpPr>
              <a:spLocks noChangeArrowheads="1"/>
            </p:cNvSpPr>
            <p:nvPr/>
          </p:nvSpPr>
          <p:spPr bwMode="auto">
            <a:xfrm>
              <a:off x="2646" y="1056"/>
              <a:ext cx="173" cy="960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shade val="59216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5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90" name="Oval 138"/>
          <p:cNvSpPr>
            <a:spLocks noChangeArrowheads="1"/>
          </p:cNvSpPr>
          <p:nvPr/>
        </p:nvSpPr>
        <p:spPr bwMode="auto">
          <a:xfrm>
            <a:off x="1009650" y="3219450"/>
            <a:ext cx="1082675" cy="59055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tint val="10196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694" name="Group 142"/>
          <p:cNvGrpSpPr>
            <a:grpSpLocks/>
          </p:cNvGrpSpPr>
          <p:nvPr/>
        </p:nvGrpSpPr>
        <p:grpSpPr bwMode="auto">
          <a:xfrm>
            <a:off x="2743200" y="3200400"/>
            <a:ext cx="3429000" cy="1752600"/>
            <a:chOff x="1728" y="2016"/>
            <a:chExt cx="2160" cy="1104"/>
          </a:xfrm>
        </p:grpSpPr>
        <p:grpSp>
          <p:nvGrpSpPr>
            <p:cNvPr id="151693" name="Group 141"/>
            <p:cNvGrpSpPr>
              <a:grpSpLocks/>
            </p:cNvGrpSpPr>
            <p:nvPr/>
          </p:nvGrpSpPr>
          <p:grpSpPr bwMode="auto">
            <a:xfrm>
              <a:off x="1728" y="2640"/>
              <a:ext cx="2160" cy="480"/>
              <a:chOff x="1728" y="2640"/>
              <a:chExt cx="2160" cy="480"/>
            </a:xfrm>
          </p:grpSpPr>
          <p:grpSp>
            <p:nvGrpSpPr>
              <p:cNvPr id="151652" name="Group 100"/>
              <p:cNvGrpSpPr>
                <a:grpSpLocks/>
              </p:cNvGrpSpPr>
              <p:nvPr/>
            </p:nvGrpSpPr>
            <p:grpSpPr bwMode="auto">
              <a:xfrm>
                <a:off x="1728" y="2640"/>
                <a:ext cx="2160" cy="480"/>
                <a:chOff x="384" y="3496"/>
                <a:chExt cx="5088" cy="680"/>
              </a:xfrm>
            </p:grpSpPr>
            <p:sp>
              <p:nvSpPr>
                <p:cNvPr id="151653" name="Line 101"/>
                <p:cNvSpPr>
                  <a:spLocks noChangeShapeType="1"/>
                </p:cNvSpPr>
                <p:nvPr/>
              </p:nvSpPr>
              <p:spPr bwMode="auto">
                <a:xfrm>
                  <a:off x="384" y="4176"/>
                  <a:ext cx="508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654" name="Freeform 102"/>
                <p:cNvSpPr>
                  <a:spLocks/>
                </p:cNvSpPr>
                <p:nvPr/>
              </p:nvSpPr>
              <p:spPr bwMode="auto">
                <a:xfrm>
                  <a:off x="384" y="3496"/>
                  <a:ext cx="5088" cy="680"/>
                </a:xfrm>
                <a:custGeom>
                  <a:avLst/>
                  <a:gdLst>
                    <a:gd name="T0" fmla="*/ 0 w 5088"/>
                    <a:gd name="T1" fmla="*/ 680 h 680"/>
                    <a:gd name="T2" fmla="*/ 720 w 5088"/>
                    <a:gd name="T3" fmla="*/ 584 h 680"/>
                    <a:gd name="T4" fmla="*/ 1152 w 5088"/>
                    <a:gd name="T5" fmla="*/ 344 h 680"/>
                    <a:gd name="T6" fmla="*/ 1440 w 5088"/>
                    <a:gd name="T7" fmla="*/ 200 h 680"/>
                    <a:gd name="T8" fmla="*/ 1776 w 5088"/>
                    <a:gd name="T9" fmla="*/ 104 h 680"/>
                    <a:gd name="T10" fmla="*/ 2208 w 5088"/>
                    <a:gd name="T11" fmla="*/ 8 h 680"/>
                    <a:gd name="T12" fmla="*/ 2784 w 5088"/>
                    <a:gd name="T13" fmla="*/ 56 h 680"/>
                    <a:gd name="T14" fmla="*/ 3312 w 5088"/>
                    <a:gd name="T15" fmla="*/ 248 h 680"/>
                    <a:gd name="T16" fmla="*/ 4032 w 5088"/>
                    <a:gd name="T17" fmla="*/ 440 h 680"/>
                    <a:gd name="T18" fmla="*/ 4704 w 5088"/>
                    <a:gd name="T19" fmla="*/ 632 h 680"/>
                    <a:gd name="T20" fmla="*/ 5088 w 5088"/>
                    <a:gd name="T21" fmla="*/ 680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8" h="680">
                      <a:moveTo>
                        <a:pt x="0" y="680"/>
                      </a:moveTo>
                      <a:cubicBezTo>
                        <a:pt x="264" y="660"/>
                        <a:pt x="528" y="640"/>
                        <a:pt x="720" y="584"/>
                      </a:cubicBezTo>
                      <a:cubicBezTo>
                        <a:pt x="912" y="528"/>
                        <a:pt x="1032" y="408"/>
                        <a:pt x="1152" y="344"/>
                      </a:cubicBezTo>
                      <a:cubicBezTo>
                        <a:pt x="1272" y="280"/>
                        <a:pt x="1336" y="240"/>
                        <a:pt x="1440" y="200"/>
                      </a:cubicBezTo>
                      <a:cubicBezTo>
                        <a:pt x="1544" y="160"/>
                        <a:pt x="1648" y="136"/>
                        <a:pt x="1776" y="104"/>
                      </a:cubicBezTo>
                      <a:cubicBezTo>
                        <a:pt x="1904" y="72"/>
                        <a:pt x="2040" y="16"/>
                        <a:pt x="2208" y="8"/>
                      </a:cubicBezTo>
                      <a:cubicBezTo>
                        <a:pt x="2376" y="0"/>
                        <a:pt x="2600" y="16"/>
                        <a:pt x="2784" y="56"/>
                      </a:cubicBezTo>
                      <a:cubicBezTo>
                        <a:pt x="2968" y="96"/>
                        <a:pt x="3104" y="184"/>
                        <a:pt x="3312" y="248"/>
                      </a:cubicBezTo>
                      <a:cubicBezTo>
                        <a:pt x="3520" y="312"/>
                        <a:pt x="3800" y="376"/>
                        <a:pt x="4032" y="440"/>
                      </a:cubicBezTo>
                      <a:cubicBezTo>
                        <a:pt x="4264" y="504"/>
                        <a:pt x="4528" y="592"/>
                        <a:pt x="4704" y="632"/>
                      </a:cubicBezTo>
                      <a:cubicBezTo>
                        <a:pt x="4880" y="672"/>
                        <a:pt x="5024" y="672"/>
                        <a:pt x="5088" y="680"/>
                      </a:cubicBez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1655" name="Oval 103"/>
              <p:cNvSpPr>
                <a:spLocks noChangeArrowheads="1"/>
              </p:cNvSpPr>
              <p:nvPr/>
            </p:nvSpPr>
            <p:spPr bwMode="auto">
              <a:xfrm>
                <a:off x="2364" y="2748"/>
                <a:ext cx="682" cy="3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0000">
                            <a:gamma/>
                            <a:tint val="10196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63" name="Oval 111"/>
            <p:cNvSpPr>
              <a:spLocks noChangeArrowheads="1"/>
            </p:cNvSpPr>
            <p:nvPr/>
          </p:nvSpPr>
          <p:spPr bwMode="auto">
            <a:xfrm rot="-5400000" flipH="1" flipV="1">
              <a:off x="2648" y="1192"/>
              <a:ext cx="168" cy="1815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705" name="Group 153"/>
          <p:cNvGrpSpPr>
            <a:grpSpLocks/>
          </p:cNvGrpSpPr>
          <p:nvPr/>
        </p:nvGrpSpPr>
        <p:grpSpPr bwMode="auto">
          <a:xfrm>
            <a:off x="4300538" y="4368800"/>
            <a:ext cx="74612" cy="431800"/>
            <a:chOff x="2709" y="2752"/>
            <a:chExt cx="47" cy="272"/>
          </a:xfrm>
        </p:grpSpPr>
        <p:sp>
          <p:nvSpPr>
            <p:cNvPr id="151664" name="AutoShape 112"/>
            <p:cNvSpPr>
              <a:spLocks noChangeArrowheads="1"/>
            </p:cNvSpPr>
            <p:nvPr/>
          </p:nvSpPr>
          <p:spPr bwMode="auto">
            <a:xfrm flipV="1">
              <a:off x="2709" y="2760"/>
              <a:ext cx="47" cy="264"/>
            </a:xfrm>
            <a:prstGeom prst="downArrow">
              <a:avLst>
                <a:gd name="adj1" fmla="val 100000"/>
                <a:gd name="adj2" fmla="val 561702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65" name="AutoShape 113"/>
            <p:cNvSpPr>
              <a:spLocks noChangeArrowheads="1"/>
            </p:cNvSpPr>
            <p:nvPr/>
          </p:nvSpPr>
          <p:spPr bwMode="auto">
            <a:xfrm>
              <a:off x="2709" y="2752"/>
              <a:ext cx="47" cy="144"/>
            </a:xfrm>
            <a:prstGeom prst="downArrow">
              <a:avLst>
                <a:gd name="adj1" fmla="val 100000"/>
                <a:gd name="adj2" fmla="val 3063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97" name="Group 145"/>
          <p:cNvGrpSpPr>
            <a:grpSpLocks/>
          </p:cNvGrpSpPr>
          <p:nvPr/>
        </p:nvGrpSpPr>
        <p:grpSpPr bwMode="auto">
          <a:xfrm>
            <a:off x="7024688" y="2209800"/>
            <a:ext cx="536575" cy="3581400"/>
            <a:chOff x="4435" y="1056"/>
            <a:chExt cx="338" cy="2256"/>
          </a:xfrm>
        </p:grpSpPr>
        <p:sp>
          <p:nvSpPr>
            <p:cNvPr id="151698" name="Rectangle 146"/>
            <p:cNvSpPr>
              <a:spLocks noChangeArrowheads="1"/>
            </p:cNvSpPr>
            <p:nvPr/>
          </p:nvSpPr>
          <p:spPr bwMode="auto">
            <a:xfrm>
              <a:off x="4436" y="1056"/>
              <a:ext cx="336" cy="1296"/>
            </a:xfrm>
            <a:prstGeom prst="rect">
              <a:avLst/>
            </a:prstGeom>
            <a:gradFill rotWithShape="0">
              <a:gsLst>
                <a:gs pos="0">
                  <a:srgbClr val="FF0000">
                    <a:alpha val="0"/>
                  </a:srgbClr>
                </a:gs>
                <a:gs pos="50000">
                  <a:srgbClr val="FF0000">
                    <a:gamma/>
                    <a:tint val="55294"/>
                    <a:invGamma/>
                  </a:srgbClr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99" name="AutoShape 147"/>
            <p:cNvSpPr>
              <a:spLocks noChangeArrowheads="1"/>
            </p:cNvSpPr>
            <p:nvPr/>
          </p:nvSpPr>
          <p:spPr bwMode="auto">
            <a:xfrm>
              <a:off x="4435" y="2304"/>
              <a:ext cx="338" cy="1008"/>
            </a:xfrm>
            <a:prstGeom prst="downArrow">
              <a:avLst>
                <a:gd name="adj1" fmla="val 100000"/>
                <a:gd name="adj2" fmla="val 298225"/>
              </a:avLst>
            </a:prstGeom>
            <a:gradFill rotWithShape="0">
              <a:gsLst>
                <a:gs pos="0">
                  <a:srgbClr val="FF0000">
                    <a:alpha val="0"/>
                  </a:srgbClr>
                </a:gs>
                <a:gs pos="50000">
                  <a:srgbClr val="FF0000">
                    <a:gamma/>
                    <a:tint val="55294"/>
                    <a:invGamma/>
                  </a:srgbClr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706" name="Group 154"/>
          <p:cNvGrpSpPr>
            <a:grpSpLocks/>
          </p:cNvGrpSpPr>
          <p:nvPr/>
        </p:nvGrpSpPr>
        <p:grpSpPr bwMode="auto">
          <a:xfrm>
            <a:off x="4191000" y="1676400"/>
            <a:ext cx="296863" cy="3124200"/>
            <a:chOff x="2789" y="1056"/>
            <a:chExt cx="187" cy="1968"/>
          </a:xfrm>
        </p:grpSpPr>
        <p:sp>
          <p:nvSpPr>
            <p:cNvPr id="151702" name="AutoShape 150"/>
            <p:cNvSpPr>
              <a:spLocks noChangeArrowheads="1"/>
            </p:cNvSpPr>
            <p:nvPr/>
          </p:nvSpPr>
          <p:spPr bwMode="auto">
            <a:xfrm>
              <a:off x="2789" y="2016"/>
              <a:ext cx="187" cy="1008"/>
            </a:xfrm>
            <a:prstGeom prst="downArrow">
              <a:avLst>
                <a:gd name="adj1" fmla="val 100000"/>
                <a:gd name="adj2" fmla="val 539037"/>
              </a:avLst>
            </a:prstGeom>
            <a:gradFill rotWithShape="0">
              <a:gsLst>
                <a:gs pos="0">
                  <a:srgbClr val="FFFF00">
                    <a:gamma/>
                    <a:shade val="59216"/>
                    <a:invGamma/>
                  </a:srgbClr>
                </a:gs>
                <a:gs pos="5000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5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703" name="Rectangle 151"/>
            <p:cNvSpPr>
              <a:spLocks noChangeArrowheads="1"/>
            </p:cNvSpPr>
            <p:nvPr/>
          </p:nvSpPr>
          <p:spPr bwMode="auto">
            <a:xfrm>
              <a:off x="2803" y="1056"/>
              <a:ext cx="173" cy="960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shade val="59216"/>
                    <a:invGamma/>
                  </a:srgbClr>
                </a:gs>
                <a:gs pos="5000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5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96" name="Group 144"/>
          <p:cNvGrpSpPr>
            <a:grpSpLocks/>
          </p:cNvGrpSpPr>
          <p:nvPr/>
        </p:nvGrpSpPr>
        <p:grpSpPr bwMode="auto">
          <a:xfrm>
            <a:off x="7256463" y="5715000"/>
            <a:ext cx="74612" cy="76200"/>
            <a:chOff x="4580" y="3600"/>
            <a:chExt cx="47" cy="48"/>
          </a:xfrm>
        </p:grpSpPr>
        <p:sp>
          <p:nvSpPr>
            <p:cNvPr id="151687" name="AutoShape 135"/>
            <p:cNvSpPr>
              <a:spLocks noChangeArrowheads="1"/>
            </p:cNvSpPr>
            <p:nvPr/>
          </p:nvSpPr>
          <p:spPr bwMode="auto">
            <a:xfrm>
              <a:off x="4580" y="3601"/>
              <a:ext cx="47" cy="47"/>
            </a:xfrm>
            <a:prstGeom prst="downArrow">
              <a:avLst>
                <a:gd name="adj1" fmla="val 100000"/>
                <a:gd name="adj2" fmla="val 100000"/>
              </a:avLst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88" name="AutoShape 136"/>
            <p:cNvSpPr>
              <a:spLocks noChangeArrowheads="1"/>
            </p:cNvSpPr>
            <p:nvPr/>
          </p:nvSpPr>
          <p:spPr bwMode="auto">
            <a:xfrm flipV="1">
              <a:off x="4580" y="3600"/>
              <a:ext cx="47" cy="48"/>
            </a:xfrm>
            <a:prstGeom prst="downArrow">
              <a:avLst>
                <a:gd name="adj1" fmla="val 100000"/>
                <a:gd name="adj2" fmla="val 102128"/>
              </a:avLst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709" name="Rectangle 157"/>
          <p:cNvSpPr>
            <a:spLocks noChangeArrowheads="1"/>
          </p:cNvSpPr>
          <p:nvPr/>
        </p:nvSpPr>
        <p:spPr bwMode="auto">
          <a:xfrm>
            <a:off x="533400" y="990600"/>
            <a:ext cx="2133600" cy="2819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shade val="70588"/>
                  <a:invGamma/>
                  <a:alpha val="23000"/>
                </a:srgbClr>
              </a:gs>
              <a:gs pos="50000">
                <a:srgbClr val="00FF00">
                  <a:alpha val="0"/>
                </a:srgbClr>
              </a:gs>
              <a:gs pos="100000">
                <a:srgbClr val="00FF00">
                  <a:gamma/>
                  <a:shade val="70588"/>
                  <a:invGamma/>
                  <a:alpha val="2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10" name="Text Box 158"/>
          <p:cNvSpPr txBox="1">
            <a:spLocks noChangeArrowheads="1"/>
          </p:cNvSpPr>
          <p:nvPr/>
        </p:nvSpPr>
        <p:spPr bwMode="auto">
          <a:xfrm>
            <a:off x="1066800" y="14288"/>
            <a:ext cx="701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Conventional  /  Confocal  / Biphoton</a:t>
            </a:r>
          </a:p>
        </p:txBody>
      </p:sp>
      <p:pic>
        <p:nvPicPr>
          <p:cNvPr id="151713" name="Picture 161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74" name="Oval 1494"/>
          <p:cNvSpPr>
            <a:spLocks noChangeArrowheads="1"/>
          </p:cNvSpPr>
          <p:nvPr/>
        </p:nvSpPr>
        <p:spPr bwMode="auto">
          <a:xfrm>
            <a:off x="5562600" y="2476500"/>
            <a:ext cx="482600" cy="1323975"/>
          </a:xfrm>
          <a:prstGeom prst="ellipse">
            <a:avLst/>
          </a:prstGeom>
          <a:solidFill>
            <a:srgbClr val="00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375" name="Oval 1495"/>
          <p:cNvSpPr>
            <a:spLocks noChangeArrowheads="1"/>
          </p:cNvSpPr>
          <p:nvPr/>
        </p:nvSpPr>
        <p:spPr bwMode="auto">
          <a:xfrm>
            <a:off x="7620000" y="2476500"/>
            <a:ext cx="482600" cy="1323975"/>
          </a:xfrm>
          <a:prstGeom prst="ellipse">
            <a:avLst/>
          </a:prstGeom>
          <a:solidFill>
            <a:srgbClr val="00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0059" name="Group 1179"/>
          <p:cNvGrpSpPr>
            <a:grpSpLocks/>
          </p:cNvGrpSpPr>
          <p:nvPr/>
        </p:nvGrpSpPr>
        <p:grpSpPr bwMode="auto">
          <a:xfrm flipV="1">
            <a:off x="4800600" y="2438400"/>
            <a:ext cx="1676400" cy="609600"/>
            <a:chOff x="2592" y="1248"/>
            <a:chExt cx="1056" cy="384"/>
          </a:xfrm>
        </p:grpSpPr>
        <p:grpSp>
          <p:nvGrpSpPr>
            <p:cNvPr id="380060" name="Group 1180"/>
            <p:cNvGrpSpPr>
              <a:grpSpLocks noChangeAspect="1"/>
            </p:cNvGrpSpPr>
            <p:nvPr/>
          </p:nvGrpSpPr>
          <p:grpSpPr bwMode="auto">
            <a:xfrm>
              <a:off x="2592" y="1248"/>
              <a:ext cx="132" cy="384"/>
              <a:chOff x="864" y="864"/>
              <a:chExt cx="329" cy="960"/>
            </a:xfrm>
          </p:grpSpPr>
          <p:sp>
            <p:nvSpPr>
              <p:cNvPr id="380061" name="Line 118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62" name="Line 118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63" name="Oval 118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64" name="Group 1184"/>
            <p:cNvGrpSpPr>
              <a:grpSpLocks noChangeAspect="1"/>
            </p:cNvGrpSpPr>
            <p:nvPr/>
          </p:nvGrpSpPr>
          <p:grpSpPr bwMode="auto">
            <a:xfrm>
              <a:off x="2724" y="1248"/>
              <a:ext cx="132" cy="384"/>
              <a:chOff x="864" y="864"/>
              <a:chExt cx="329" cy="960"/>
            </a:xfrm>
          </p:grpSpPr>
          <p:sp>
            <p:nvSpPr>
              <p:cNvPr id="380065" name="Line 118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66" name="Line 118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67" name="Oval 118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68" name="Group 1188"/>
            <p:cNvGrpSpPr>
              <a:grpSpLocks noChangeAspect="1"/>
            </p:cNvGrpSpPr>
            <p:nvPr/>
          </p:nvGrpSpPr>
          <p:grpSpPr bwMode="auto">
            <a:xfrm>
              <a:off x="2856" y="1248"/>
              <a:ext cx="132" cy="384"/>
              <a:chOff x="864" y="864"/>
              <a:chExt cx="329" cy="960"/>
            </a:xfrm>
          </p:grpSpPr>
          <p:sp>
            <p:nvSpPr>
              <p:cNvPr id="380069" name="Line 1189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0" name="Line 1190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1" name="Oval 1191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72" name="Group 1192"/>
            <p:cNvGrpSpPr>
              <a:grpSpLocks noChangeAspect="1"/>
            </p:cNvGrpSpPr>
            <p:nvPr/>
          </p:nvGrpSpPr>
          <p:grpSpPr bwMode="auto">
            <a:xfrm>
              <a:off x="2988" y="1248"/>
              <a:ext cx="132" cy="384"/>
              <a:chOff x="864" y="864"/>
              <a:chExt cx="329" cy="960"/>
            </a:xfrm>
          </p:grpSpPr>
          <p:sp>
            <p:nvSpPr>
              <p:cNvPr id="380073" name="Line 1193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4" name="Line 1194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5" name="Oval 1195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76" name="Group 1196"/>
            <p:cNvGrpSpPr>
              <a:grpSpLocks noChangeAspect="1"/>
            </p:cNvGrpSpPr>
            <p:nvPr/>
          </p:nvGrpSpPr>
          <p:grpSpPr bwMode="auto">
            <a:xfrm>
              <a:off x="3120" y="1248"/>
              <a:ext cx="132" cy="384"/>
              <a:chOff x="864" y="864"/>
              <a:chExt cx="329" cy="960"/>
            </a:xfrm>
          </p:grpSpPr>
          <p:sp>
            <p:nvSpPr>
              <p:cNvPr id="380077" name="Line 119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8" name="Line 119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79" name="Oval 119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80" name="Group 1200"/>
            <p:cNvGrpSpPr>
              <a:grpSpLocks noChangeAspect="1"/>
            </p:cNvGrpSpPr>
            <p:nvPr/>
          </p:nvGrpSpPr>
          <p:grpSpPr bwMode="auto">
            <a:xfrm>
              <a:off x="3252" y="1248"/>
              <a:ext cx="132" cy="384"/>
              <a:chOff x="864" y="864"/>
              <a:chExt cx="329" cy="960"/>
            </a:xfrm>
          </p:grpSpPr>
          <p:sp>
            <p:nvSpPr>
              <p:cNvPr id="380081" name="Line 120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82" name="Line 120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83" name="Oval 120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84" name="Group 1204"/>
            <p:cNvGrpSpPr>
              <a:grpSpLocks noChangeAspect="1"/>
            </p:cNvGrpSpPr>
            <p:nvPr/>
          </p:nvGrpSpPr>
          <p:grpSpPr bwMode="auto">
            <a:xfrm>
              <a:off x="3384" y="1248"/>
              <a:ext cx="132" cy="384"/>
              <a:chOff x="864" y="864"/>
              <a:chExt cx="329" cy="960"/>
            </a:xfrm>
          </p:grpSpPr>
          <p:sp>
            <p:nvSpPr>
              <p:cNvPr id="380085" name="Line 120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86" name="Line 120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87" name="Oval 120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88" name="Group 1208"/>
            <p:cNvGrpSpPr>
              <a:grpSpLocks noChangeAspect="1"/>
            </p:cNvGrpSpPr>
            <p:nvPr/>
          </p:nvGrpSpPr>
          <p:grpSpPr bwMode="auto">
            <a:xfrm>
              <a:off x="3516" y="1248"/>
              <a:ext cx="132" cy="384"/>
              <a:chOff x="864" y="864"/>
              <a:chExt cx="329" cy="960"/>
            </a:xfrm>
          </p:grpSpPr>
          <p:sp>
            <p:nvSpPr>
              <p:cNvPr id="380089" name="Line 1209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90" name="Line 1210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91" name="Oval 1211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0370" name="Group 1490"/>
          <p:cNvGrpSpPr>
            <a:grpSpLocks/>
          </p:cNvGrpSpPr>
          <p:nvPr/>
        </p:nvGrpSpPr>
        <p:grpSpPr bwMode="auto">
          <a:xfrm>
            <a:off x="4171950" y="2438400"/>
            <a:ext cx="628650" cy="609600"/>
            <a:chOff x="2628" y="1200"/>
            <a:chExt cx="396" cy="384"/>
          </a:xfrm>
        </p:grpSpPr>
        <p:grpSp>
          <p:nvGrpSpPr>
            <p:cNvPr id="380263" name="Group 1383"/>
            <p:cNvGrpSpPr>
              <a:grpSpLocks noChangeAspect="1"/>
            </p:cNvGrpSpPr>
            <p:nvPr/>
          </p:nvGrpSpPr>
          <p:grpSpPr bwMode="auto">
            <a:xfrm flipV="1">
              <a:off x="2628" y="1200"/>
              <a:ext cx="132" cy="384"/>
              <a:chOff x="864" y="864"/>
              <a:chExt cx="329" cy="960"/>
            </a:xfrm>
          </p:grpSpPr>
          <p:sp>
            <p:nvSpPr>
              <p:cNvPr id="380264" name="Line 1384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65" name="Line 1385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66" name="Oval 1386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267" name="Group 1387"/>
            <p:cNvGrpSpPr>
              <a:grpSpLocks noChangeAspect="1"/>
            </p:cNvGrpSpPr>
            <p:nvPr/>
          </p:nvGrpSpPr>
          <p:grpSpPr bwMode="auto">
            <a:xfrm flipV="1">
              <a:off x="2760" y="1200"/>
              <a:ext cx="132" cy="384"/>
              <a:chOff x="864" y="864"/>
              <a:chExt cx="329" cy="960"/>
            </a:xfrm>
          </p:grpSpPr>
          <p:sp>
            <p:nvSpPr>
              <p:cNvPr id="380268" name="Line 1388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69" name="Line 1389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70" name="Oval 1390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271" name="Group 1391"/>
            <p:cNvGrpSpPr>
              <a:grpSpLocks noChangeAspect="1"/>
            </p:cNvGrpSpPr>
            <p:nvPr/>
          </p:nvGrpSpPr>
          <p:grpSpPr bwMode="auto">
            <a:xfrm flipV="1">
              <a:off x="2892" y="1200"/>
              <a:ext cx="132" cy="384"/>
              <a:chOff x="864" y="864"/>
              <a:chExt cx="329" cy="960"/>
            </a:xfrm>
          </p:grpSpPr>
          <p:sp>
            <p:nvSpPr>
              <p:cNvPr id="380272" name="Line 1392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73" name="Line 1393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74" name="Oval 1394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984" name="Group 1104"/>
          <p:cNvGrpSpPr>
            <a:grpSpLocks/>
          </p:cNvGrpSpPr>
          <p:nvPr/>
        </p:nvGrpSpPr>
        <p:grpSpPr bwMode="auto">
          <a:xfrm>
            <a:off x="4800600" y="1752600"/>
            <a:ext cx="1676400" cy="609600"/>
            <a:chOff x="2592" y="1248"/>
            <a:chExt cx="1056" cy="384"/>
          </a:xfrm>
        </p:grpSpPr>
        <p:grpSp>
          <p:nvGrpSpPr>
            <p:cNvPr id="379955" name="Group 1075"/>
            <p:cNvGrpSpPr>
              <a:grpSpLocks noChangeAspect="1"/>
            </p:cNvGrpSpPr>
            <p:nvPr/>
          </p:nvGrpSpPr>
          <p:grpSpPr bwMode="auto">
            <a:xfrm>
              <a:off x="2592" y="1248"/>
              <a:ext cx="132" cy="384"/>
              <a:chOff x="864" y="864"/>
              <a:chExt cx="329" cy="960"/>
            </a:xfrm>
          </p:grpSpPr>
          <p:sp>
            <p:nvSpPr>
              <p:cNvPr id="379953" name="Line 1073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54" name="Line 1074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52" name="Oval 1072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56" name="Group 1076"/>
            <p:cNvGrpSpPr>
              <a:grpSpLocks noChangeAspect="1"/>
            </p:cNvGrpSpPr>
            <p:nvPr/>
          </p:nvGrpSpPr>
          <p:grpSpPr bwMode="auto">
            <a:xfrm>
              <a:off x="2724" y="1248"/>
              <a:ext cx="132" cy="384"/>
              <a:chOff x="864" y="864"/>
              <a:chExt cx="329" cy="960"/>
            </a:xfrm>
          </p:grpSpPr>
          <p:sp>
            <p:nvSpPr>
              <p:cNvPr id="379957" name="Line 107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58" name="Line 107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59" name="Oval 107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60" name="Group 1080"/>
            <p:cNvGrpSpPr>
              <a:grpSpLocks noChangeAspect="1"/>
            </p:cNvGrpSpPr>
            <p:nvPr/>
          </p:nvGrpSpPr>
          <p:grpSpPr bwMode="auto">
            <a:xfrm>
              <a:off x="2856" y="1248"/>
              <a:ext cx="132" cy="384"/>
              <a:chOff x="864" y="864"/>
              <a:chExt cx="329" cy="960"/>
            </a:xfrm>
          </p:grpSpPr>
          <p:sp>
            <p:nvSpPr>
              <p:cNvPr id="379961" name="Line 108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62" name="Line 108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63" name="Oval 108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64" name="Group 1084"/>
            <p:cNvGrpSpPr>
              <a:grpSpLocks noChangeAspect="1"/>
            </p:cNvGrpSpPr>
            <p:nvPr/>
          </p:nvGrpSpPr>
          <p:grpSpPr bwMode="auto">
            <a:xfrm>
              <a:off x="2988" y="1248"/>
              <a:ext cx="132" cy="384"/>
              <a:chOff x="864" y="864"/>
              <a:chExt cx="329" cy="960"/>
            </a:xfrm>
          </p:grpSpPr>
          <p:sp>
            <p:nvSpPr>
              <p:cNvPr id="379965" name="Line 108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66" name="Line 108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67" name="Oval 108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68" name="Group 1088"/>
            <p:cNvGrpSpPr>
              <a:grpSpLocks noChangeAspect="1"/>
            </p:cNvGrpSpPr>
            <p:nvPr/>
          </p:nvGrpSpPr>
          <p:grpSpPr bwMode="auto">
            <a:xfrm>
              <a:off x="3120" y="1248"/>
              <a:ext cx="132" cy="384"/>
              <a:chOff x="864" y="864"/>
              <a:chExt cx="329" cy="960"/>
            </a:xfrm>
          </p:grpSpPr>
          <p:sp>
            <p:nvSpPr>
              <p:cNvPr id="379969" name="Line 1089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0" name="Line 1090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1" name="Oval 1091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72" name="Group 1092"/>
            <p:cNvGrpSpPr>
              <a:grpSpLocks noChangeAspect="1"/>
            </p:cNvGrpSpPr>
            <p:nvPr/>
          </p:nvGrpSpPr>
          <p:grpSpPr bwMode="auto">
            <a:xfrm>
              <a:off x="3252" y="1248"/>
              <a:ext cx="132" cy="384"/>
              <a:chOff x="864" y="864"/>
              <a:chExt cx="329" cy="960"/>
            </a:xfrm>
          </p:grpSpPr>
          <p:sp>
            <p:nvSpPr>
              <p:cNvPr id="379973" name="Line 1093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4" name="Line 1094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5" name="Oval 1095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76" name="Group 1096"/>
            <p:cNvGrpSpPr>
              <a:grpSpLocks noChangeAspect="1"/>
            </p:cNvGrpSpPr>
            <p:nvPr/>
          </p:nvGrpSpPr>
          <p:grpSpPr bwMode="auto">
            <a:xfrm>
              <a:off x="3384" y="1248"/>
              <a:ext cx="132" cy="384"/>
              <a:chOff x="864" y="864"/>
              <a:chExt cx="329" cy="960"/>
            </a:xfrm>
          </p:grpSpPr>
          <p:sp>
            <p:nvSpPr>
              <p:cNvPr id="379977" name="Line 109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8" name="Line 109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79" name="Oval 109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80" name="Group 1100"/>
            <p:cNvGrpSpPr>
              <a:grpSpLocks noChangeAspect="1"/>
            </p:cNvGrpSpPr>
            <p:nvPr/>
          </p:nvGrpSpPr>
          <p:grpSpPr bwMode="auto">
            <a:xfrm>
              <a:off x="3516" y="1248"/>
              <a:ext cx="132" cy="384"/>
              <a:chOff x="864" y="864"/>
              <a:chExt cx="329" cy="960"/>
            </a:xfrm>
          </p:grpSpPr>
          <p:sp>
            <p:nvSpPr>
              <p:cNvPr id="379981" name="Line 110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82" name="Line 110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83" name="Oval 110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80241" name="Picture 1361" descr="Anti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500"/>
            <a:ext cx="158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6" name="Rectangle 1026"/>
          <p:cNvSpPr>
            <a:spLocks noChangeArrowheads="1"/>
          </p:cNvSpPr>
          <p:nvPr/>
        </p:nvSpPr>
        <p:spPr bwMode="auto">
          <a:xfrm>
            <a:off x="2779713" y="685800"/>
            <a:ext cx="358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FFFF00"/>
                </a:solidFill>
                <a:latin typeface="Georgia" charset="0"/>
              </a:rPr>
              <a:t>Anisotropic optical properties of molecules</a:t>
            </a:r>
            <a:endParaRPr lang="en-US" sz="1000">
              <a:solidFill>
                <a:srgbClr val="E4F57D"/>
              </a:solidFill>
              <a:latin typeface="Minion Pro" charset="0"/>
            </a:endParaRPr>
          </a:p>
        </p:txBody>
      </p:sp>
      <p:sp>
        <p:nvSpPr>
          <p:cNvPr id="379908" name="Rectangle 1028"/>
          <p:cNvSpPr>
            <a:spLocks noChangeArrowheads="1"/>
          </p:cNvSpPr>
          <p:nvPr/>
        </p:nvSpPr>
        <p:spPr bwMode="auto">
          <a:xfrm>
            <a:off x="901700" y="152400"/>
            <a:ext cx="7339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Multiphoton polarization microscopy</a:t>
            </a:r>
          </a:p>
        </p:txBody>
      </p:sp>
      <p:pic>
        <p:nvPicPr>
          <p:cNvPr id="379915" name="Picture 103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grpSp>
        <p:nvGrpSpPr>
          <p:cNvPr id="380386" name="Group 1506"/>
          <p:cNvGrpSpPr>
            <a:grpSpLocks/>
          </p:cNvGrpSpPr>
          <p:nvPr/>
        </p:nvGrpSpPr>
        <p:grpSpPr bwMode="auto">
          <a:xfrm>
            <a:off x="1600200" y="3200400"/>
            <a:ext cx="3581400" cy="989013"/>
            <a:chOff x="1104" y="2016"/>
            <a:chExt cx="2256" cy="623"/>
          </a:xfrm>
        </p:grpSpPr>
        <p:sp>
          <p:nvSpPr>
            <p:cNvPr id="379926" name="AutoShape 1046"/>
            <p:cNvSpPr>
              <a:spLocks noChangeArrowheads="1"/>
            </p:cNvSpPr>
            <p:nvPr/>
          </p:nvSpPr>
          <p:spPr bwMode="auto">
            <a:xfrm flipH="1">
              <a:off x="1104" y="2160"/>
              <a:ext cx="2256" cy="269"/>
            </a:xfrm>
            <a:prstGeom prst="parallelogram">
              <a:avLst>
                <a:gd name="adj" fmla="val 71713"/>
              </a:avLst>
            </a:pr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7" name="AutoShape 1047" descr="Bouquet"/>
            <p:cNvSpPr>
              <a:spLocks noChangeArrowheads="1"/>
            </p:cNvSpPr>
            <p:nvPr/>
          </p:nvSpPr>
          <p:spPr bwMode="auto">
            <a:xfrm rot="5348332">
              <a:off x="1558" y="2162"/>
              <a:ext cx="623" cy="331"/>
            </a:xfrm>
            <a:prstGeom prst="parallelogram">
              <a:avLst>
                <a:gd name="adj" fmla="val 21201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928" name="Group 1048"/>
            <p:cNvGrpSpPr>
              <a:grpSpLocks/>
            </p:cNvGrpSpPr>
            <p:nvPr/>
          </p:nvGrpSpPr>
          <p:grpSpPr bwMode="auto">
            <a:xfrm flipH="1">
              <a:off x="1104" y="2100"/>
              <a:ext cx="889" cy="455"/>
              <a:chOff x="2544" y="2400"/>
              <a:chExt cx="2112" cy="1344"/>
            </a:xfrm>
          </p:grpSpPr>
          <p:sp>
            <p:nvSpPr>
              <p:cNvPr id="379929" name="Oval 1049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672" cy="13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30" name="Rectangle 105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440" cy="1344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9931" name="Group 1051"/>
              <p:cNvGrpSpPr>
                <a:grpSpLocks/>
              </p:cNvGrpSpPr>
              <p:nvPr/>
            </p:nvGrpSpPr>
            <p:grpSpPr bwMode="auto">
              <a:xfrm>
                <a:off x="3984" y="2400"/>
                <a:ext cx="672" cy="1344"/>
                <a:chOff x="4128" y="1776"/>
                <a:chExt cx="672" cy="1344"/>
              </a:xfrm>
            </p:grpSpPr>
            <p:sp>
              <p:nvSpPr>
                <p:cNvPr id="379932" name="Oval 1052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672" cy="1344"/>
                </a:xfrm>
                <a:prstGeom prst="ellipse">
                  <a:avLst/>
                </a:prstGeom>
                <a:solidFill>
                  <a:srgbClr val="FFB45C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933" name="Line 1053"/>
                <p:cNvSpPr>
                  <a:spLocks noChangeShapeType="1"/>
                </p:cNvSpPr>
                <p:nvPr/>
              </p:nvSpPr>
              <p:spPr bwMode="auto">
                <a:xfrm>
                  <a:off x="4464" y="1776"/>
                  <a:ext cx="0" cy="1344"/>
                </a:xfrm>
                <a:prstGeom prst="line">
                  <a:avLst/>
                </a:prstGeom>
                <a:noFill/>
                <a:ln w="28575" cap="rnd">
                  <a:solidFill>
                    <a:schemeClr val="bg1"/>
                  </a:solidFill>
                  <a:prstDash val="sysDot"/>
                  <a:round/>
                  <a:headEnd type="stealth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934" name="Line 1054"/>
                <p:cNvSpPr>
                  <a:spLocks noChangeShapeType="1"/>
                </p:cNvSpPr>
                <p:nvPr/>
              </p:nvSpPr>
              <p:spPr bwMode="auto">
                <a:xfrm rot="19418454" flipH="1">
                  <a:off x="4447" y="1972"/>
                  <a:ext cx="8" cy="931"/>
                </a:xfrm>
                <a:prstGeom prst="line">
                  <a:avLst/>
                </a:prstGeom>
                <a:noFill/>
                <a:ln w="28575" cap="rnd">
                  <a:solidFill>
                    <a:schemeClr val="bg1"/>
                  </a:solidFill>
                  <a:prstDash val="sysDot"/>
                  <a:round/>
                  <a:headEnd type="stealth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935" name="Line 1055"/>
                <p:cNvSpPr>
                  <a:spLocks noChangeShapeType="1"/>
                </p:cNvSpPr>
                <p:nvPr/>
              </p:nvSpPr>
              <p:spPr bwMode="auto">
                <a:xfrm rot="2181546">
                  <a:off x="4464" y="2016"/>
                  <a:ext cx="8" cy="931"/>
                </a:xfrm>
                <a:prstGeom prst="line">
                  <a:avLst/>
                </a:prstGeom>
                <a:noFill/>
                <a:ln w="28575" cap="rnd">
                  <a:solidFill>
                    <a:schemeClr val="bg1"/>
                  </a:solidFill>
                  <a:prstDash val="sysDot"/>
                  <a:round/>
                  <a:headEnd type="stealth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936" name="Line 1056"/>
                <p:cNvSpPr>
                  <a:spLocks noChangeShapeType="1"/>
                </p:cNvSpPr>
                <p:nvPr/>
              </p:nvSpPr>
              <p:spPr bwMode="auto">
                <a:xfrm rot="5400000">
                  <a:off x="4464" y="2112"/>
                  <a:ext cx="0" cy="672"/>
                </a:xfrm>
                <a:prstGeom prst="line">
                  <a:avLst/>
                </a:prstGeom>
                <a:noFill/>
                <a:ln w="28575" cap="rnd">
                  <a:solidFill>
                    <a:schemeClr val="bg1"/>
                  </a:solidFill>
                  <a:prstDash val="sysDot"/>
                  <a:round/>
                  <a:headEnd type="stealth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80026" name="Group 1146"/>
          <p:cNvGrpSpPr>
            <a:grpSpLocks/>
          </p:cNvGrpSpPr>
          <p:nvPr/>
        </p:nvGrpSpPr>
        <p:grpSpPr bwMode="auto">
          <a:xfrm flipV="1">
            <a:off x="6477000" y="2438400"/>
            <a:ext cx="1676400" cy="609600"/>
            <a:chOff x="2592" y="1248"/>
            <a:chExt cx="1056" cy="384"/>
          </a:xfrm>
        </p:grpSpPr>
        <p:grpSp>
          <p:nvGrpSpPr>
            <p:cNvPr id="380027" name="Group 1147"/>
            <p:cNvGrpSpPr>
              <a:grpSpLocks noChangeAspect="1"/>
            </p:cNvGrpSpPr>
            <p:nvPr/>
          </p:nvGrpSpPr>
          <p:grpSpPr bwMode="auto">
            <a:xfrm>
              <a:off x="2592" y="1248"/>
              <a:ext cx="132" cy="384"/>
              <a:chOff x="864" y="864"/>
              <a:chExt cx="329" cy="960"/>
            </a:xfrm>
          </p:grpSpPr>
          <p:sp>
            <p:nvSpPr>
              <p:cNvPr id="380028" name="Line 1148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29" name="Line 1149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30" name="Oval 1150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31" name="Group 1151"/>
            <p:cNvGrpSpPr>
              <a:grpSpLocks noChangeAspect="1"/>
            </p:cNvGrpSpPr>
            <p:nvPr/>
          </p:nvGrpSpPr>
          <p:grpSpPr bwMode="auto">
            <a:xfrm>
              <a:off x="2724" y="1248"/>
              <a:ext cx="132" cy="384"/>
              <a:chOff x="864" y="864"/>
              <a:chExt cx="329" cy="960"/>
            </a:xfrm>
          </p:grpSpPr>
          <p:sp>
            <p:nvSpPr>
              <p:cNvPr id="380032" name="Line 1152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33" name="Line 1153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34" name="Oval 1154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35" name="Group 1155"/>
            <p:cNvGrpSpPr>
              <a:grpSpLocks noChangeAspect="1"/>
            </p:cNvGrpSpPr>
            <p:nvPr/>
          </p:nvGrpSpPr>
          <p:grpSpPr bwMode="auto">
            <a:xfrm>
              <a:off x="2856" y="1248"/>
              <a:ext cx="132" cy="384"/>
              <a:chOff x="864" y="864"/>
              <a:chExt cx="329" cy="960"/>
            </a:xfrm>
          </p:grpSpPr>
          <p:sp>
            <p:nvSpPr>
              <p:cNvPr id="380036" name="Line 1156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37" name="Line 1157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38" name="Oval 1158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39" name="Group 1159"/>
            <p:cNvGrpSpPr>
              <a:grpSpLocks noChangeAspect="1"/>
            </p:cNvGrpSpPr>
            <p:nvPr/>
          </p:nvGrpSpPr>
          <p:grpSpPr bwMode="auto">
            <a:xfrm>
              <a:off x="2988" y="1248"/>
              <a:ext cx="132" cy="384"/>
              <a:chOff x="864" y="864"/>
              <a:chExt cx="329" cy="960"/>
            </a:xfrm>
          </p:grpSpPr>
          <p:sp>
            <p:nvSpPr>
              <p:cNvPr id="380040" name="Line 1160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41" name="Line 1161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42" name="Oval 1162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43" name="Group 1163"/>
            <p:cNvGrpSpPr>
              <a:grpSpLocks noChangeAspect="1"/>
            </p:cNvGrpSpPr>
            <p:nvPr/>
          </p:nvGrpSpPr>
          <p:grpSpPr bwMode="auto">
            <a:xfrm>
              <a:off x="3120" y="1248"/>
              <a:ext cx="132" cy="384"/>
              <a:chOff x="864" y="864"/>
              <a:chExt cx="329" cy="960"/>
            </a:xfrm>
          </p:grpSpPr>
          <p:sp>
            <p:nvSpPr>
              <p:cNvPr id="380044" name="Line 1164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45" name="Line 1165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46" name="Oval 1166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47" name="Group 1167"/>
            <p:cNvGrpSpPr>
              <a:grpSpLocks noChangeAspect="1"/>
            </p:cNvGrpSpPr>
            <p:nvPr/>
          </p:nvGrpSpPr>
          <p:grpSpPr bwMode="auto">
            <a:xfrm>
              <a:off x="3252" y="1248"/>
              <a:ext cx="132" cy="384"/>
              <a:chOff x="864" y="864"/>
              <a:chExt cx="329" cy="960"/>
            </a:xfrm>
          </p:grpSpPr>
          <p:sp>
            <p:nvSpPr>
              <p:cNvPr id="380048" name="Line 1168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49" name="Line 1169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50" name="Oval 1170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51" name="Group 1171"/>
            <p:cNvGrpSpPr>
              <a:grpSpLocks noChangeAspect="1"/>
            </p:cNvGrpSpPr>
            <p:nvPr/>
          </p:nvGrpSpPr>
          <p:grpSpPr bwMode="auto">
            <a:xfrm>
              <a:off x="3384" y="1248"/>
              <a:ext cx="132" cy="384"/>
              <a:chOff x="864" y="864"/>
              <a:chExt cx="329" cy="960"/>
            </a:xfrm>
          </p:grpSpPr>
          <p:sp>
            <p:nvSpPr>
              <p:cNvPr id="380052" name="Line 1172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53" name="Line 1173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54" name="Oval 1174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55" name="Group 1175"/>
            <p:cNvGrpSpPr>
              <a:grpSpLocks noChangeAspect="1"/>
            </p:cNvGrpSpPr>
            <p:nvPr/>
          </p:nvGrpSpPr>
          <p:grpSpPr bwMode="auto">
            <a:xfrm>
              <a:off x="3516" y="1248"/>
              <a:ext cx="132" cy="384"/>
              <a:chOff x="864" y="864"/>
              <a:chExt cx="329" cy="960"/>
            </a:xfrm>
          </p:grpSpPr>
          <p:sp>
            <p:nvSpPr>
              <p:cNvPr id="380056" name="Line 1176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57" name="Line 1177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58" name="Oval 1178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985" name="Group 1105"/>
          <p:cNvGrpSpPr>
            <a:grpSpLocks/>
          </p:cNvGrpSpPr>
          <p:nvPr/>
        </p:nvGrpSpPr>
        <p:grpSpPr bwMode="auto">
          <a:xfrm>
            <a:off x="6477000" y="1752600"/>
            <a:ext cx="1676400" cy="609600"/>
            <a:chOff x="2592" y="1248"/>
            <a:chExt cx="1056" cy="384"/>
          </a:xfrm>
        </p:grpSpPr>
        <p:grpSp>
          <p:nvGrpSpPr>
            <p:cNvPr id="379986" name="Group 1106"/>
            <p:cNvGrpSpPr>
              <a:grpSpLocks noChangeAspect="1"/>
            </p:cNvGrpSpPr>
            <p:nvPr/>
          </p:nvGrpSpPr>
          <p:grpSpPr bwMode="auto">
            <a:xfrm>
              <a:off x="2592" y="1248"/>
              <a:ext cx="132" cy="384"/>
              <a:chOff x="864" y="864"/>
              <a:chExt cx="329" cy="960"/>
            </a:xfrm>
          </p:grpSpPr>
          <p:sp>
            <p:nvSpPr>
              <p:cNvPr id="379987" name="Line 110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88" name="Line 110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89" name="Oval 110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90" name="Group 1110"/>
            <p:cNvGrpSpPr>
              <a:grpSpLocks noChangeAspect="1"/>
            </p:cNvGrpSpPr>
            <p:nvPr/>
          </p:nvGrpSpPr>
          <p:grpSpPr bwMode="auto">
            <a:xfrm>
              <a:off x="2724" y="1248"/>
              <a:ext cx="132" cy="384"/>
              <a:chOff x="864" y="864"/>
              <a:chExt cx="329" cy="960"/>
            </a:xfrm>
          </p:grpSpPr>
          <p:sp>
            <p:nvSpPr>
              <p:cNvPr id="379991" name="Line 111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92" name="Line 111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93" name="Oval 111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94" name="Group 1114"/>
            <p:cNvGrpSpPr>
              <a:grpSpLocks noChangeAspect="1"/>
            </p:cNvGrpSpPr>
            <p:nvPr/>
          </p:nvGrpSpPr>
          <p:grpSpPr bwMode="auto">
            <a:xfrm>
              <a:off x="2856" y="1248"/>
              <a:ext cx="132" cy="384"/>
              <a:chOff x="864" y="864"/>
              <a:chExt cx="329" cy="960"/>
            </a:xfrm>
          </p:grpSpPr>
          <p:sp>
            <p:nvSpPr>
              <p:cNvPr id="379995" name="Line 111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96" name="Line 111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97" name="Oval 111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998" name="Group 1118"/>
            <p:cNvGrpSpPr>
              <a:grpSpLocks noChangeAspect="1"/>
            </p:cNvGrpSpPr>
            <p:nvPr/>
          </p:nvGrpSpPr>
          <p:grpSpPr bwMode="auto">
            <a:xfrm>
              <a:off x="2988" y="1248"/>
              <a:ext cx="132" cy="384"/>
              <a:chOff x="864" y="864"/>
              <a:chExt cx="329" cy="960"/>
            </a:xfrm>
          </p:grpSpPr>
          <p:sp>
            <p:nvSpPr>
              <p:cNvPr id="379999" name="Line 1119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0" name="Line 1120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1" name="Oval 1121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02" name="Group 1122"/>
            <p:cNvGrpSpPr>
              <a:grpSpLocks noChangeAspect="1"/>
            </p:cNvGrpSpPr>
            <p:nvPr/>
          </p:nvGrpSpPr>
          <p:grpSpPr bwMode="auto">
            <a:xfrm>
              <a:off x="3120" y="1248"/>
              <a:ext cx="132" cy="384"/>
              <a:chOff x="864" y="864"/>
              <a:chExt cx="329" cy="960"/>
            </a:xfrm>
          </p:grpSpPr>
          <p:sp>
            <p:nvSpPr>
              <p:cNvPr id="380003" name="Line 1123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4" name="Line 1124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5" name="Oval 1125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06" name="Group 1126"/>
            <p:cNvGrpSpPr>
              <a:grpSpLocks noChangeAspect="1"/>
            </p:cNvGrpSpPr>
            <p:nvPr/>
          </p:nvGrpSpPr>
          <p:grpSpPr bwMode="auto">
            <a:xfrm>
              <a:off x="3252" y="1248"/>
              <a:ext cx="132" cy="384"/>
              <a:chOff x="864" y="864"/>
              <a:chExt cx="329" cy="960"/>
            </a:xfrm>
          </p:grpSpPr>
          <p:sp>
            <p:nvSpPr>
              <p:cNvPr id="380007" name="Line 112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8" name="Line 112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09" name="Oval 112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10" name="Group 1130"/>
            <p:cNvGrpSpPr>
              <a:grpSpLocks noChangeAspect="1"/>
            </p:cNvGrpSpPr>
            <p:nvPr/>
          </p:nvGrpSpPr>
          <p:grpSpPr bwMode="auto">
            <a:xfrm>
              <a:off x="3384" y="1248"/>
              <a:ext cx="132" cy="384"/>
              <a:chOff x="864" y="864"/>
              <a:chExt cx="329" cy="960"/>
            </a:xfrm>
          </p:grpSpPr>
          <p:sp>
            <p:nvSpPr>
              <p:cNvPr id="380011" name="Line 113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12" name="Line 113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13" name="Oval 113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014" name="Group 1134"/>
            <p:cNvGrpSpPr>
              <a:grpSpLocks noChangeAspect="1"/>
            </p:cNvGrpSpPr>
            <p:nvPr/>
          </p:nvGrpSpPr>
          <p:grpSpPr bwMode="auto">
            <a:xfrm>
              <a:off x="3516" y="1248"/>
              <a:ext cx="132" cy="384"/>
              <a:chOff x="864" y="864"/>
              <a:chExt cx="329" cy="960"/>
            </a:xfrm>
          </p:grpSpPr>
          <p:sp>
            <p:nvSpPr>
              <p:cNvPr id="380015" name="Line 113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16" name="Line 113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17" name="Oval 113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0369" name="Group 1489"/>
          <p:cNvGrpSpPr>
            <a:grpSpLocks/>
          </p:cNvGrpSpPr>
          <p:nvPr/>
        </p:nvGrpSpPr>
        <p:grpSpPr bwMode="auto">
          <a:xfrm>
            <a:off x="4171950" y="1752600"/>
            <a:ext cx="628650" cy="609600"/>
            <a:chOff x="2628" y="768"/>
            <a:chExt cx="396" cy="384"/>
          </a:xfrm>
        </p:grpSpPr>
        <p:grpSp>
          <p:nvGrpSpPr>
            <p:cNvPr id="380296" name="Group 1416"/>
            <p:cNvGrpSpPr>
              <a:grpSpLocks noChangeAspect="1"/>
            </p:cNvGrpSpPr>
            <p:nvPr/>
          </p:nvGrpSpPr>
          <p:grpSpPr bwMode="auto">
            <a:xfrm>
              <a:off x="2628" y="768"/>
              <a:ext cx="132" cy="384"/>
              <a:chOff x="864" y="864"/>
              <a:chExt cx="329" cy="960"/>
            </a:xfrm>
          </p:grpSpPr>
          <p:sp>
            <p:nvSpPr>
              <p:cNvPr id="380297" name="Line 1417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98" name="Line 1418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299" name="Oval 1419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300" name="Group 1420"/>
            <p:cNvGrpSpPr>
              <a:grpSpLocks noChangeAspect="1"/>
            </p:cNvGrpSpPr>
            <p:nvPr/>
          </p:nvGrpSpPr>
          <p:grpSpPr bwMode="auto">
            <a:xfrm>
              <a:off x="2760" y="768"/>
              <a:ext cx="132" cy="384"/>
              <a:chOff x="864" y="864"/>
              <a:chExt cx="329" cy="960"/>
            </a:xfrm>
          </p:grpSpPr>
          <p:sp>
            <p:nvSpPr>
              <p:cNvPr id="380301" name="Line 1421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302" name="Line 1422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303" name="Oval 1423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0304" name="Group 1424"/>
            <p:cNvGrpSpPr>
              <a:grpSpLocks noChangeAspect="1"/>
            </p:cNvGrpSpPr>
            <p:nvPr/>
          </p:nvGrpSpPr>
          <p:grpSpPr bwMode="auto">
            <a:xfrm>
              <a:off x="2892" y="768"/>
              <a:ext cx="132" cy="384"/>
              <a:chOff x="864" y="864"/>
              <a:chExt cx="329" cy="960"/>
            </a:xfrm>
          </p:grpSpPr>
          <p:sp>
            <p:nvSpPr>
              <p:cNvPr id="380305" name="Line 1425"/>
              <p:cNvSpPr>
                <a:spLocks noChangeShapeType="1"/>
              </p:cNvSpPr>
              <p:nvPr/>
            </p:nvSpPr>
            <p:spPr bwMode="auto">
              <a:xfrm>
                <a:off x="91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306" name="Line 1426"/>
              <p:cNvSpPr>
                <a:spLocks noChangeShapeType="1"/>
              </p:cNvSpPr>
              <p:nvPr/>
            </p:nvSpPr>
            <p:spPr bwMode="auto">
              <a:xfrm>
                <a:off x="1152" y="11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90909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307" name="Oval 1427"/>
              <p:cNvSpPr>
                <a:spLocks noChangeAspect="1" noChangeArrowheads="1"/>
              </p:cNvSpPr>
              <p:nvPr/>
            </p:nvSpPr>
            <p:spPr bwMode="auto">
              <a:xfrm>
                <a:off x="864" y="864"/>
                <a:ext cx="329" cy="33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944" name="Group 1064"/>
          <p:cNvGrpSpPr>
            <a:grpSpLocks/>
          </p:cNvGrpSpPr>
          <p:nvPr/>
        </p:nvGrpSpPr>
        <p:grpSpPr bwMode="auto">
          <a:xfrm flipV="1">
            <a:off x="5680075" y="1905000"/>
            <a:ext cx="322263" cy="515938"/>
            <a:chOff x="1151" y="3661"/>
            <a:chExt cx="432" cy="503"/>
          </a:xfrm>
        </p:grpSpPr>
        <p:sp>
          <p:nvSpPr>
            <p:cNvPr id="379945" name="Freeform 1065"/>
            <p:cNvSpPr>
              <a:spLocks/>
            </p:cNvSpPr>
            <p:nvPr/>
          </p:nvSpPr>
          <p:spPr bwMode="auto">
            <a:xfrm>
              <a:off x="1152" y="3664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46" name="Freeform 1066"/>
            <p:cNvSpPr>
              <a:spLocks/>
            </p:cNvSpPr>
            <p:nvPr/>
          </p:nvSpPr>
          <p:spPr bwMode="auto">
            <a:xfrm>
              <a:off x="1151" y="3661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948" name="Oval 1068"/>
          <p:cNvSpPr>
            <a:spLocks noChangeArrowheads="1"/>
          </p:cNvSpPr>
          <p:nvPr/>
        </p:nvSpPr>
        <p:spPr bwMode="auto">
          <a:xfrm>
            <a:off x="5562600" y="2476500"/>
            <a:ext cx="482600" cy="1323975"/>
          </a:xfrm>
          <a:prstGeom prst="ellipse">
            <a:avLst/>
          </a:prstGeom>
          <a:solidFill>
            <a:srgbClr val="FFB9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0341" name="Group 1461"/>
          <p:cNvGrpSpPr>
            <a:grpSpLocks/>
          </p:cNvGrpSpPr>
          <p:nvPr/>
        </p:nvGrpSpPr>
        <p:grpSpPr bwMode="auto">
          <a:xfrm flipV="1">
            <a:off x="7737475" y="1866900"/>
            <a:ext cx="322263" cy="515938"/>
            <a:chOff x="1151" y="3661"/>
            <a:chExt cx="432" cy="503"/>
          </a:xfrm>
        </p:grpSpPr>
        <p:sp>
          <p:nvSpPr>
            <p:cNvPr id="380342" name="Freeform 1462"/>
            <p:cNvSpPr>
              <a:spLocks/>
            </p:cNvSpPr>
            <p:nvPr/>
          </p:nvSpPr>
          <p:spPr bwMode="auto">
            <a:xfrm>
              <a:off x="1152" y="3664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43" name="Freeform 1463"/>
            <p:cNvSpPr>
              <a:spLocks/>
            </p:cNvSpPr>
            <p:nvPr/>
          </p:nvSpPr>
          <p:spPr bwMode="auto">
            <a:xfrm>
              <a:off x="1151" y="3661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0344" name="Oval 1464"/>
          <p:cNvSpPr>
            <a:spLocks noChangeArrowheads="1"/>
          </p:cNvSpPr>
          <p:nvPr/>
        </p:nvSpPr>
        <p:spPr bwMode="auto">
          <a:xfrm>
            <a:off x="7620000" y="2476500"/>
            <a:ext cx="482600" cy="1323975"/>
          </a:xfrm>
          <a:prstGeom prst="ellipse">
            <a:avLst/>
          </a:prstGeom>
          <a:solidFill>
            <a:srgbClr val="FFB9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345" name="Picture 1465" descr="Anti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158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0379" name="Group 1499"/>
          <p:cNvGrpSpPr>
            <a:grpSpLocks/>
          </p:cNvGrpSpPr>
          <p:nvPr/>
        </p:nvGrpSpPr>
        <p:grpSpPr bwMode="auto">
          <a:xfrm>
            <a:off x="4038600" y="4038600"/>
            <a:ext cx="4267200" cy="2514600"/>
            <a:chOff x="2544" y="2448"/>
            <a:chExt cx="2688" cy="1584"/>
          </a:xfrm>
        </p:grpSpPr>
        <p:grpSp>
          <p:nvGrpSpPr>
            <p:cNvPr id="380376" name="Group 1496"/>
            <p:cNvGrpSpPr>
              <a:grpSpLocks/>
            </p:cNvGrpSpPr>
            <p:nvPr/>
          </p:nvGrpSpPr>
          <p:grpSpPr bwMode="auto">
            <a:xfrm>
              <a:off x="2544" y="2448"/>
              <a:ext cx="2592" cy="1584"/>
              <a:chOff x="2544" y="2448"/>
              <a:chExt cx="2592" cy="1584"/>
            </a:xfrm>
          </p:grpSpPr>
          <p:grpSp>
            <p:nvGrpSpPr>
              <p:cNvPr id="380367" name="Group 1487"/>
              <p:cNvGrpSpPr>
                <a:grpSpLocks/>
              </p:cNvGrpSpPr>
              <p:nvPr/>
            </p:nvGrpSpPr>
            <p:grpSpPr bwMode="auto">
              <a:xfrm>
                <a:off x="2628" y="3312"/>
                <a:ext cx="396" cy="384"/>
                <a:chOff x="2628" y="2832"/>
                <a:chExt cx="396" cy="384"/>
              </a:xfrm>
            </p:grpSpPr>
            <p:grpSp>
              <p:nvGrpSpPr>
                <p:cNvPr id="380310" name="Group 1430"/>
                <p:cNvGrpSpPr>
                  <a:grpSpLocks noChangeAspect="1"/>
                </p:cNvGrpSpPr>
                <p:nvPr/>
              </p:nvGrpSpPr>
              <p:grpSpPr bwMode="auto">
                <a:xfrm flipV="1">
                  <a:off x="2628" y="2832"/>
                  <a:ext cx="132" cy="384"/>
                  <a:chOff x="864" y="864"/>
                  <a:chExt cx="329" cy="960"/>
                </a:xfrm>
              </p:grpSpPr>
              <p:sp>
                <p:nvSpPr>
                  <p:cNvPr id="380311" name="Line 143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12" name="Line 143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13" name="Oval 1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314" name="Group 1434"/>
                <p:cNvGrpSpPr>
                  <a:grpSpLocks noChangeAspect="1"/>
                </p:cNvGrpSpPr>
                <p:nvPr/>
              </p:nvGrpSpPr>
              <p:grpSpPr bwMode="auto">
                <a:xfrm flipV="1">
                  <a:off x="2760" y="2832"/>
                  <a:ext cx="132" cy="384"/>
                  <a:chOff x="864" y="864"/>
                  <a:chExt cx="329" cy="960"/>
                </a:xfrm>
              </p:grpSpPr>
              <p:sp>
                <p:nvSpPr>
                  <p:cNvPr id="380315" name="Line 1435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16" name="Line 1436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17" name="Oval 1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318" name="Group 1438"/>
                <p:cNvGrpSpPr>
                  <a:grpSpLocks noChangeAspect="1"/>
                </p:cNvGrpSpPr>
                <p:nvPr/>
              </p:nvGrpSpPr>
              <p:grpSpPr bwMode="auto">
                <a:xfrm flipV="1">
                  <a:off x="2892" y="2832"/>
                  <a:ext cx="132" cy="384"/>
                  <a:chOff x="864" y="864"/>
                  <a:chExt cx="329" cy="960"/>
                </a:xfrm>
              </p:grpSpPr>
              <p:sp>
                <p:nvSpPr>
                  <p:cNvPr id="380319" name="Line 1439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0" name="Line 144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1" name="Oval 1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364" name="Group 1484"/>
              <p:cNvGrpSpPr>
                <a:grpSpLocks/>
              </p:cNvGrpSpPr>
              <p:nvPr/>
            </p:nvGrpSpPr>
            <p:grpSpPr bwMode="auto">
              <a:xfrm>
                <a:off x="2544" y="2472"/>
                <a:ext cx="2592" cy="1560"/>
                <a:chOff x="2544" y="1992"/>
                <a:chExt cx="2592" cy="1560"/>
              </a:xfrm>
            </p:grpSpPr>
            <p:grpSp>
              <p:nvGrpSpPr>
                <p:cNvPr id="380092" name="Group 1212"/>
                <p:cNvGrpSpPr>
                  <a:grpSpLocks/>
                </p:cNvGrpSpPr>
                <p:nvPr/>
              </p:nvGrpSpPr>
              <p:grpSpPr bwMode="auto">
                <a:xfrm flipV="1">
                  <a:off x="4080" y="2832"/>
                  <a:ext cx="1056" cy="384"/>
                  <a:chOff x="2592" y="1248"/>
                  <a:chExt cx="1056" cy="384"/>
                </a:xfrm>
              </p:grpSpPr>
              <p:grpSp>
                <p:nvGrpSpPr>
                  <p:cNvPr id="380093" name="Group 12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094" name="Line 1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095" name="Line 1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096" name="Oval 1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097" name="Group 12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2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098" name="Line 1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099" name="Line 1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00" name="Oval 1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01" name="Group 12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5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02" name="Line 1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03" name="Line 1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04" name="Oval 1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05" name="Group 12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8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06" name="Line 1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07" name="Line 1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08" name="Oval 1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09" name="Group 12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20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10" name="Line 1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11" name="Line 1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12" name="Oval 1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13" name="Group 12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5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14" name="Line 1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15" name="Line 1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16" name="Oval 1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17" name="Group 12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8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18" name="Line 1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19" name="Line 1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20" name="Oval 1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21" name="Group 12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1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22" name="Line 1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23" name="Line 1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24" name="Oval 1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125" name="Group 1245"/>
                <p:cNvGrpSpPr>
                  <a:grpSpLocks/>
                </p:cNvGrpSpPr>
                <p:nvPr/>
              </p:nvGrpSpPr>
              <p:grpSpPr bwMode="auto">
                <a:xfrm flipV="1">
                  <a:off x="3024" y="2832"/>
                  <a:ext cx="1056" cy="384"/>
                  <a:chOff x="2592" y="1248"/>
                  <a:chExt cx="1056" cy="384"/>
                </a:xfrm>
              </p:grpSpPr>
              <p:grpSp>
                <p:nvGrpSpPr>
                  <p:cNvPr id="380126" name="Group 12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27" name="Line 1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28" name="Line 1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29" name="Oval 12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30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2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31" name="Line 1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32" name="Line 1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33" name="Oval 1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34" name="Group 12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5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35" name="Line 1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36" name="Line 1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37" name="Oval 1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38" name="Group 12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8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39" name="Line 1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0" name="Line 1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1" name="Oval 1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42" name="Group 12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20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43" name="Line 1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4" name="Line 1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5" name="Oval 1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46" name="Group 12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5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47" name="Line 1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8" name="Line 1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49" name="Oval 1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50" name="Group 12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8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51" name="Line 1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52" name="Line 1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53" name="Oval 1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54" name="Group 1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1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55" name="Line 12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56" name="Line 1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57" name="Oval 1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158" name="Group 1278"/>
                <p:cNvGrpSpPr>
                  <a:grpSpLocks/>
                </p:cNvGrpSpPr>
                <p:nvPr/>
              </p:nvGrpSpPr>
              <p:grpSpPr bwMode="auto">
                <a:xfrm>
                  <a:off x="4080" y="2400"/>
                  <a:ext cx="1056" cy="384"/>
                  <a:chOff x="2592" y="1248"/>
                  <a:chExt cx="1056" cy="384"/>
                </a:xfrm>
              </p:grpSpPr>
              <p:grpSp>
                <p:nvGrpSpPr>
                  <p:cNvPr id="380159" name="Group 12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60" name="Line 1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61" name="Line 1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62" name="Oval 1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63" name="Group 1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2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64" name="Line 1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65" name="Line 1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66" name="Oval 1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67" name="Group 12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5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68" name="Line 1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69" name="Line 1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70" name="Oval 1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71" name="Group 1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8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72" name="Line 1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73" name="Line 1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74" name="Oval 1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75" name="Group 12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20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76" name="Line 1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77" name="Line 1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78" name="Oval 1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79" name="Group 12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5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80" name="Line 1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81" name="Line 1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82" name="Oval 1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83" name="Group 13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8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84" name="Line 1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85" name="Line 1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86" name="Oval 1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87" name="Group 13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1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88" name="Line 1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89" name="Line 1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90" name="Oval 13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0191" name="Group 1311"/>
                <p:cNvGrpSpPr>
                  <a:grpSpLocks/>
                </p:cNvGrpSpPr>
                <p:nvPr/>
              </p:nvGrpSpPr>
              <p:grpSpPr bwMode="auto">
                <a:xfrm>
                  <a:off x="3024" y="2400"/>
                  <a:ext cx="1056" cy="384"/>
                  <a:chOff x="2592" y="1248"/>
                  <a:chExt cx="1056" cy="384"/>
                </a:xfrm>
              </p:grpSpPr>
              <p:grpSp>
                <p:nvGrpSpPr>
                  <p:cNvPr id="380192" name="Group 13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93" name="Line 1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94" name="Line 1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95" name="Oval 1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196" name="Group 13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2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197" name="Line 1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98" name="Line 1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199" name="Oval 1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00" name="Group 13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5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01" name="Line 1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02" name="Line 1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03" name="Oval 1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04" name="Group 13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8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05" name="Line 1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06" name="Line 1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07" name="Oval 1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08" name="Group 1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20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09" name="Line 1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0" name="Line 1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1" name="Oval 1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12" name="Group 13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52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13" name="Line 1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4" name="Line 1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5" name="Oval 1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16" name="Group 1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84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17" name="Line 1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8" name="Line 1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19" name="Oval 1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0220" name="Group 13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16" y="1248"/>
                    <a:ext cx="132" cy="384"/>
                    <a:chOff x="864" y="864"/>
                    <a:chExt cx="329" cy="960"/>
                  </a:xfrm>
                </p:grpSpPr>
                <p:sp>
                  <p:nvSpPr>
                    <p:cNvPr id="380221" name="Line 1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22" name="Line 1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104"/>
                      <a:ext cx="0" cy="72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0909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223" name="Oval 1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864"/>
                      <a:ext cx="329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380362" name="Picture 1482" descr="Antibody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992"/>
                  <a:ext cx="1000" cy="1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0225" name="Group 1345"/>
              <p:cNvGrpSpPr>
                <a:grpSpLocks/>
              </p:cNvGrpSpPr>
              <p:nvPr/>
            </p:nvGrpSpPr>
            <p:grpSpPr bwMode="auto">
              <a:xfrm flipV="1">
                <a:off x="3072" y="3290"/>
                <a:ext cx="203" cy="325"/>
                <a:chOff x="1151" y="3661"/>
                <a:chExt cx="432" cy="503"/>
              </a:xfrm>
            </p:grpSpPr>
            <p:sp>
              <p:nvSpPr>
                <p:cNvPr id="380226" name="Freeform 1346"/>
                <p:cNvSpPr>
                  <a:spLocks/>
                </p:cNvSpPr>
                <p:nvPr/>
              </p:nvSpPr>
              <p:spPr bwMode="auto">
                <a:xfrm>
                  <a:off x="1152" y="3664"/>
                  <a:ext cx="431" cy="500"/>
                </a:xfrm>
                <a:custGeom>
                  <a:avLst/>
                  <a:gdLst>
                    <a:gd name="T0" fmla="*/ 155 w 431"/>
                    <a:gd name="T1" fmla="*/ 0 h 500"/>
                    <a:gd name="T2" fmla="*/ 147 w 431"/>
                    <a:gd name="T3" fmla="*/ 139 h 500"/>
                    <a:gd name="T4" fmla="*/ 157 w 431"/>
                    <a:gd name="T5" fmla="*/ 179 h 500"/>
                    <a:gd name="T6" fmla="*/ 179 w 431"/>
                    <a:gd name="T7" fmla="*/ 197 h 500"/>
                    <a:gd name="T8" fmla="*/ 195 w 431"/>
                    <a:gd name="T9" fmla="*/ 216 h 500"/>
                    <a:gd name="T10" fmla="*/ 203 w 431"/>
                    <a:gd name="T11" fmla="*/ 248 h 500"/>
                    <a:gd name="T12" fmla="*/ 203 w 431"/>
                    <a:gd name="T13" fmla="*/ 357 h 500"/>
                    <a:gd name="T14" fmla="*/ 203 w 431"/>
                    <a:gd name="T15" fmla="*/ 461 h 500"/>
                    <a:gd name="T16" fmla="*/ 171 w 431"/>
                    <a:gd name="T17" fmla="*/ 491 h 500"/>
                    <a:gd name="T18" fmla="*/ 152 w 431"/>
                    <a:gd name="T19" fmla="*/ 496 h 500"/>
                    <a:gd name="T20" fmla="*/ 24 w 431"/>
                    <a:gd name="T21" fmla="*/ 461 h 500"/>
                    <a:gd name="T22" fmla="*/ 11 w 431"/>
                    <a:gd name="T23" fmla="*/ 411 h 500"/>
                    <a:gd name="T24" fmla="*/ 21 w 431"/>
                    <a:gd name="T25" fmla="*/ 317 h 500"/>
                    <a:gd name="T26" fmla="*/ 43 w 431"/>
                    <a:gd name="T27" fmla="*/ 285 h 500"/>
                    <a:gd name="T28" fmla="*/ 104 w 431"/>
                    <a:gd name="T29" fmla="*/ 232 h 500"/>
                    <a:gd name="T30" fmla="*/ 112 w 431"/>
                    <a:gd name="T31" fmla="*/ 227 h 500"/>
                    <a:gd name="T32" fmla="*/ 117 w 431"/>
                    <a:gd name="T33" fmla="*/ 221 h 500"/>
                    <a:gd name="T34" fmla="*/ 149 w 431"/>
                    <a:gd name="T35" fmla="*/ 211 h 500"/>
                    <a:gd name="T36" fmla="*/ 179 w 431"/>
                    <a:gd name="T37" fmla="*/ 197 h 500"/>
                    <a:gd name="T38" fmla="*/ 200 w 431"/>
                    <a:gd name="T39" fmla="*/ 192 h 500"/>
                    <a:gd name="T40" fmla="*/ 317 w 431"/>
                    <a:gd name="T41" fmla="*/ 195 h 500"/>
                    <a:gd name="T42" fmla="*/ 344 w 431"/>
                    <a:gd name="T43" fmla="*/ 213 h 500"/>
                    <a:gd name="T44" fmla="*/ 387 w 431"/>
                    <a:gd name="T45" fmla="*/ 259 h 500"/>
                    <a:gd name="T46" fmla="*/ 395 w 431"/>
                    <a:gd name="T47" fmla="*/ 272 h 500"/>
                    <a:gd name="T48" fmla="*/ 400 w 431"/>
                    <a:gd name="T49" fmla="*/ 288 h 500"/>
                    <a:gd name="T50" fmla="*/ 429 w 431"/>
                    <a:gd name="T51" fmla="*/ 360 h 500"/>
                    <a:gd name="T52" fmla="*/ 424 w 431"/>
                    <a:gd name="T53" fmla="*/ 413 h 500"/>
                    <a:gd name="T54" fmla="*/ 339 w 431"/>
                    <a:gd name="T55" fmla="*/ 443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1" h="500">
                      <a:moveTo>
                        <a:pt x="155" y="0"/>
                      </a:moveTo>
                      <a:cubicBezTo>
                        <a:pt x="138" y="44"/>
                        <a:pt x="147" y="91"/>
                        <a:pt x="147" y="139"/>
                      </a:cubicBezTo>
                      <a:cubicBezTo>
                        <a:pt x="148" y="157"/>
                        <a:pt x="146" y="165"/>
                        <a:pt x="157" y="179"/>
                      </a:cubicBezTo>
                      <a:cubicBezTo>
                        <a:pt x="161" y="191"/>
                        <a:pt x="169" y="189"/>
                        <a:pt x="179" y="197"/>
                      </a:cubicBezTo>
                      <a:cubicBezTo>
                        <a:pt x="185" y="202"/>
                        <a:pt x="188" y="210"/>
                        <a:pt x="195" y="216"/>
                      </a:cubicBezTo>
                      <a:cubicBezTo>
                        <a:pt x="196" y="226"/>
                        <a:pt x="203" y="248"/>
                        <a:pt x="203" y="248"/>
                      </a:cubicBezTo>
                      <a:cubicBezTo>
                        <a:pt x="207" y="285"/>
                        <a:pt x="207" y="319"/>
                        <a:pt x="203" y="357"/>
                      </a:cubicBezTo>
                      <a:cubicBezTo>
                        <a:pt x="204" y="384"/>
                        <a:pt x="207" y="435"/>
                        <a:pt x="203" y="461"/>
                      </a:cubicBezTo>
                      <a:cubicBezTo>
                        <a:pt x="201" y="470"/>
                        <a:pt x="178" y="487"/>
                        <a:pt x="171" y="491"/>
                      </a:cubicBezTo>
                      <a:cubicBezTo>
                        <a:pt x="165" y="493"/>
                        <a:pt x="152" y="496"/>
                        <a:pt x="152" y="496"/>
                      </a:cubicBezTo>
                      <a:cubicBezTo>
                        <a:pt x="88" y="493"/>
                        <a:pt x="63" y="500"/>
                        <a:pt x="24" y="461"/>
                      </a:cubicBezTo>
                      <a:cubicBezTo>
                        <a:pt x="17" y="444"/>
                        <a:pt x="13" y="428"/>
                        <a:pt x="11" y="411"/>
                      </a:cubicBezTo>
                      <a:cubicBezTo>
                        <a:pt x="8" y="383"/>
                        <a:pt x="0" y="341"/>
                        <a:pt x="21" y="317"/>
                      </a:cubicBezTo>
                      <a:cubicBezTo>
                        <a:pt x="25" y="305"/>
                        <a:pt x="35" y="295"/>
                        <a:pt x="43" y="285"/>
                      </a:cubicBezTo>
                      <a:cubicBezTo>
                        <a:pt x="51" y="251"/>
                        <a:pt x="76" y="245"/>
                        <a:pt x="104" y="232"/>
                      </a:cubicBezTo>
                      <a:cubicBezTo>
                        <a:pt x="106" y="230"/>
                        <a:pt x="109" y="229"/>
                        <a:pt x="112" y="227"/>
                      </a:cubicBezTo>
                      <a:cubicBezTo>
                        <a:pt x="113" y="225"/>
                        <a:pt x="114" y="222"/>
                        <a:pt x="117" y="221"/>
                      </a:cubicBezTo>
                      <a:cubicBezTo>
                        <a:pt x="125" y="215"/>
                        <a:pt x="138" y="213"/>
                        <a:pt x="149" y="211"/>
                      </a:cubicBezTo>
                      <a:cubicBezTo>
                        <a:pt x="156" y="203"/>
                        <a:pt x="168" y="199"/>
                        <a:pt x="179" y="197"/>
                      </a:cubicBezTo>
                      <a:cubicBezTo>
                        <a:pt x="186" y="195"/>
                        <a:pt x="200" y="192"/>
                        <a:pt x="200" y="192"/>
                      </a:cubicBezTo>
                      <a:cubicBezTo>
                        <a:pt x="239" y="193"/>
                        <a:pt x="278" y="192"/>
                        <a:pt x="317" y="195"/>
                      </a:cubicBezTo>
                      <a:cubicBezTo>
                        <a:pt x="325" y="195"/>
                        <a:pt x="334" y="210"/>
                        <a:pt x="344" y="213"/>
                      </a:cubicBezTo>
                      <a:cubicBezTo>
                        <a:pt x="357" y="229"/>
                        <a:pt x="373" y="241"/>
                        <a:pt x="387" y="259"/>
                      </a:cubicBezTo>
                      <a:cubicBezTo>
                        <a:pt x="392" y="280"/>
                        <a:pt x="384" y="254"/>
                        <a:pt x="395" y="272"/>
                      </a:cubicBezTo>
                      <a:cubicBezTo>
                        <a:pt x="397" y="276"/>
                        <a:pt x="397" y="283"/>
                        <a:pt x="400" y="288"/>
                      </a:cubicBezTo>
                      <a:cubicBezTo>
                        <a:pt x="411" y="311"/>
                        <a:pt x="422" y="334"/>
                        <a:pt x="429" y="360"/>
                      </a:cubicBezTo>
                      <a:cubicBezTo>
                        <a:pt x="428" y="364"/>
                        <a:pt x="431" y="399"/>
                        <a:pt x="424" y="413"/>
                      </a:cubicBezTo>
                      <a:cubicBezTo>
                        <a:pt x="410" y="436"/>
                        <a:pt x="362" y="443"/>
                        <a:pt x="339" y="443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227" name="Freeform 1347"/>
                <p:cNvSpPr>
                  <a:spLocks/>
                </p:cNvSpPr>
                <p:nvPr/>
              </p:nvSpPr>
              <p:spPr bwMode="auto">
                <a:xfrm>
                  <a:off x="1151" y="3661"/>
                  <a:ext cx="431" cy="500"/>
                </a:xfrm>
                <a:custGeom>
                  <a:avLst/>
                  <a:gdLst>
                    <a:gd name="T0" fmla="*/ 155 w 431"/>
                    <a:gd name="T1" fmla="*/ 0 h 500"/>
                    <a:gd name="T2" fmla="*/ 147 w 431"/>
                    <a:gd name="T3" fmla="*/ 139 h 500"/>
                    <a:gd name="T4" fmla="*/ 157 w 431"/>
                    <a:gd name="T5" fmla="*/ 179 h 500"/>
                    <a:gd name="T6" fmla="*/ 179 w 431"/>
                    <a:gd name="T7" fmla="*/ 197 h 500"/>
                    <a:gd name="T8" fmla="*/ 195 w 431"/>
                    <a:gd name="T9" fmla="*/ 216 h 500"/>
                    <a:gd name="T10" fmla="*/ 203 w 431"/>
                    <a:gd name="T11" fmla="*/ 248 h 500"/>
                    <a:gd name="T12" fmla="*/ 203 w 431"/>
                    <a:gd name="T13" fmla="*/ 357 h 500"/>
                    <a:gd name="T14" fmla="*/ 203 w 431"/>
                    <a:gd name="T15" fmla="*/ 461 h 500"/>
                    <a:gd name="T16" fmla="*/ 171 w 431"/>
                    <a:gd name="T17" fmla="*/ 491 h 500"/>
                    <a:gd name="T18" fmla="*/ 152 w 431"/>
                    <a:gd name="T19" fmla="*/ 496 h 500"/>
                    <a:gd name="T20" fmla="*/ 24 w 431"/>
                    <a:gd name="T21" fmla="*/ 461 h 500"/>
                    <a:gd name="T22" fmla="*/ 11 w 431"/>
                    <a:gd name="T23" fmla="*/ 411 h 500"/>
                    <a:gd name="T24" fmla="*/ 21 w 431"/>
                    <a:gd name="T25" fmla="*/ 317 h 500"/>
                    <a:gd name="T26" fmla="*/ 43 w 431"/>
                    <a:gd name="T27" fmla="*/ 285 h 500"/>
                    <a:gd name="T28" fmla="*/ 104 w 431"/>
                    <a:gd name="T29" fmla="*/ 232 h 500"/>
                    <a:gd name="T30" fmla="*/ 112 w 431"/>
                    <a:gd name="T31" fmla="*/ 227 h 500"/>
                    <a:gd name="T32" fmla="*/ 117 w 431"/>
                    <a:gd name="T33" fmla="*/ 221 h 500"/>
                    <a:gd name="T34" fmla="*/ 149 w 431"/>
                    <a:gd name="T35" fmla="*/ 211 h 500"/>
                    <a:gd name="T36" fmla="*/ 179 w 431"/>
                    <a:gd name="T37" fmla="*/ 197 h 500"/>
                    <a:gd name="T38" fmla="*/ 200 w 431"/>
                    <a:gd name="T39" fmla="*/ 192 h 500"/>
                    <a:gd name="T40" fmla="*/ 317 w 431"/>
                    <a:gd name="T41" fmla="*/ 195 h 500"/>
                    <a:gd name="T42" fmla="*/ 344 w 431"/>
                    <a:gd name="T43" fmla="*/ 213 h 500"/>
                    <a:gd name="T44" fmla="*/ 387 w 431"/>
                    <a:gd name="T45" fmla="*/ 259 h 500"/>
                    <a:gd name="T46" fmla="*/ 395 w 431"/>
                    <a:gd name="T47" fmla="*/ 272 h 500"/>
                    <a:gd name="T48" fmla="*/ 400 w 431"/>
                    <a:gd name="T49" fmla="*/ 288 h 500"/>
                    <a:gd name="T50" fmla="*/ 429 w 431"/>
                    <a:gd name="T51" fmla="*/ 360 h 500"/>
                    <a:gd name="T52" fmla="*/ 424 w 431"/>
                    <a:gd name="T53" fmla="*/ 413 h 500"/>
                    <a:gd name="T54" fmla="*/ 339 w 431"/>
                    <a:gd name="T55" fmla="*/ 443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1" h="500">
                      <a:moveTo>
                        <a:pt x="155" y="0"/>
                      </a:moveTo>
                      <a:cubicBezTo>
                        <a:pt x="138" y="44"/>
                        <a:pt x="147" y="91"/>
                        <a:pt x="147" y="139"/>
                      </a:cubicBezTo>
                      <a:cubicBezTo>
                        <a:pt x="148" y="157"/>
                        <a:pt x="146" y="165"/>
                        <a:pt x="157" y="179"/>
                      </a:cubicBezTo>
                      <a:cubicBezTo>
                        <a:pt x="161" y="191"/>
                        <a:pt x="169" y="189"/>
                        <a:pt x="179" y="197"/>
                      </a:cubicBezTo>
                      <a:cubicBezTo>
                        <a:pt x="185" y="202"/>
                        <a:pt x="188" y="210"/>
                        <a:pt x="195" y="216"/>
                      </a:cubicBezTo>
                      <a:cubicBezTo>
                        <a:pt x="196" y="226"/>
                        <a:pt x="203" y="248"/>
                        <a:pt x="203" y="248"/>
                      </a:cubicBezTo>
                      <a:cubicBezTo>
                        <a:pt x="207" y="285"/>
                        <a:pt x="207" y="319"/>
                        <a:pt x="203" y="357"/>
                      </a:cubicBezTo>
                      <a:cubicBezTo>
                        <a:pt x="204" y="384"/>
                        <a:pt x="207" y="435"/>
                        <a:pt x="203" y="461"/>
                      </a:cubicBezTo>
                      <a:cubicBezTo>
                        <a:pt x="201" y="470"/>
                        <a:pt x="178" y="487"/>
                        <a:pt x="171" y="491"/>
                      </a:cubicBezTo>
                      <a:cubicBezTo>
                        <a:pt x="165" y="493"/>
                        <a:pt x="152" y="496"/>
                        <a:pt x="152" y="496"/>
                      </a:cubicBezTo>
                      <a:cubicBezTo>
                        <a:pt x="88" y="493"/>
                        <a:pt x="63" y="500"/>
                        <a:pt x="24" y="461"/>
                      </a:cubicBezTo>
                      <a:cubicBezTo>
                        <a:pt x="17" y="444"/>
                        <a:pt x="13" y="428"/>
                        <a:pt x="11" y="411"/>
                      </a:cubicBezTo>
                      <a:cubicBezTo>
                        <a:pt x="8" y="383"/>
                        <a:pt x="0" y="341"/>
                        <a:pt x="21" y="317"/>
                      </a:cubicBezTo>
                      <a:cubicBezTo>
                        <a:pt x="25" y="305"/>
                        <a:pt x="35" y="295"/>
                        <a:pt x="43" y="285"/>
                      </a:cubicBezTo>
                      <a:cubicBezTo>
                        <a:pt x="51" y="251"/>
                        <a:pt x="76" y="245"/>
                        <a:pt x="104" y="232"/>
                      </a:cubicBezTo>
                      <a:cubicBezTo>
                        <a:pt x="106" y="230"/>
                        <a:pt x="109" y="229"/>
                        <a:pt x="112" y="227"/>
                      </a:cubicBezTo>
                      <a:cubicBezTo>
                        <a:pt x="113" y="225"/>
                        <a:pt x="114" y="222"/>
                        <a:pt x="117" y="221"/>
                      </a:cubicBezTo>
                      <a:cubicBezTo>
                        <a:pt x="125" y="215"/>
                        <a:pt x="138" y="213"/>
                        <a:pt x="149" y="211"/>
                      </a:cubicBezTo>
                      <a:cubicBezTo>
                        <a:pt x="156" y="203"/>
                        <a:pt x="168" y="199"/>
                        <a:pt x="179" y="197"/>
                      </a:cubicBezTo>
                      <a:cubicBezTo>
                        <a:pt x="186" y="195"/>
                        <a:pt x="200" y="192"/>
                        <a:pt x="200" y="192"/>
                      </a:cubicBezTo>
                      <a:cubicBezTo>
                        <a:pt x="239" y="193"/>
                        <a:pt x="278" y="192"/>
                        <a:pt x="317" y="195"/>
                      </a:cubicBezTo>
                      <a:cubicBezTo>
                        <a:pt x="325" y="195"/>
                        <a:pt x="334" y="210"/>
                        <a:pt x="344" y="213"/>
                      </a:cubicBezTo>
                      <a:cubicBezTo>
                        <a:pt x="357" y="229"/>
                        <a:pt x="373" y="241"/>
                        <a:pt x="387" y="259"/>
                      </a:cubicBezTo>
                      <a:cubicBezTo>
                        <a:pt x="392" y="280"/>
                        <a:pt x="384" y="254"/>
                        <a:pt x="395" y="272"/>
                      </a:cubicBezTo>
                      <a:cubicBezTo>
                        <a:pt x="397" y="276"/>
                        <a:pt x="397" y="283"/>
                        <a:pt x="400" y="288"/>
                      </a:cubicBezTo>
                      <a:cubicBezTo>
                        <a:pt x="411" y="311"/>
                        <a:pt x="422" y="334"/>
                        <a:pt x="429" y="360"/>
                      </a:cubicBezTo>
                      <a:cubicBezTo>
                        <a:pt x="428" y="364"/>
                        <a:pt x="431" y="399"/>
                        <a:pt x="424" y="413"/>
                      </a:cubicBezTo>
                      <a:cubicBezTo>
                        <a:pt x="410" y="436"/>
                        <a:pt x="362" y="443"/>
                        <a:pt x="339" y="443"/>
                      </a:cubicBezTo>
                    </a:path>
                  </a:pathLst>
                </a:custGeom>
                <a:noFill/>
                <a:ln w="5715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0368" name="Group 1488"/>
              <p:cNvGrpSpPr>
                <a:grpSpLocks/>
              </p:cNvGrpSpPr>
              <p:nvPr/>
            </p:nvGrpSpPr>
            <p:grpSpPr bwMode="auto">
              <a:xfrm>
                <a:off x="2628" y="2880"/>
                <a:ext cx="396" cy="384"/>
                <a:chOff x="2628" y="2400"/>
                <a:chExt cx="396" cy="384"/>
              </a:xfrm>
            </p:grpSpPr>
            <p:grpSp>
              <p:nvGrpSpPr>
                <p:cNvPr id="380322" name="Group 1442"/>
                <p:cNvGrpSpPr>
                  <a:grpSpLocks noChangeAspect="1"/>
                </p:cNvGrpSpPr>
                <p:nvPr/>
              </p:nvGrpSpPr>
              <p:grpSpPr bwMode="auto">
                <a:xfrm>
                  <a:off x="2628" y="2400"/>
                  <a:ext cx="132" cy="384"/>
                  <a:chOff x="864" y="864"/>
                  <a:chExt cx="329" cy="960"/>
                </a:xfrm>
              </p:grpSpPr>
              <p:sp>
                <p:nvSpPr>
                  <p:cNvPr id="380323" name="Line 1443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4" name="Line 144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5" name="Oval 1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326" name="Group 1446"/>
                <p:cNvGrpSpPr>
                  <a:grpSpLocks noChangeAspect="1"/>
                </p:cNvGrpSpPr>
                <p:nvPr/>
              </p:nvGrpSpPr>
              <p:grpSpPr bwMode="auto">
                <a:xfrm>
                  <a:off x="2760" y="2400"/>
                  <a:ext cx="132" cy="384"/>
                  <a:chOff x="864" y="864"/>
                  <a:chExt cx="329" cy="960"/>
                </a:xfrm>
              </p:grpSpPr>
              <p:sp>
                <p:nvSpPr>
                  <p:cNvPr id="380327" name="Line 144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8" name="Line 144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29" name="Oval 1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330" name="Group 1450"/>
                <p:cNvGrpSpPr>
                  <a:grpSpLocks noChangeAspect="1"/>
                </p:cNvGrpSpPr>
                <p:nvPr/>
              </p:nvGrpSpPr>
              <p:grpSpPr bwMode="auto">
                <a:xfrm>
                  <a:off x="2892" y="2400"/>
                  <a:ext cx="132" cy="384"/>
                  <a:chOff x="864" y="864"/>
                  <a:chExt cx="329" cy="960"/>
                </a:xfrm>
              </p:grpSpPr>
              <p:sp>
                <p:nvSpPr>
                  <p:cNvPr id="380331" name="Line 145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32" name="Line 145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104"/>
                    <a:ext cx="0" cy="720"/>
                  </a:xfrm>
                  <a:prstGeom prst="line">
                    <a:avLst/>
                  </a:prstGeom>
                  <a:noFill/>
                  <a:ln w="38100">
                    <a:solidFill>
                      <a:srgbClr val="90909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333" name="Oval 1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4" y="864"/>
                    <a:ext cx="329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380363" name="Picture 1483" descr="Antibod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448"/>
                <a:ext cx="1000" cy="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0233" name="Group 1353"/>
              <p:cNvGrpSpPr>
                <a:grpSpLocks/>
              </p:cNvGrpSpPr>
              <p:nvPr/>
            </p:nvGrpSpPr>
            <p:grpSpPr bwMode="auto">
              <a:xfrm flipV="1">
                <a:off x="4368" y="3289"/>
                <a:ext cx="203" cy="325"/>
                <a:chOff x="1151" y="3661"/>
                <a:chExt cx="432" cy="503"/>
              </a:xfrm>
            </p:grpSpPr>
            <p:sp>
              <p:nvSpPr>
                <p:cNvPr id="380234" name="Freeform 1354"/>
                <p:cNvSpPr>
                  <a:spLocks/>
                </p:cNvSpPr>
                <p:nvPr/>
              </p:nvSpPr>
              <p:spPr bwMode="auto">
                <a:xfrm>
                  <a:off x="1152" y="3664"/>
                  <a:ext cx="431" cy="500"/>
                </a:xfrm>
                <a:custGeom>
                  <a:avLst/>
                  <a:gdLst>
                    <a:gd name="T0" fmla="*/ 155 w 431"/>
                    <a:gd name="T1" fmla="*/ 0 h 500"/>
                    <a:gd name="T2" fmla="*/ 147 w 431"/>
                    <a:gd name="T3" fmla="*/ 139 h 500"/>
                    <a:gd name="T4" fmla="*/ 157 w 431"/>
                    <a:gd name="T5" fmla="*/ 179 h 500"/>
                    <a:gd name="T6" fmla="*/ 179 w 431"/>
                    <a:gd name="T7" fmla="*/ 197 h 500"/>
                    <a:gd name="T8" fmla="*/ 195 w 431"/>
                    <a:gd name="T9" fmla="*/ 216 h 500"/>
                    <a:gd name="T10" fmla="*/ 203 w 431"/>
                    <a:gd name="T11" fmla="*/ 248 h 500"/>
                    <a:gd name="T12" fmla="*/ 203 w 431"/>
                    <a:gd name="T13" fmla="*/ 357 h 500"/>
                    <a:gd name="T14" fmla="*/ 203 w 431"/>
                    <a:gd name="T15" fmla="*/ 461 h 500"/>
                    <a:gd name="T16" fmla="*/ 171 w 431"/>
                    <a:gd name="T17" fmla="*/ 491 h 500"/>
                    <a:gd name="T18" fmla="*/ 152 w 431"/>
                    <a:gd name="T19" fmla="*/ 496 h 500"/>
                    <a:gd name="T20" fmla="*/ 24 w 431"/>
                    <a:gd name="T21" fmla="*/ 461 h 500"/>
                    <a:gd name="T22" fmla="*/ 11 w 431"/>
                    <a:gd name="T23" fmla="*/ 411 h 500"/>
                    <a:gd name="T24" fmla="*/ 21 w 431"/>
                    <a:gd name="T25" fmla="*/ 317 h 500"/>
                    <a:gd name="T26" fmla="*/ 43 w 431"/>
                    <a:gd name="T27" fmla="*/ 285 h 500"/>
                    <a:gd name="T28" fmla="*/ 104 w 431"/>
                    <a:gd name="T29" fmla="*/ 232 h 500"/>
                    <a:gd name="T30" fmla="*/ 112 w 431"/>
                    <a:gd name="T31" fmla="*/ 227 h 500"/>
                    <a:gd name="T32" fmla="*/ 117 w 431"/>
                    <a:gd name="T33" fmla="*/ 221 h 500"/>
                    <a:gd name="T34" fmla="*/ 149 w 431"/>
                    <a:gd name="T35" fmla="*/ 211 h 500"/>
                    <a:gd name="T36" fmla="*/ 179 w 431"/>
                    <a:gd name="T37" fmla="*/ 197 h 500"/>
                    <a:gd name="T38" fmla="*/ 200 w 431"/>
                    <a:gd name="T39" fmla="*/ 192 h 500"/>
                    <a:gd name="T40" fmla="*/ 317 w 431"/>
                    <a:gd name="T41" fmla="*/ 195 h 500"/>
                    <a:gd name="T42" fmla="*/ 344 w 431"/>
                    <a:gd name="T43" fmla="*/ 213 h 500"/>
                    <a:gd name="T44" fmla="*/ 387 w 431"/>
                    <a:gd name="T45" fmla="*/ 259 h 500"/>
                    <a:gd name="T46" fmla="*/ 395 w 431"/>
                    <a:gd name="T47" fmla="*/ 272 h 500"/>
                    <a:gd name="T48" fmla="*/ 400 w 431"/>
                    <a:gd name="T49" fmla="*/ 288 h 500"/>
                    <a:gd name="T50" fmla="*/ 429 w 431"/>
                    <a:gd name="T51" fmla="*/ 360 h 500"/>
                    <a:gd name="T52" fmla="*/ 424 w 431"/>
                    <a:gd name="T53" fmla="*/ 413 h 500"/>
                    <a:gd name="T54" fmla="*/ 339 w 431"/>
                    <a:gd name="T55" fmla="*/ 443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1" h="500">
                      <a:moveTo>
                        <a:pt x="155" y="0"/>
                      </a:moveTo>
                      <a:cubicBezTo>
                        <a:pt x="138" y="44"/>
                        <a:pt x="147" y="91"/>
                        <a:pt x="147" y="139"/>
                      </a:cubicBezTo>
                      <a:cubicBezTo>
                        <a:pt x="148" y="157"/>
                        <a:pt x="146" y="165"/>
                        <a:pt x="157" y="179"/>
                      </a:cubicBezTo>
                      <a:cubicBezTo>
                        <a:pt x="161" y="191"/>
                        <a:pt x="169" y="189"/>
                        <a:pt x="179" y="197"/>
                      </a:cubicBezTo>
                      <a:cubicBezTo>
                        <a:pt x="185" y="202"/>
                        <a:pt x="188" y="210"/>
                        <a:pt x="195" y="216"/>
                      </a:cubicBezTo>
                      <a:cubicBezTo>
                        <a:pt x="196" y="226"/>
                        <a:pt x="203" y="248"/>
                        <a:pt x="203" y="248"/>
                      </a:cubicBezTo>
                      <a:cubicBezTo>
                        <a:pt x="207" y="285"/>
                        <a:pt x="207" y="319"/>
                        <a:pt x="203" y="357"/>
                      </a:cubicBezTo>
                      <a:cubicBezTo>
                        <a:pt x="204" y="384"/>
                        <a:pt x="207" y="435"/>
                        <a:pt x="203" y="461"/>
                      </a:cubicBezTo>
                      <a:cubicBezTo>
                        <a:pt x="201" y="470"/>
                        <a:pt x="178" y="487"/>
                        <a:pt x="171" y="491"/>
                      </a:cubicBezTo>
                      <a:cubicBezTo>
                        <a:pt x="165" y="493"/>
                        <a:pt x="152" y="496"/>
                        <a:pt x="152" y="496"/>
                      </a:cubicBezTo>
                      <a:cubicBezTo>
                        <a:pt x="88" y="493"/>
                        <a:pt x="63" y="500"/>
                        <a:pt x="24" y="461"/>
                      </a:cubicBezTo>
                      <a:cubicBezTo>
                        <a:pt x="17" y="444"/>
                        <a:pt x="13" y="428"/>
                        <a:pt x="11" y="411"/>
                      </a:cubicBezTo>
                      <a:cubicBezTo>
                        <a:pt x="8" y="383"/>
                        <a:pt x="0" y="341"/>
                        <a:pt x="21" y="317"/>
                      </a:cubicBezTo>
                      <a:cubicBezTo>
                        <a:pt x="25" y="305"/>
                        <a:pt x="35" y="295"/>
                        <a:pt x="43" y="285"/>
                      </a:cubicBezTo>
                      <a:cubicBezTo>
                        <a:pt x="51" y="251"/>
                        <a:pt x="76" y="245"/>
                        <a:pt x="104" y="232"/>
                      </a:cubicBezTo>
                      <a:cubicBezTo>
                        <a:pt x="106" y="230"/>
                        <a:pt x="109" y="229"/>
                        <a:pt x="112" y="227"/>
                      </a:cubicBezTo>
                      <a:cubicBezTo>
                        <a:pt x="113" y="225"/>
                        <a:pt x="114" y="222"/>
                        <a:pt x="117" y="221"/>
                      </a:cubicBezTo>
                      <a:cubicBezTo>
                        <a:pt x="125" y="215"/>
                        <a:pt x="138" y="213"/>
                        <a:pt x="149" y="211"/>
                      </a:cubicBezTo>
                      <a:cubicBezTo>
                        <a:pt x="156" y="203"/>
                        <a:pt x="168" y="199"/>
                        <a:pt x="179" y="197"/>
                      </a:cubicBezTo>
                      <a:cubicBezTo>
                        <a:pt x="186" y="195"/>
                        <a:pt x="200" y="192"/>
                        <a:pt x="200" y="192"/>
                      </a:cubicBezTo>
                      <a:cubicBezTo>
                        <a:pt x="239" y="193"/>
                        <a:pt x="278" y="192"/>
                        <a:pt x="317" y="195"/>
                      </a:cubicBezTo>
                      <a:cubicBezTo>
                        <a:pt x="325" y="195"/>
                        <a:pt x="334" y="210"/>
                        <a:pt x="344" y="213"/>
                      </a:cubicBezTo>
                      <a:cubicBezTo>
                        <a:pt x="357" y="229"/>
                        <a:pt x="373" y="241"/>
                        <a:pt x="387" y="259"/>
                      </a:cubicBezTo>
                      <a:cubicBezTo>
                        <a:pt x="392" y="280"/>
                        <a:pt x="384" y="254"/>
                        <a:pt x="395" y="272"/>
                      </a:cubicBezTo>
                      <a:cubicBezTo>
                        <a:pt x="397" y="276"/>
                        <a:pt x="397" y="283"/>
                        <a:pt x="400" y="288"/>
                      </a:cubicBezTo>
                      <a:cubicBezTo>
                        <a:pt x="411" y="311"/>
                        <a:pt x="422" y="334"/>
                        <a:pt x="429" y="360"/>
                      </a:cubicBezTo>
                      <a:cubicBezTo>
                        <a:pt x="428" y="364"/>
                        <a:pt x="431" y="399"/>
                        <a:pt x="424" y="413"/>
                      </a:cubicBezTo>
                      <a:cubicBezTo>
                        <a:pt x="410" y="436"/>
                        <a:pt x="362" y="443"/>
                        <a:pt x="339" y="443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235" name="Freeform 1355"/>
                <p:cNvSpPr>
                  <a:spLocks/>
                </p:cNvSpPr>
                <p:nvPr/>
              </p:nvSpPr>
              <p:spPr bwMode="auto">
                <a:xfrm>
                  <a:off x="1151" y="3661"/>
                  <a:ext cx="431" cy="500"/>
                </a:xfrm>
                <a:custGeom>
                  <a:avLst/>
                  <a:gdLst>
                    <a:gd name="T0" fmla="*/ 155 w 431"/>
                    <a:gd name="T1" fmla="*/ 0 h 500"/>
                    <a:gd name="T2" fmla="*/ 147 w 431"/>
                    <a:gd name="T3" fmla="*/ 139 h 500"/>
                    <a:gd name="T4" fmla="*/ 157 w 431"/>
                    <a:gd name="T5" fmla="*/ 179 h 500"/>
                    <a:gd name="T6" fmla="*/ 179 w 431"/>
                    <a:gd name="T7" fmla="*/ 197 h 500"/>
                    <a:gd name="T8" fmla="*/ 195 w 431"/>
                    <a:gd name="T9" fmla="*/ 216 h 500"/>
                    <a:gd name="T10" fmla="*/ 203 w 431"/>
                    <a:gd name="T11" fmla="*/ 248 h 500"/>
                    <a:gd name="T12" fmla="*/ 203 w 431"/>
                    <a:gd name="T13" fmla="*/ 357 h 500"/>
                    <a:gd name="T14" fmla="*/ 203 w 431"/>
                    <a:gd name="T15" fmla="*/ 461 h 500"/>
                    <a:gd name="T16" fmla="*/ 171 w 431"/>
                    <a:gd name="T17" fmla="*/ 491 h 500"/>
                    <a:gd name="T18" fmla="*/ 152 w 431"/>
                    <a:gd name="T19" fmla="*/ 496 h 500"/>
                    <a:gd name="T20" fmla="*/ 24 w 431"/>
                    <a:gd name="T21" fmla="*/ 461 h 500"/>
                    <a:gd name="T22" fmla="*/ 11 w 431"/>
                    <a:gd name="T23" fmla="*/ 411 h 500"/>
                    <a:gd name="T24" fmla="*/ 21 w 431"/>
                    <a:gd name="T25" fmla="*/ 317 h 500"/>
                    <a:gd name="T26" fmla="*/ 43 w 431"/>
                    <a:gd name="T27" fmla="*/ 285 h 500"/>
                    <a:gd name="T28" fmla="*/ 104 w 431"/>
                    <a:gd name="T29" fmla="*/ 232 h 500"/>
                    <a:gd name="T30" fmla="*/ 112 w 431"/>
                    <a:gd name="T31" fmla="*/ 227 h 500"/>
                    <a:gd name="T32" fmla="*/ 117 w 431"/>
                    <a:gd name="T33" fmla="*/ 221 h 500"/>
                    <a:gd name="T34" fmla="*/ 149 w 431"/>
                    <a:gd name="T35" fmla="*/ 211 h 500"/>
                    <a:gd name="T36" fmla="*/ 179 w 431"/>
                    <a:gd name="T37" fmla="*/ 197 h 500"/>
                    <a:gd name="T38" fmla="*/ 200 w 431"/>
                    <a:gd name="T39" fmla="*/ 192 h 500"/>
                    <a:gd name="T40" fmla="*/ 317 w 431"/>
                    <a:gd name="T41" fmla="*/ 195 h 500"/>
                    <a:gd name="T42" fmla="*/ 344 w 431"/>
                    <a:gd name="T43" fmla="*/ 213 h 500"/>
                    <a:gd name="T44" fmla="*/ 387 w 431"/>
                    <a:gd name="T45" fmla="*/ 259 h 500"/>
                    <a:gd name="T46" fmla="*/ 395 w 431"/>
                    <a:gd name="T47" fmla="*/ 272 h 500"/>
                    <a:gd name="T48" fmla="*/ 400 w 431"/>
                    <a:gd name="T49" fmla="*/ 288 h 500"/>
                    <a:gd name="T50" fmla="*/ 429 w 431"/>
                    <a:gd name="T51" fmla="*/ 360 h 500"/>
                    <a:gd name="T52" fmla="*/ 424 w 431"/>
                    <a:gd name="T53" fmla="*/ 413 h 500"/>
                    <a:gd name="T54" fmla="*/ 339 w 431"/>
                    <a:gd name="T55" fmla="*/ 443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1" h="500">
                      <a:moveTo>
                        <a:pt x="155" y="0"/>
                      </a:moveTo>
                      <a:cubicBezTo>
                        <a:pt x="138" y="44"/>
                        <a:pt x="147" y="91"/>
                        <a:pt x="147" y="139"/>
                      </a:cubicBezTo>
                      <a:cubicBezTo>
                        <a:pt x="148" y="157"/>
                        <a:pt x="146" y="165"/>
                        <a:pt x="157" y="179"/>
                      </a:cubicBezTo>
                      <a:cubicBezTo>
                        <a:pt x="161" y="191"/>
                        <a:pt x="169" y="189"/>
                        <a:pt x="179" y="197"/>
                      </a:cubicBezTo>
                      <a:cubicBezTo>
                        <a:pt x="185" y="202"/>
                        <a:pt x="188" y="210"/>
                        <a:pt x="195" y="216"/>
                      </a:cubicBezTo>
                      <a:cubicBezTo>
                        <a:pt x="196" y="226"/>
                        <a:pt x="203" y="248"/>
                        <a:pt x="203" y="248"/>
                      </a:cubicBezTo>
                      <a:cubicBezTo>
                        <a:pt x="207" y="285"/>
                        <a:pt x="207" y="319"/>
                        <a:pt x="203" y="357"/>
                      </a:cubicBezTo>
                      <a:cubicBezTo>
                        <a:pt x="204" y="384"/>
                        <a:pt x="207" y="435"/>
                        <a:pt x="203" y="461"/>
                      </a:cubicBezTo>
                      <a:cubicBezTo>
                        <a:pt x="201" y="470"/>
                        <a:pt x="178" y="487"/>
                        <a:pt x="171" y="491"/>
                      </a:cubicBezTo>
                      <a:cubicBezTo>
                        <a:pt x="165" y="493"/>
                        <a:pt x="152" y="496"/>
                        <a:pt x="152" y="496"/>
                      </a:cubicBezTo>
                      <a:cubicBezTo>
                        <a:pt x="88" y="493"/>
                        <a:pt x="63" y="500"/>
                        <a:pt x="24" y="461"/>
                      </a:cubicBezTo>
                      <a:cubicBezTo>
                        <a:pt x="17" y="444"/>
                        <a:pt x="13" y="428"/>
                        <a:pt x="11" y="411"/>
                      </a:cubicBezTo>
                      <a:cubicBezTo>
                        <a:pt x="8" y="383"/>
                        <a:pt x="0" y="341"/>
                        <a:pt x="21" y="317"/>
                      </a:cubicBezTo>
                      <a:cubicBezTo>
                        <a:pt x="25" y="305"/>
                        <a:pt x="35" y="295"/>
                        <a:pt x="43" y="285"/>
                      </a:cubicBezTo>
                      <a:cubicBezTo>
                        <a:pt x="51" y="251"/>
                        <a:pt x="76" y="245"/>
                        <a:pt x="104" y="232"/>
                      </a:cubicBezTo>
                      <a:cubicBezTo>
                        <a:pt x="106" y="230"/>
                        <a:pt x="109" y="229"/>
                        <a:pt x="112" y="227"/>
                      </a:cubicBezTo>
                      <a:cubicBezTo>
                        <a:pt x="113" y="225"/>
                        <a:pt x="114" y="222"/>
                        <a:pt x="117" y="221"/>
                      </a:cubicBezTo>
                      <a:cubicBezTo>
                        <a:pt x="125" y="215"/>
                        <a:pt x="138" y="213"/>
                        <a:pt x="149" y="211"/>
                      </a:cubicBezTo>
                      <a:cubicBezTo>
                        <a:pt x="156" y="203"/>
                        <a:pt x="168" y="199"/>
                        <a:pt x="179" y="197"/>
                      </a:cubicBezTo>
                      <a:cubicBezTo>
                        <a:pt x="186" y="195"/>
                        <a:pt x="200" y="192"/>
                        <a:pt x="200" y="192"/>
                      </a:cubicBezTo>
                      <a:cubicBezTo>
                        <a:pt x="239" y="193"/>
                        <a:pt x="278" y="192"/>
                        <a:pt x="317" y="195"/>
                      </a:cubicBezTo>
                      <a:cubicBezTo>
                        <a:pt x="325" y="195"/>
                        <a:pt x="334" y="210"/>
                        <a:pt x="344" y="213"/>
                      </a:cubicBezTo>
                      <a:cubicBezTo>
                        <a:pt x="357" y="229"/>
                        <a:pt x="373" y="241"/>
                        <a:pt x="387" y="259"/>
                      </a:cubicBezTo>
                      <a:cubicBezTo>
                        <a:pt x="392" y="280"/>
                        <a:pt x="384" y="254"/>
                        <a:pt x="395" y="272"/>
                      </a:cubicBezTo>
                      <a:cubicBezTo>
                        <a:pt x="397" y="276"/>
                        <a:pt x="397" y="283"/>
                        <a:pt x="400" y="288"/>
                      </a:cubicBezTo>
                      <a:cubicBezTo>
                        <a:pt x="411" y="311"/>
                        <a:pt x="422" y="334"/>
                        <a:pt x="429" y="360"/>
                      </a:cubicBezTo>
                      <a:cubicBezTo>
                        <a:pt x="428" y="364"/>
                        <a:pt x="431" y="399"/>
                        <a:pt x="424" y="413"/>
                      </a:cubicBezTo>
                      <a:cubicBezTo>
                        <a:pt x="410" y="436"/>
                        <a:pt x="362" y="443"/>
                        <a:pt x="339" y="443"/>
                      </a:cubicBezTo>
                    </a:path>
                  </a:pathLst>
                </a:custGeom>
                <a:noFill/>
                <a:ln w="5715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0371" name="AutoShape 1491"/>
              <p:cNvSpPr>
                <a:spLocks noChangeArrowheads="1"/>
              </p:cNvSpPr>
              <p:nvPr/>
            </p:nvSpPr>
            <p:spPr bwMode="auto">
              <a:xfrm>
                <a:off x="2832" y="2544"/>
                <a:ext cx="384" cy="336"/>
              </a:xfrm>
              <a:custGeom>
                <a:avLst/>
                <a:gdLst>
                  <a:gd name="G0" fmla="+- 4781 0 0"/>
                  <a:gd name="G1" fmla="+- 21600 0 4781"/>
                  <a:gd name="G2" fmla="*/ 4781 1 2"/>
                  <a:gd name="G3" fmla="+- 21600 0 G2"/>
                  <a:gd name="G4" fmla="+/ 4781 21600 2"/>
                  <a:gd name="G5" fmla="+/ G1 0 2"/>
                  <a:gd name="G6" fmla="*/ 21600 21600 4781"/>
                  <a:gd name="G7" fmla="*/ G6 1 2"/>
                  <a:gd name="G8" fmla="+- 21600 0 G7"/>
                  <a:gd name="G9" fmla="*/ 21600 1 2"/>
                  <a:gd name="G10" fmla="+- 4781 0 G9"/>
                  <a:gd name="G11" fmla="?: G10 G8 0"/>
                  <a:gd name="G12" fmla="?: G10 G7 21600"/>
                  <a:gd name="T0" fmla="*/ 19209 w 21600"/>
                  <a:gd name="T1" fmla="*/ 10800 h 21600"/>
                  <a:gd name="T2" fmla="*/ 10800 w 21600"/>
                  <a:gd name="T3" fmla="*/ 21600 h 21600"/>
                  <a:gd name="T4" fmla="*/ 2391 w 21600"/>
                  <a:gd name="T5" fmla="*/ 10800 h 21600"/>
                  <a:gd name="T6" fmla="*/ 10800 w 21600"/>
                  <a:gd name="T7" fmla="*/ 0 h 21600"/>
                  <a:gd name="T8" fmla="*/ 4191 w 21600"/>
                  <a:gd name="T9" fmla="*/ 4191 h 21600"/>
                  <a:gd name="T10" fmla="*/ 17409 w 21600"/>
                  <a:gd name="T11" fmla="*/ 174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781" y="21600"/>
                    </a:lnTo>
                    <a:lnTo>
                      <a:pt x="168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7FFE5">
                      <a:alpha val="32001"/>
                    </a:srgbClr>
                  </a:gs>
                  <a:gs pos="100000">
                    <a:srgbClr val="002E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372" name="AutoShape 1492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384" cy="336"/>
              </a:xfrm>
              <a:custGeom>
                <a:avLst/>
                <a:gdLst>
                  <a:gd name="G0" fmla="+- 4781 0 0"/>
                  <a:gd name="G1" fmla="+- 21600 0 4781"/>
                  <a:gd name="G2" fmla="*/ 4781 1 2"/>
                  <a:gd name="G3" fmla="+- 21600 0 G2"/>
                  <a:gd name="G4" fmla="+/ 4781 21600 2"/>
                  <a:gd name="G5" fmla="+/ G1 0 2"/>
                  <a:gd name="G6" fmla="*/ 21600 21600 4781"/>
                  <a:gd name="G7" fmla="*/ G6 1 2"/>
                  <a:gd name="G8" fmla="+- 21600 0 G7"/>
                  <a:gd name="G9" fmla="*/ 21600 1 2"/>
                  <a:gd name="G10" fmla="+- 4781 0 G9"/>
                  <a:gd name="G11" fmla="?: G10 G8 0"/>
                  <a:gd name="G12" fmla="?: G10 G7 21600"/>
                  <a:gd name="T0" fmla="*/ 19209 w 21600"/>
                  <a:gd name="T1" fmla="*/ 10800 h 21600"/>
                  <a:gd name="T2" fmla="*/ 10800 w 21600"/>
                  <a:gd name="T3" fmla="*/ 21600 h 21600"/>
                  <a:gd name="T4" fmla="*/ 2391 w 21600"/>
                  <a:gd name="T5" fmla="*/ 10800 h 21600"/>
                  <a:gd name="T6" fmla="*/ 10800 w 21600"/>
                  <a:gd name="T7" fmla="*/ 0 h 21600"/>
                  <a:gd name="T8" fmla="*/ 4191 w 21600"/>
                  <a:gd name="T9" fmla="*/ 4191 h 21600"/>
                  <a:gd name="T10" fmla="*/ 17409 w 21600"/>
                  <a:gd name="T11" fmla="*/ 1740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781" y="21600"/>
                    </a:lnTo>
                    <a:lnTo>
                      <a:pt x="168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7FFE5">
                      <a:alpha val="32001"/>
                    </a:srgbClr>
                  </a:gs>
                  <a:gs pos="100000">
                    <a:srgbClr val="002E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0229" name="Oval 1349"/>
            <p:cNvSpPr>
              <a:spLocks noChangeArrowheads="1"/>
            </p:cNvSpPr>
            <p:nvPr/>
          </p:nvSpPr>
          <p:spPr bwMode="auto">
            <a:xfrm rot="7254611">
              <a:off x="3343" y="3416"/>
              <a:ext cx="303" cy="834"/>
            </a:xfrm>
            <a:prstGeom prst="ellipse">
              <a:avLst/>
            </a:prstGeom>
            <a:solidFill>
              <a:srgbClr val="00E4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37" name="Oval 1357"/>
            <p:cNvSpPr>
              <a:spLocks noChangeArrowheads="1"/>
            </p:cNvSpPr>
            <p:nvPr/>
          </p:nvSpPr>
          <p:spPr bwMode="auto">
            <a:xfrm rot="7254611">
              <a:off x="4663" y="3415"/>
              <a:ext cx="304" cy="834"/>
            </a:xfrm>
            <a:prstGeom prst="ellipse">
              <a:avLst/>
            </a:prstGeom>
            <a:solidFill>
              <a:srgbClr val="00E4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0381" name="Group 1501"/>
          <p:cNvGrpSpPr>
            <a:grpSpLocks/>
          </p:cNvGrpSpPr>
          <p:nvPr/>
        </p:nvGrpSpPr>
        <p:grpSpPr bwMode="auto">
          <a:xfrm>
            <a:off x="4876800" y="5994400"/>
            <a:ext cx="3514725" cy="517525"/>
            <a:chOff x="3072" y="3680"/>
            <a:chExt cx="2214" cy="326"/>
          </a:xfrm>
        </p:grpSpPr>
        <p:sp>
          <p:nvSpPr>
            <p:cNvPr id="380377" name="Oval 1497"/>
            <p:cNvSpPr>
              <a:spLocks noChangeArrowheads="1"/>
            </p:cNvSpPr>
            <p:nvPr/>
          </p:nvSpPr>
          <p:spPr bwMode="auto">
            <a:xfrm rot="7254611">
              <a:off x="3356" y="3397"/>
              <a:ext cx="325" cy="894"/>
            </a:xfrm>
            <a:prstGeom prst="ellipse">
              <a:avLst/>
            </a:prstGeom>
            <a:gradFill rotWithShape="0">
              <a:gsLst>
                <a:gs pos="0">
                  <a:srgbClr val="FDA3AE"/>
                </a:gs>
                <a:gs pos="100000">
                  <a:srgbClr val="D0040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78" name="Oval 1498"/>
            <p:cNvSpPr>
              <a:spLocks noChangeArrowheads="1"/>
            </p:cNvSpPr>
            <p:nvPr/>
          </p:nvSpPr>
          <p:spPr bwMode="auto">
            <a:xfrm rot="7254611">
              <a:off x="4676" y="3396"/>
              <a:ext cx="326" cy="894"/>
            </a:xfrm>
            <a:prstGeom prst="ellipse">
              <a:avLst/>
            </a:prstGeom>
            <a:gradFill rotWithShape="0">
              <a:gsLst>
                <a:gs pos="0">
                  <a:srgbClr val="FDA3AE"/>
                </a:gs>
                <a:gs pos="100000">
                  <a:srgbClr val="D0040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0383" name="Line 1503"/>
          <p:cNvSpPr>
            <a:spLocks noChangeShapeType="1"/>
          </p:cNvSpPr>
          <p:nvPr/>
        </p:nvSpPr>
        <p:spPr bwMode="auto">
          <a:xfrm rot="-25134465">
            <a:off x="5599906" y="5601494"/>
            <a:ext cx="1588" cy="129540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388" name="Rectangle 1508"/>
          <p:cNvSpPr>
            <a:spLocks noChangeArrowheads="1"/>
          </p:cNvSpPr>
          <p:nvPr/>
        </p:nvSpPr>
        <p:spPr bwMode="auto">
          <a:xfrm rot="701849">
            <a:off x="2209800" y="4181475"/>
            <a:ext cx="109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bg1"/>
                </a:solidFill>
                <a:latin typeface="Georgia" charset="0"/>
              </a:rPr>
              <a:t>polarizator</a:t>
            </a:r>
          </a:p>
        </p:txBody>
      </p:sp>
      <p:sp>
        <p:nvSpPr>
          <p:cNvPr id="380389" name="Rectangle 1509"/>
          <p:cNvSpPr>
            <a:spLocks noChangeArrowheads="1"/>
          </p:cNvSpPr>
          <p:nvPr/>
        </p:nvSpPr>
        <p:spPr bwMode="auto">
          <a:xfrm>
            <a:off x="152400" y="3429000"/>
            <a:ext cx="1381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400" b="1">
                <a:solidFill>
                  <a:schemeClr val="bg1"/>
                </a:solidFill>
                <a:latin typeface="Georgia" charset="0"/>
              </a:rPr>
              <a:t>“</a:t>
            </a:r>
            <a:r>
              <a:rPr lang="en-US" sz="1400" b="1">
                <a:solidFill>
                  <a:schemeClr val="bg1"/>
                </a:solidFill>
                <a:latin typeface="Georgia" charset="0"/>
              </a:rPr>
              <a:t>Biphotonic</a:t>
            </a:r>
            <a:r>
              <a:rPr lang="ja-JP" altLang="en-US" sz="1400" b="1">
                <a:solidFill>
                  <a:schemeClr val="bg1"/>
                </a:solidFill>
                <a:latin typeface="Georgia" charset="0"/>
              </a:rPr>
              <a:t>”</a:t>
            </a:r>
            <a:endParaRPr lang="en-US" sz="1400" b="1">
              <a:solidFill>
                <a:schemeClr val="bg1"/>
              </a:solidFill>
              <a:latin typeface="Georgia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latin typeface="Georgia" charset="0"/>
              </a:rPr>
              <a:t>Laser</a:t>
            </a:r>
          </a:p>
        </p:txBody>
      </p:sp>
      <p:grpSp>
        <p:nvGrpSpPr>
          <p:cNvPr id="380398" name="Group 1518"/>
          <p:cNvGrpSpPr>
            <a:grpSpLocks/>
          </p:cNvGrpSpPr>
          <p:nvPr/>
        </p:nvGrpSpPr>
        <p:grpSpPr bwMode="auto">
          <a:xfrm>
            <a:off x="5334000" y="2513013"/>
            <a:ext cx="2244725" cy="1449387"/>
            <a:chOff x="3360" y="1583"/>
            <a:chExt cx="1414" cy="913"/>
          </a:xfrm>
        </p:grpSpPr>
        <p:sp>
          <p:nvSpPr>
            <p:cNvPr id="380399" name="Rectangle 1519"/>
            <p:cNvSpPr>
              <a:spLocks noChangeArrowheads="1"/>
            </p:cNvSpPr>
            <p:nvPr/>
          </p:nvSpPr>
          <p:spPr bwMode="auto">
            <a:xfrm>
              <a:off x="3792" y="2304"/>
              <a:ext cx="9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FF00"/>
                  </a:solidFill>
                  <a:latin typeface="Georgia" charset="0"/>
                </a:rPr>
                <a:t>Linear dichroism</a:t>
              </a:r>
              <a:endParaRPr lang="en-US" sz="1400" i="1">
                <a:solidFill>
                  <a:srgbClr val="E4F57D"/>
                </a:solidFill>
                <a:latin typeface="Minion Pro" charset="0"/>
              </a:endParaRPr>
            </a:p>
          </p:txBody>
        </p:sp>
        <p:sp>
          <p:nvSpPr>
            <p:cNvPr id="380400" name="Line 1520"/>
            <p:cNvSpPr>
              <a:spLocks noChangeShapeType="1"/>
            </p:cNvSpPr>
            <p:nvPr/>
          </p:nvSpPr>
          <p:spPr bwMode="auto">
            <a:xfrm rot="19418454" flipH="1">
              <a:off x="3360" y="2111"/>
              <a:ext cx="3" cy="315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stealth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01" name="Line 1521"/>
            <p:cNvSpPr>
              <a:spLocks noChangeShapeType="1"/>
            </p:cNvSpPr>
            <p:nvPr/>
          </p:nvSpPr>
          <p:spPr bwMode="auto">
            <a:xfrm rot="-12869">
              <a:off x="3647" y="1583"/>
              <a:ext cx="1" cy="816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stealth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8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80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79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79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380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380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48" grpId="0" animBg="1"/>
      <p:bldP spid="380344" grpId="0" animBg="1"/>
      <p:bldP spid="380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289050" y="152400"/>
            <a:ext cx="656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Biphoton polarization microscopy</a:t>
            </a:r>
          </a:p>
        </p:txBody>
      </p:sp>
      <p:pic>
        <p:nvPicPr>
          <p:cNvPr id="378885" name="Picture 5" descr="TWOPHOTONS-polar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48688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TWOPHOTONS-polarization_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268538"/>
            <a:ext cx="298608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457200" y="4595813"/>
            <a:ext cx="471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E4F57D"/>
                </a:solidFill>
                <a:latin typeface="Minion Pro" charset="0"/>
              </a:rPr>
              <a:t>Cell expressing GAP43-CFP-Gαi2  and α2a-adrenergic receptor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3344863" y="1295400"/>
            <a:ext cx="2455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G-proteins orientation</a:t>
            </a:r>
            <a:endParaRPr lang="en-US" sz="2400" b="1">
              <a:solidFill>
                <a:srgbClr val="1A1A1A"/>
              </a:solidFill>
              <a:latin typeface="ArialMT" charset="0"/>
            </a:endParaRPr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auto">
          <a:xfrm>
            <a:off x="3048000" y="19812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E4F57D"/>
                </a:solidFill>
                <a:latin typeface="Minion Pro" charset="0"/>
              </a:rPr>
              <a:t>+ Norepinephrine</a:t>
            </a:r>
          </a:p>
        </p:txBody>
      </p:sp>
      <p:sp>
        <p:nvSpPr>
          <p:cNvPr id="378891" name="Rectangle 11"/>
          <p:cNvSpPr>
            <a:spLocks noChangeArrowheads="1"/>
          </p:cNvSpPr>
          <p:nvPr/>
        </p:nvSpPr>
        <p:spPr bwMode="auto">
          <a:xfrm>
            <a:off x="1181100" y="1981200"/>
            <a:ext cx="723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E4F57D"/>
                </a:solidFill>
                <a:latin typeface="Minion Pro" charset="0"/>
              </a:rPr>
              <a:t>Base line</a:t>
            </a:r>
          </a:p>
        </p:txBody>
      </p:sp>
      <p:pic>
        <p:nvPicPr>
          <p:cNvPr id="378892" name="Picture 12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2157413" y="5257800"/>
            <a:ext cx="482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E4F57D"/>
                </a:solidFill>
                <a:latin typeface="Minion Pro" charset="0"/>
              </a:rPr>
              <a:t>Lazar J et al. Nat Methods. 2013</a:t>
            </a:r>
          </a:p>
          <a:p>
            <a:r>
              <a:rPr lang="en-US" sz="1200">
                <a:solidFill>
                  <a:srgbClr val="E4F57D"/>
                </a:solidFill>
                <a:latin typeface="Minion Pro" charset="0"/>
              </a:rPr>
              <a:t>Two-photon polarization microscopy reveals protein structure and function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1026" descr="convexlen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886200"/>
            <a:ext cx="458152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1" name="Group 1027"/>
          <p:cNvGrpSpPr>
            <a:grpSpLocks/>
          </p:cNvGrpSpPr>
          <p:nvPr/>
        </p:nvGrpSpPr>
        <p:grpSpPr bwMode="auto">
          <a:xfrm>
            <a:off x="1371600" y="990600"/>
            <a:ext cx="6400800" cy="3124200"/>
            <a:chOff x="1056" y="816"/>
            <a:chExt cx="4032" cy="1968"/>
          </a:xfrm>
        </p:grpSpPr>
        <p:sp>
          <p:nvSpPr>
            <p:cNvPr id="339972" name="Line 1028"/>
            <p:cNvSpPr>
              <a:spLocks noChangeShapeType="1"/>
            </p:cNvSpPr>
            <p:nvPr/>
          </p:nvSpPr>
          <p:spPr bwMode="auto">
            <a:xfrm>
              <a:off x="2712" y="816"/>
              <a:ext cx="0" cy="13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3" name="Line 1029"/>
            <p:cNvSpPr>
              <a:spLocks noChangeShapeType="1"/>
            </p:cNvSpPr>
            <p:nvPr/>
          </p:nvSpPr>
          <p:spPr bwMode="auto">
            <a:xfrm>
              <a:off x="1056" y="1584"/>
              <a:ext cx="4032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4" name="Line 1030"/>
            <p:cNvSpPr>
              <a:spLocks noChangeShapeType="1"/>
            </p:cNvSpPr>
            <p:nvPr/>
          </p:nvSpPr>
          <p:spPr bwMode="auto">
            <a:xfrm flipV="1">
              <a:off x="3408" y="1573"/>
              <a:ext cx="0" cy="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5" name="Line 1031"/>
            <p:cNvSpPr>
              <a:spLocks noChangeShapeType="1"/>
            </p:cNvSpPr>
            <p:nvPr/>
          </p:nvSpPr>
          <p:spPr bwMode="auto">
            <a:xfrm>
              <a:off x="1632" y="1056"/>
              <a:ext cx="0" cy="528"/>
            </a:xfrm>
            <a:prstGeom prst="line">
              <a:avLst/>
            </a:prstGeom>
            <a:noFill/>
            <a:ln w="38100">
              <a:solidFill>
                <a:srgbClr val="3CFF25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6" name="Line 1032"/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960"/>
            </a:xfrm>
            <a:prstGeom prst="line">
              <a:avLst/>
            </a:prstGeom>
            <a:noFill/>
            <a:ln w="38100">
              <a:solidFill>
                <a:srgbClr val="3CFF25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7" name="Line 1033"/>
            <p:cNvSpPr>
              <a:spLocks noChangeShapeType="1"/>
            </p:cNvSpPr>
            <p:nvPr/>
          </p:nvSpPr>
          <p:spPr bwMode="auto">
            <a:xfrm flipV="1">
              <a:off x="2016" y="1573"/>
              <a:ext cx="0" cy="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8" name="Line 1034"/>
            <p:cNvSpPr>
              <a:spLocks noChangeShapeType="1"/>
            </p:cNvSpPr>
            <p:nvPr/>
          </p:nvSpPr>
          <p:spPr bwMode="auto">
            <a:xfrm>
              <a:off x="1632" y="1056"/>
              <a:ext cx="1079" cy="0"/>
            </a:xfrm>
            <a:prstGeom prst="line">
              <a:avLst/>
            </a:prstGeom>
            <a:noFill/>
            <a:ln w="9525" cap="rnd">
              <a:solidFill>
                <a:srgbClr val="3CFF25">
                  <a:alpha val="87000"/>
                </a:srgb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9" name="Line 1035"/>
            <p:cNvSpPr>
              <a:spLocks noChangeShapeType="1"/>
            </p:cNvSpPr>
            <p:nvPr/>
          </p:nvSpPr>
          <p:spPr bwMode="auto">
            <a:xfrm>
              <a:off x="1632" y="1056"/>
              <a:ext cx="3072" cy="1488"/>
            </a:xfrm>
            <a:prstGeom prst="line">
              <a:avLst/>
            </a:prstGeom>
            <a:noFill/>
            <a:ln w="9525" cap="rnd">
              <a:solidFill>
                <a:srgbClr val="3CFF25">
                  <a:alpha val="87000"/>
                </a:srgb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80" name="Line 1036"/>
            <p:cNvSpPr>
              <a:spLocks noChangeShapeType="1"/>
            </p:cNvSpPr>
            <p:nvPr/>
          </p:nvSpPr>
          <p:spPr bwMode="auto">
            <a:xfrm>
              <a:off x="2713" y="1056"/>
              <a:ext cx="1991" cy="1488"/>
            </a:xfrm>
            <a:prstGeom prst="line">
              <a:avLst/>
            </a:prstGeom>
            <a:noFill/>
            <a:ln w="9525" cap="rnd">
              <a:solidFill>
                <a:srgbClr val="3CFF25">
                  <a:alpha val="87000"/>
                </a:srgb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81" name="Rectangle 1037"/>
            <p:cNvSpPr>
              <a:spLocks noChangeArrowheads="1"/>
            </p:cNvSpPr>
            <p:nvPr/>
          </p:nvSpPr>
          <p:spPr bwMode="auto">
            <a:xfrm>
              <a:off x="2496" y="158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Helvetica" charset="0"/>
                </a:rPr>
                <a:t>O</a:t>
              </a:r>
            </a:p>
          </p:txBody>
        </p:sp>
        <p:sp>
          <p:nvSpPr>
            <p:cNvPr id="339982" name="Rectangle 1038"/>
            <p:cNvSpPr>
              <a:spLocks noChangeArrowheads="1"/>
            </p:cNvSpPr>
            <p:nvPr/>
          </p:nvSpPr>
          <p:spPr bwMode="auto">
            <a:xfrm>
              <a:off x="1908" y="134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Helvetica" charset="0"/>
                </a:rPr>
                <a:t>F</a:t>
              </a:r>
            </a:p>
          </p:txBody>
        </p:sp>
        <p:sp>
          <p:nvSpPr>
            <p:cNvPr id="339983" name="Rectangle 1039"/>
            <p:cNvSpPr>
              <a:spLocks noChangeArrowheads="1"/>
            </p:cNvSpPr>
            <p:nvPr/>
          </p:nvSpPr>
          <p:spPr bwMode="auto">
            <a:xfrm>
              <a:off x="3312" y="134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Helvetica" charset="0"/>
                </a:rPr>
                <a:t>F</a:t>
              </a:r>
            </a:p>
          </p:txBody>
        </p:sp>
        <p:sp>
          <p:nvSpPr>
            <p:cNvPr id="339984" name="Rectangle 1040"/>
            <p:cNvSpPr>
              <a:spLocks noChangeArrowheads="1"/>
            </p:cNvSpPr>
            <p:nvPr/>
          </p:nvSpPr>
          <p:spPr bwMode="auto">
            <a:xfrm>
              <a:off x="1516" y="158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Helvetica" charset="0"/>
                </a:rPr>
                <a:t>A</a:t>
              </a:r>
            </a:p>
          </p:txBody>
        </p:sp>
        <p:sp>
          <p:nvSpPr>
            <p:cNvPr id="339985" name="Rectangle 1041"/>
            <p:cNvSpPr>
              <a:spLocks noChangeArrowheads="1"/>
            </p:cNvSpPr>
            <p:nvPr/>
          </p:nvSpPr>
          <p:spPr bwMode="auto">
            <a:xfrm>
              <a:off x="1516" y="86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Helvetica" charset="0"/>
                </a:rPr>
                <a:t>B</a:t>
              </a:r>
            </a:p>
          </p:txBody>
        </p:sp>
        <p:sp>
          <p:nvSpPr>
            <p:cNvPr id="339986" name="Rectangle 1042"/>
            <p:cNvSpPr>
              <a:spLocks noChangeArrowheads="1"/>
            </p:cNvSpPr>
            <p:nvPr/>
          </p:nvSpPr>
          <p:spPr bwMode="auto">
            <a:xfrm>
              <a:off x="4608" y="255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Helvetica" charset="0"/>
                </a:rPr>
                <a:t>B</a:t>
              </a:r>
              <a:r>
                <a:rPr lang="en-US" sz="1800" b="1" baseline="-25000">
                  <a:solidFill>
                    <a:schemeClr val="bg1"/>
                  </a:solidFill>
                  <a:latin typeface="Helvetica" charset="0"/>
                </a:rPr>
                <a:t>1</a:t>
              </a:r>
              <a:endParaRPr lang="en-US" sz="18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339987" name="Rectangle 1043"/>
            <p:cNvSpPr>
              <a:spLocks noChangeArrowheads="1"/>
            </p:cNvSpPr>
            <p:nvPr/>
          </p:nvSpPr>
          <p:spPr bwMode="auto">
            <a:xfrm>
              <a:off x="4608" y="1344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Helvetica" charset="0"/>
                </a:rPr>
                <a:t>A</a:t>
              </a:r>
              <a:r>
                <a:rPr lang="en-US" sz="1800" b="1" baseline="-25000">
                  <a:solidFill>
                    <a:schemeClr val="bg1"/>
                  </a:solidFill>
                  <a:latin typeface="Helvetica" charset="0"/>
                </a:rPr>
                <a:t>1</a:t>
              </a:r>
              <a:endParaRPr lang="en-US" sz="18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339988" name="Rectangle 1044"/>
          <p:cNvSpPr>
            <a:spLocks noChangeArrowheads="1"/>
          </p:cNvSpPr>
          <p:nvPr/>
        </p:nvSpPr>
        <p:spPr bwMode="auto">
          <a:xfrm>
            <a:off x="5334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Magnifying</a:t>
            </a:r>
            <a:endParaRPr lang="en-US" sz="2400">
              <a:latin typeface="Helvetica" charset="0"/>
            </a:endParaRPr>
          </a:p>
        </p:txBody>
      </p:sp>
      <p:pic>
        <p:nvPicPr>
          <p:cNvPr id="339990" name="Picture 1046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33" name="Group 1041"/>
          <p:cNvGrpSpPr>
            <a:grpSpLocks/>
          </p:cNvGrpSpPr>
          <p:nvPr/>
        </p:nvGrpSpPr>
        <p:grpSpPr bwMode="auto">
          <a:xfrm>
            <a:off x="3862388" y="2667000"/>
            <a:ext cx="3986212" cy="1295400"/>
            <a:chOff x="1968" y="1680"/>
            <a:chExt cx="2511" cy="816"/>
          </a:xfrm>
        </p:grpSpPr>
        <p:grpSp>
          <p:nvGrpSpPr>
            <p:cNvPr id="342026" name="Group 1034"/>
            <p:cNvGrpSpPr>
              <a:grpSpLocks/>
            </p:cNvGrpSpPr>
            <p:nvPr/>
          </p:nvGrpSpPr>
          <p:grpSpPr bwMode="auto">
            <a:xfrm>
              <a:off x="1968" y="1680"/>
              <a:ext cx="1872" cy="816"/>
              <a:chOff x="1968" y="1680"/>
              <a:chExt cx="1872" cy="816"/>
            </a:xfrm>
          </p:grpSpPr>
          <p:sp>
            <p:nvSpPr>
              <p:cNvPr id="342023" name="Rectangle 1031"/>
              <p:cNvSpPr>
                <a:spLocks noChangeArrowheads="1"/>
              </p:cNvSpPr>
              <p:nvPr/>
            </p:nvSpPr>
            <p:spPr bwMode="auto">
              <a:xfrm rot="-384338">
                <a:off x="1968" y="1680"/>
                <a:ext cx="18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5400">
                    <a:solidFill>
                      <a:srgbClr val="A3B176"/>
                    </a:solidFill>
                    <a:latin typeface="Optima" charset="0"/>
                  </a:rPr>
                  <a:t>)))))))))))))</a:t>
                </a:r>
              </a:p>
            </p:txBody>
          </p:sp>
          <p:sp>
            <p:nvSpPr>
              <p:cNvPr id="342024" name="Rectangle 1032"/>
              <p:cNvSpPr>
                <a:spLocks noChangeArrowheads="1"/>
              </p:cNvSpPr>
              <p:nvPr/>
            </p:nvSpPr>
            <p:spPr bwMode="auto">
              <a:xfrm rot="398779">
                <a:off x="1968" y="1920"/>
                <a:ext cx="18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5400">
                    <a:solidFill>
                      <a:srgbClr val="A3B176"/>
                    </a:solidFill>
                    <a:latin typeface="Optima" charset="0"/>
                  </a:rPr>
                  <a:t>)))))))))))))</a:t>
                </a:r>
              </a:p>
            </p:txBody>
          </p:sp>
        </p:grpSp>
        <p:grpSp>
          <p:nvGrpSpPr>
            <p:cNvPr id="342032" name="Group 1040"/>
            <p:cNvGrpSpPr>
              <a:grpSpLocks/>
            </p:cNvGrpSpPr>
            <p:nvPr/>
          </p:nvGrpSpPr>
          <p:grpSpPr bwMode="auto">
            <a:xfrm>
              <a:off x="3865" y="1804"/>
              <a:ext cx="614" cy="614"/>
              <a:chOff x="3865" y="1804"/>
              <a:chExt cx="614" cy="614"/>
            </a:xfrm>
          </p:grpSpPr>
          <p:sp>
            <p:nvSpPr>
              <p:cNvPr id="342030" name="Oval 1038"/>
              <p:cNvSpPr>
                <a:spLocks noChangeAspect="1" noChangeArrowheads="1"/>
              </p:cNvSpPr>
              <p:nvPr/>
            </p:nvSpPr>
            <p:spPr bwMode="auto">
              <a:xfrm>
                <a:off x="3933" y="1872"/>
                <a:ext cx="478" cy="478"/>
              </a:xfrm>
              <a:prstGeom prst="ellipse">
                <a:avLst/>
              </a:prstGeom>
              <a:solidFill>
                <a:srgbClr val="FFFF00">
                  <a:alpha val="5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9" name="Oval 1037"/>
              <p:cNvSpPr>
                <a:spLocks noChangeAspect="1" noChangeArrowheads="1"/>
              </p:cNvSpPr>
              <p:nvPr/>
            </p:nvSpPr>
            <p:spPr bwMode="auto">
              <a:xfrm>
                <a:off x="3865" y="1804"/>
                <a:ext cx="614" cy="614"/>
              </a:xfrm>
              <a:prstGeom prst="ellipse">
                <a:avLst/>
              </a:prstGeom>
              <a:solidFill>
                <a:srgbClr val="FFFF00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2018" name="Rectangle 1026"/>
          <p:cNvSpPr>
            <a:spLocks noChangeArrowheads="1"/>
          </p:cNvSpPr>
          <p:nvPr/>
        </p:nvSpPr>
        <p:spPr bwMode="auto">
          <a:xfrm>
            <a:off x="1119188" y="2536825"/>
            <a:ext cx="297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>
                <a:solidFill>
                  <a:srgbClr val="FFFF00"/>
                </a:solidFill>
                <a:latin typeface="Optima" charset="0"/>
              </a:rPr>
              <a:t>))))))))</a:t>
            </a:r>
          </a:p>
        </p:txBody>
      </p:sp>
      <p:grpSp>
        <p:nvGrpSpPr>
          <p:cNvPr id="342021" name="Group 1029"/>
          <p:cNvGrpSpPr>
            <a:grpSpLocks/>
          </p:cNvGrpSpPr>
          <p:nvPr/>
        </p:nvGrpSpPr>
        <p:grpSpPr bwMode="auto">
          <a:xfrm>
            <a:off x="3862388" y="1600200"/>
            <a:ext cx="0" cy="3429000"/>
            <a:chOff x="2784" y="1008"/>
            <a:chExt cx="0" cy="2160"/>
          </a:xfrm>
        </p:grpSpPr>
        <p:sp>
          <p:nvSpPr>
            <p:cNvPr id="342019" name="Line 1027"/>
            <p:cNvSpPr>
              <a:spLocks noChangeShapeType="1"/>
            </p:cNvSpPr>
            <p:nvPr/>
          </p:nvSpPr>
          <p:spPr bwMode="auto">
            <a:xfrm>
              <a:off x="2784" y="1008"/>
              <a:ext cx="0" cy="91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20" name="Line 1028"/>
            <p:cNvSpPr>
              <a:spLocks noChangeShapeType="1"/>
            </p:cNvSpPr>
            <p:nvPr/>
          </p:nvSpPr>
          <p:spPr bwMode="auto">
            <a:xfrm>
              <a:off x="2784" y="2256"/>
              <a:ext cx="0" cy="91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2022" name="Rectangle 1030"/>
          <p:cNvSpPr>
            <a:spLocks noChangeArrowheads="1"/>
          </p:cNvSpPr>
          <p:nvPr/>
        </p:nvSpPr>
        <p:spPr bwMode="auto">
          <a:xfrm>
            <a:off x="3862388" y="28575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Optima" charset="0"/>
              </a:rPr>
              <a:t>)))))))))))))</a:t>
            </a:r>
          </a:p>
        </p:txBody>
      </p:sp>
      <p:sp>
        <p:nvSpPr>
          <p:cNvPr id="342027" name="Rectangle 1035"/>
          <p:cNvSpPr>
            <a:spLocks noChangeArrowheads="1"/>
          </p:cNvSpPr>
          <p:nvPr/>
        </p:nvSpPr>
        <p:spPr bwMode="auto">
          <a:xfrm>
            <a:off x="5334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Diffraction</a:t>
            </a:r>
            <a:endParaRPr lang="en-US" sz="2400">
              <a:latin typeface="Helvetica" charset="0"/>
            </a:endParaRPr>
          </a:p>
        </p:txBody>
      </p:sp>
      <p:sp>
        <p:nvSpPr>
          <p:cNvPr id="342028" name="Oval 1036"/>
          <p:cNvSpPr>
            <a:spLocks noChangeAspect="1" noChangeArrowheads="1"/>
          </p:cNvSpPr>
          <p:nvPr/>
        </p:nvSpPr>
        <p:spPr bwMode="auto">
          <a:xfrm>
            <a:off x="7018338" y="3008313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2035" name="Picture 1043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79" name="AutoShape 1063"/>
          <p:cNvSpPr>
            <a:spLocks noChangeArrowheads="1"/>
          </p:cNvSpPr>
          <p:nvPr/>
        </p:nvSpPr>
        <p:spPr bwMode="auto">
          <a:xfrm rot="15843482" flipH="1">
            <a:off x="6094413" y="1671638"/>
            <a:ext cx="304800" cy="3352800"/>
          </a:xfrm>
          <a:prstGeom prst="triangle">
            <a:avLst>
              <a:gd name="adj" fmla="val 50000"/>
            </a:avLst>
          </a:prstGeom>
          <a:solidFill>
            <a:srgbClr val="FF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075" name="Group 1059"/>
          <p:cNvGrpSpPr>
            <a:grpSpLocks/>
          </p:cNvGrpSpPr>
          <p:nvPr/>
        </p:nvGrpSpPr>
        <p:grpSpPr bwMode="auto">
          <a:xfrm>
            <a:off x="0" y="1143000"/>
            <a:ext cx="8839200" cy="4057650"/>
            <a:chOff x="0" y="720"/>
            <a:chExt cx="5568" cy="2556"/>
          </a:xfrm>
        </p:grpSpPr>
        <p:grpSp>
          <p:nvGrpSpPr>
            <p:cNvPr id="343043" name="Group 1027"/>
            <p:cNvGrpSpPr>
              <a:grpSpLocks/>
            </p:cNvGrpSpPr>
            <p:nvPr/>
          </p:nvGrpSpPr>
          <p:grpSpPr bwMode="auto">
            <a:xfrm>
              <a:off x="0" y="870"/>
              <a:ext cx="5568" cy="2256"/>
              <a:chOff x="0" y="1392"/>
              <a:chExt cx="5568" cy="1344"/>
            </a:xfrm>
          </p:grpSpPr>
          <p:grpSp>
            <p:nvGrpSpPr>
              <p:cNvPr id="343044" name="Group 1028"/>
              <p:cNvGrpSpPr>
                <a:grpSpLocks/>
              </p:cNvGrpSpPr>
              <p:nvPr/>
            </p:nvGrpSpPr>
            <p:grpSpPr bwMode="auto">
              <a:xfrm>
                <a:off x="0" y="1392"/>
                <a:ext cx="2688" cy="1344"/>
                <a:chOff x="960" y="2256"/>
                <a:chExt cx="3984" cy="960"/>
              </a:xfrm>
            </p:grpSpPr>
            <p:sp>
              <p:nvSpPr>
                <p:cNvPr id="343045" name="Line 1029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46" name="Line 1030"/>
                <p:cNvSpPr>
                  <a:spLocks noChangeShapeType="1"/>
                </p:cNvSpPr>
                <p:nvPr/>
              </p:nvSpPr>
              <p:spPr bwMode="auto">
                <a:xfrm>
                  <a:off x="960" y="2352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47" name="Line 1031"/>
                <p:cNvSpPr>
                  <a:spLocks noChangeShapeType="1"/>
                </p:cNvSpPr>
                <p:nvPr/>
              </p:nvSpPr>
              <p:spPr bwMode="auto">
                <a:xfrm>
                  <a:off x="960" y="2448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48" name="Line 1032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49" name="Line 1033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0" name="Line 1034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1" name="Line 1035"/>
                <p:cNvSpPr>
                  <a:spLocks noChangeShapeType="1"/>
                </p:cNvSpPr>
                <p:nvPr/>
              </p:nvSpPr>
              <p:spPr bwMode="auto">
                <a:xfrm>
                  <a:off x="960" y="2832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2" name="Line 1036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3" name="Line 1037"/>
                <p:cNvSpPr>
                  <a:spLocks noChangeShapeType="1"/>
                </p:cNvSpPr>
                <p:nvPr/>
              </p:nvSpPr>
              <p:spPr bwMode="auto">
                <a:xfrm>
                  <a:off x="960" y="3024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4" name="Line 1038"/>
                <p:cNvSpPr>
                  <a:spLocks noChangeShapeType="1"/>
                </p:cNvSpPr>
                <p:nvPr/>
              </p:nvSpPr>
              <p:spPr bwMode="auto">
                <a:xfrm>
                  <a:off x="960" y="3120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5" name="Line 1039"/>
                <p:cNvSpPr>
                  <a:spLocks noChangeShapeType="1"/>
                </p:cNvSpPr>
                <p:nvPr/>
              </p:nvSpPr>
              <p:spPr bwMode="auto">
                <a:xfrm>
                  <a:off x="960" y="3216"/>
                  <a:ext cx="3984" cy="0"/>
                </a:xfrm>
                <a:prstGeom prst="line">
                  <a:avLst/>
                </a:prstGeom>
                <a:noFill/>
                <a:ln w="3175" cap="rnd">
                  <a:solidFill>
                    <a:srgbClr val="FF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3056" name="Group 1040"/>
              <p:cNvGrpSpPr>
                <a:grpSpLocks/>
              </p:cNvGrpSpPr>
              <p:nvPr/>
            </p:nvGrpSpPr>
            <p:grpSpPr bwMode="auto">
              <a:xfrm>
                <a:off x="2736" y="1392"/>
                <a:ext cx="2832" cy="1344"/>
                <a:chOff x="2928" y="1464"/>
                <a:chExt cx="960" cy="1344"/>
              </a:xfrm>
            </p:grpSpPr>
            <p:sp>
              <p:nvSpPr>
                <p:cNvPr id="343057" name="Line 1041"/>
                <p:cNvSpPr>
                  <a:spLocks noChangeShapeType="1"/>
                </p:cNvSpPr>
                <p:nvPr/>
              </p:nvSpPr>
              <p:spPr bwMode="auto">
                <a:xfrm>
                  <a:off x="2928" y="1464"/>
                  <a:ext cx="912" cy="792"/>
                </a:xfrm>
                <a:prstGeom prst="line">
                  <a:avLst/>
                </a:prstGeom>
                <a:noFill/>
                <a:ln w="3175" cap="rnd">
                  <a:solidFill>
                    <a:srgbClr val="00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8" name="Line 1042"/>
                <p:cNvSpPr>
                  <a:spLocks noChangeShapeType="1"/>
                </p:cNvSpPr>
                <p:nvPr/>
              </p:nvSpPr>
              <p:spPr bwMode="auto">
                <a:xfrm>
                  <a:off x="2928" y="1598"/>
                  <a:ext cx="960" cy="658"/>
                </a:xfrm>
                <a:prstGeom prst="line">
                  <a:avLst/>
                </a:prstGeom>
                <a:noFill/>
                <a:ln w="3175" cap="rnd">
                  <a:solidFill>
                    <a:srgbClr val="00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59" name="Line 1043"/>
                <p:cNvSpPr>
                  <a:spLocks noChangeShapeType="1"/>
                </p:cNvSpPr>
                <p:nvPr/>
              </p:nvSpPr>
              <p:spPr bwMode="auto">
                <a:xfrm>
                  <a:off x="2928" y="1733"/>
                  <a:ext cx="912" cy="475"/>
                </a:xfrm>
                <a:prstGeom prst="line">
                  <a:avLst/>
                </a:prstGeom>
                <a:noFill/>
                <a:ln w="3175" cap="rnd">
                  <a:solidFill>
                    <a:srgbClr val="00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0" name="Line 1044"/>
                <p:cNvSpPr>
                  <a:spLocks noChangeShapeType="1"/>
                </p:cNvSpPr>
                <p:nvPr/>
              </p:nvSpPr>
              <p:spPr bwMode="auto">
                <a:xfrm>
                  <a:off x="2928" y="1867"/>
                  <a:ext cx="960" cy="341"/>
                </a:xfrm>
                <a:prstGeom prst="line">
                  <a:avLst/>
                </a:prstGeom>
                <a:noFill/>
                <a:ln w="3175" cap="rnd">
                  <a:solidFill>
                    <a:srgbClr val="00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061" name="Line 1045"/>
                <p:cNvSpPr>
                  <a:spLocks noChangeShapeType="1"/>
                </p:cNvSpPr>
                <p:nvPr/>
              </p:nvSpPr>
              <p:spPr bwMode="auto">
                <a:xfrm>
                  <a:off x="2928" y="2002"/>
                  <a:ext cx="960" cy="158"/>
                </a:xfrm>
                <a:prstGeom prst="line">
                  <a:avLst/>
                </a:prstGeom>
                <a:noFill/>
                <a:ln w="3175" cap="rnd">
                  <a:solidFill>
                    <a:srgbClr val="00FF00">
                      <a:alpha val="60001"/>
                    </a:srgb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3062" name="Group 1046"/>
                <p:cNvGrpSpPr>
                  <a:grpSpLocks/>
                </p:cNvGrpSpPr>
                <p:nvPr/>
              </p:nvGrpSpPr>
              <p:grpSpPr bwMode="auto">
                <a:xfrm flipV="1">
                  <a:off x="2928" y="2016"/>
                  <a:ext cx="960" cy="792"/>
                  <a:chOff x="2928" y="1464"/>
                  <a:chExt cx="960" cy="792"/>
                </a:xfrm>
              </p:grpSpPr>
              <p:sp>
                <p:nvSpPr>
                  <p:cNvPr id="343063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1464"/>
                    <a:ext cx="912" cy="792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064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1598"/>
                    <a:ext cx="960" cy="65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065" name="Line 1049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1733"/>
                    <a:ext cx="912" cy="475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066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1867"/>
                    <a:ext cx="960" cy="341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067" name="Line 10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002"/>
                    <a:ext cx="960" cy="158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068" name="Line 10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36"/>
                    <a:ext cx="768" cy="0"/>
                  </a:xfrm>
                  <a:prstGeom prst="line">
                    <a:avLst/>
                  </a:prstGeom>
                  <a:noFill/>
                  <a:ln w="3175" cap="rnd">
                    <a:solidFill>
                      <a:srgbClr val="00FF00">
                        <a:alpha val="60001"/>
                      </a:srgbClr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343069" name="Picture 1053" descr="convexlen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720"/>
              <a:ext cx="432" cy="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3080" name="Group 1064"/>
          <p:cNvGrpSpPr>
            <a:grpSpLocks/>
          </p:cNvGrpSpPr>
          <p:nvPr/>
        </p:nvGrpSpPr>
        <p:grpSpPr bwMode="auto">
          <a:xfrm>
            <a:off x="0" y="1295400"/>
            <a:ext cx="7924800" cy="3759200"/>
            <a:chOff x="0" y="816"/>
            <a:chExt cx="4992" cy="2368"/>
          </a:xfrm>
        </p:grpSpPr>
        <p:sp>
          <p:nvSpPr>
            <p:cNvPr id="343076" name="Line 1060"/>
            <p:cNvSpPr>
              <a:spLocks noChangeShapeType="1"/>
            </p:cNvSpPr>
            <p:nvPr/>
          </p:nvSpPr>
          <p:spPr bwMode="auto">
            <a:xfrm>
              <a:off x="0" y="2208"/>
              <a:ext cx="192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3074" name="Picture 1058" descr="Lens_fragm_0000_Layer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816"/>
              <a:ext cx="1253" cy="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3077" name="Line 1061"/>
            <p:cNvSpPr>
              <a:spLocks noChangeShapeType="1"/>
            </p:cNvSpPr>
            <p:nvPr/>
          </p:nvSpPr>
          <p:spPr bwMode="auto">
            <a:xfrm flipV="1">
              <a:off x="2928" y="2016"/>
              <a:ext cx="2064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3081" name="Rectangle 1065"/>
          <p:cNvSpPr>
            <a:spLocks noChangeArrowheads="1"/>
          </p:cNvSpPr>
          <p:nvPr/>
        </p:nvSpPr>
        <p:spPr bwMode="auto">
          <a:xfrm>
            <a:off x="7696200" y="2895600"/>
            <a:ext cx="533400" cy="533400"/>
          </a:xfrm>
          <a:prstGeom prst="rect">
            <a:avLst/>
          </a:prstGeom>
          <a:noFill/>
          <a:ln w="2222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3083" name="Picture 1067" descr="Airy di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124200" cy="1684338"/>
          </a:xfrm>
          <a:prstGeom prst="rect">
            <a:avLst/>
          </a:prstGeom>
          <a:noFill/>
          <a:ln w="2222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84" name="Rectangle 1068"/>
          <p:cNvSpPr>
            <a:spLocks noChangeArrowheads="1"/>
          </p:cNvSpPr>
          <p:nvPr/>
        </p:nvSpPr>
        <p:spPr bwMode="auto">
          <a:xfrm>
            <a:off x="6477000" y="5895975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Georgia" charset="0"/>
              </a:rPr>
              <a:t>Airy disk</a:t>
            </a:r>
          </a:p>
        </p:txBody>
      </p:sp>
      <p:sp>
        <p:nvSpPr>
          <p:cNvPr id="343086" name="Rectangle 1070"/>
          <p:cNvSpPr>
            <a:spLocks noChangeArrowheads="1"/>
          </p:cNvSpPr>
          <p:nvPr/>
        </p:nvSpPr>
        <p:spPr bwMode="auto">
          <a:xfrm>
            <a:off x="5334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Diffraction</a:t>
            </a:r>
            <a:endParaRPr lang="en-US" sz="2400">
              <a:latin typeface="Helvetica" charset="0"/>
            </a:endParaRPr>
          </a:p>
        </p:txBody>
      </p:sp>
      <p:pic>
        <p:nvPicPr>
          <p:cNvPr id="343088" name="Picture 1072" descr="LOGCRCELB-bis"/>
          <p:cNvPicPr>
            <a:picLocks noChangeAspect="1" noChangeArrowheads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2000"/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2000"/>
                                        <p:tgtEl>
                                          <p:spTgt spid="3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79" grpId="0" animBg="1"/>
      <p:bldP spid="343081" grpId="0" animBg="1"/>
      <p:bldP spid="3430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530350"/>
            <a:ext cx="46990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5334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Resolution</a:t>
            </a:r>
            <a:endParaRPr lang="en-US" sz="2400">
              <a:latin typeface="Helvetica" charset="0"/>
            </a:endParaRPr>
          </a:p>
        </p:txBody>
      </p:sp>
      <p:grpSp>
        <p:nvGrpSpPr>
          <p:cNvPr id="345098" name="Group 10"/>
          <p:cNvGrpSpPr>
            <a:grpSpLocks/>
          </p:cNvGrpSpPr>
          <p:nvPr/>
        </p:nvGrpSpPr>
        <p:grpSpPr bwMode="auto">
          <a:xfrm>
            <a:off x="3200400" y="1873250"/>
            <a:ext cx="2743200" cy="1206500"/>
            <a:chOff x="2016" y="1180"/>
            <a:chExt cx="1728" cy="760"/>
          </a:xfrm>
        </p:grpSpPr>
        <p:sp>
          <p:nvSpPr>
            <p:cNvPr id="345094" name="Line 6"/>
            <p:cNvSpPr>
              <a:spLocks noChangeShapeType="1"/>
            </p:cNvSpPr>
            <p:nvPr/>
          </p:nvSpPr>
          <p:spPr bwMode="auto">
            <a:xfrm>
              <a:off x="2016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3408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Rectangle 8"/>
            <p:cNvSpPr>
              <a:spLocks noChangeArrowheads="1"/>
            </p:cNvSpPr>
            <p:nvPr/>
          </p:nvSpPr>
          <p:spPr bwMode="auto">
            <a:xfrm>
              <a:off x="3504" y="1180"/>
              <a:ext cx="1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?</a:t>
              </a:r>
            </a:p>
          </p:txBody>
        </p:sp>
        <p:sp>
          <p:nvSpPr>
            <p:cNvPr id="345097" name="Rectangle 9"/>
            <p:cNvSpPr>
              <a:spLocks noChangeArrowheads="1"/>
            </p:cNvSpPr>
            <p:nvPr/>
          </p:nvSpPr>
          <p:spPr bwMode="auto">
            <a:xfrm>
              <a:off x="2112" y="1728"/>
              <a:ext cx="1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345100" name="Picture 12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5334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Resolution</a:t>
            </a:r>
            <a:endParaRPr lang="en-US" sz="2400">
              <a:latin typeface="Helvetica" charset="0"/>
            </a:endParaRP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2895600" y="609600"/>
            <a:ext cx="300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Georgia" charset="0"/>
              </a:rPr>
              <a:t>Abbe diffraction limit</a:t>
            </a:r>
          </a:p>
        </p:txBody>
      </p:sp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525"/>
            <a:ext cx="39116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4800600" y="27273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Georgia" charset="0"/>
              </a:rPr>
              <a:t>Abbe Resolution</a:t>
            </a:r>
            <a:r>
              <a:rPr lang="en-US" sz="2400" b="1" baseline="-25000">
                <a:solidFill>
                  <a:srgbClr val="FFFF00"/>
                </a:solidFill>
                <a:latin typeface="Georgia" charset="0"/>
              </a:rPr>
              <a:t>x,y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 = </a:t>
            </a:r>
            <a:r>
              <a:rPr lang="en-US" sz="2000" b="1">
                <a:solidFill>
                  <a:srgbClr val="FFFF00"/>
                </a:solidFill>
              </a:rPr>
              <a:t>λ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/2NA</a:t>
            </a: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5384800" y="348297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Georgia" charset="0"/>
              </a:rPr>
              <a:t>Numerical Aperture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Georgia" charset="0"/>
              </a:rPr>
              <a:t> NA = </a:t>
            </a:r>
            <a:r>
              <a:rPr lang="en-US" sz="2000" i="1">
                <a:solidFill>
                  <a:srgbClr val="FFFF00"/>
                </a:solidFill>
                <a:latin typeface="Georgia" charset="0"/>
              </a:rPr>
              <a:t>n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•sin(</a:t>
            </a:r>
            <a:r>
              <a:rPr lang="en-US" sz="2000" b="1">
                <a:solidFill>
                  <a:srgbClr val="FFFF00"/>
                </a:solidFill>
              </a:rPr>
              <a:t>θ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)</a:t>
            </a: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762000" y="516572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00"/>
                </a:solidFill>
                <a:latin typeface="Georgia" charset="0"/>
              </a:rPr>
              <a:t>n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 - refractive index of the imaging medium ( </a:t>
            </a:r>
            <a:r>
              <a:rPr lang="en-US" sz="2000">
                <a:solidFill>
                  <a:srgbClr val="FFFF00"/>
                </a:solidFill>
                <a:latin typeface="Georgia" charset="0"/>
              </a:rPr>
              <a:t>air, oil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)</a:t>
            </a:r>
          </a:p>
          <a:p>
            <a:r>
              <a:rPr lang="en-US" sz="2000" b="1">
                <a:solidFill>
                  <a:srgbClr val="FFFF00"/>
                </a:solidFill>
              </a:rPr>
              <a:t>θ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 </a:t>
            </a:r>
            <a:r>
              <a:rPr lang="en-US" sz="2000" b="1">
                <a:solidFill>
                  <a:srgbClr val="FFFF00"/>
                </a:solidFill>
              </a:rPr>
              <a:t> -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 aperture angle (</a:t>
            </a:r>
            <a:r>
              <a:rPr lang="en-US" sz="2000">
                <a:solidFill>
                  <a:srgbClr val="FFFF00"/>
                </a:solidFill>
                <a:latin typeface="Georgia" charset="0"/>
              </a:rPr>
              <a:t>1,4 in the best case</a:t>
            </a:r>
            <a:r>
              <a:rPr lang="en-US" sz="2000" b="1">
                <a:solidFill>
                  <a:srgbClr val="FFFF00"/>
                </a:solidFill>
                <a:latin typeface="Georgia" charset="0"/>
              </a:rPr>
              <a:t>)</a:t>
            </a:r>
          </a:p>
        </p:txBody>
      </p:sp>
      <p:grpSp>
        <p:nvGrpSpPr>
          <p:cNvPr id="346133" name="Group 21"/>
          <p:cNvGrpSpPr>
            <a:grpSpLocks/>
          </p:cNvGrpSpPr>
          <p:nvPr/>
        </p:nvGrpSpPr>
        <p:grpSpPr bwMode="auto">
          <a:xfrm>
            <a:off x="533400" y="609600"/>
            <a:ext cx="7848600" cy="1593850"/>
            <a:chOff x="336" y="384"/>
            <a:chExt cx="4944" cy="1004"/>
          </a:xfrm>
        </p:grpSpPr>
        <p:grpSp>
          <p:nvGrpSpPr>
            <p:cNvPr id="346132" name="Group 20"/>
            <p:cNvGrpSpPr>
              <a:grpSpLocks/>
            </p:cNvGrpSpPr>
            <p:nvPr/>
          </p:nvGrpSpPr>
          <p:grpSpPr bwMode="auto">
            <a:xfrm>
              <a:off x="336" y="384"/>
              <a:ext cx="4944" cy="1004"/>
              <a:chOff x="336" y="384"/>
              <a:chExt cx="4944" cy="1004"/>
            </a:xfrm>
          </p:grpSpPr>
          <p:sp>
            <p:nvSpPr>
              <p:cNvPr id="346123" name="Rectangle 11"/>
              <p:cNvSpPr>
                <a:spLocks noChangeArrowheads="1"/>
              </p:cNvSpPr>
              <p:nvPr/>
            </p:nvSpPr>
            <p:spPr bwMode="auto">
              <a:xfrm>
                <a:off x="336" y="681"/>
                <a:ext cx="49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3600" b="1" i="1">
                    <a:solidFill>
                      <a:schemeClr val="bg1"/>
                    </a:solidFill>
                    <a:latin typeface="Georgia" charset="0"/>
                  </a:rPr>
                  <a:t>D = 0.2 µm</a:t>
                </a:r>
                <a:endParaRPr lang="en-US" sz="36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  <p:pic>
            <p:nvPicPr>
              <p:cNvPr id="346126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84"/>
                <a:ext cx="931" cy="1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4032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6135" name="Picture 23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64" name="Group 20"/>
          <p:cNvGrpSpPr>
            <a:grpSpLocks/>
          </p:cNvGrpSpPr>
          <p:nvPr/>
        </p:nvGrpSpPr>
        <p:grpSpPr bwMode="auto">
          <a:xfrm flipH="1">
            <a:off x="2667000" y="3200400"/>
            <a:ext cx="1905000" cy="1066800"/>
            <a:chOff x="2880" y="1008"/>
            <a:chExt cx="1200" cy="672"/>
          </a:xfrm>
        </p:grpSpPr>
        <p:sp>
          <p:nvSpPr>
            <p:cNvPr id="313365" name="Rectangle 21" descr="80%"/>
            <p:cNvSpPr>
              <a:spLocks noChangeArrowheads="1"/>
            </p:cNvSpPr>
            <p:nvPr/>
          </p:nvSpPr>
          <p:spPr bwMode="auto">
            <a:xfrm>
              <a:off x="2880" y="1008"/>
              <a:ext cx="1104" cy="672"/>
            </a:xfrm>
            <a:prstGeom prst="rect">
              <a:avLst/>
            </a:prstGeom>
            <a:pattFill prst="pct80">
              <a:fgClr>
                <a:srgbClr val="4DBFFC">
                  <a:alpha val="58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66" name="Oval 22" descr="80%"/>
            <p:cNvSpPr>
              <a:spLocks noChangeArrowheads="1"/>
            </p:cNvSpPr>
            <p:nvPr/>
          </p:nvSpPr>
          <p:spPr bwMode="auto">
            <a:xfrm>
              <a:off x="3840" y="1008"/>
              <a:ext cx="240" cy="672"/>
            </a:xfrm>
            <a:prstGeom prst="ellipse">
              <a:avLst/>
            </a:prstGeom>
            <a:pattFill prst="pct80">
              <a:fgClr>
                <a:srgbClr val="4DBFF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346" name="Group 2"/>
          <p:cNvGrpSpPr>
            <a:grpSpLocks/>
          </p:cNvGrpSpPr>
          <p:nvPr/>
        </p:nvGrpSpPr>
        <p:grpSpPr bwMode="auto">
          <a:xfrm>
            <a:off x="4572000" y="3200400"/>
            <a:ext cx="1905000" cy="1066800"/>
            <a:chOff x="2880" y="1008"/>
            <a:chExt cx="1200" cy="672"/>
          </a:xfrm>
        </p:grpSpPr>
        <p:sp>
          <p:nvSpPr>
            <p:cNvPr id="313347" name="Rectangle 3" descr="80%"/>
            <p:cNvSpPr>
              <a:spLocks noChangeArrowheads="1"/>
            </p:cNvSpPr>
            <p:nvPr/>
          </p:nvSpPr>
          <p:spPr bwMode="auto">
            <a:xfrm>
              <a:off x="2880" y="1008"/>
              <a:ext cx="1104" cy="672"/>
            </a:xfrm>
            <a:prstGeom prst="rect">
              <a:avLst/>
            </a:prstGeom>
            <a:pattFill prst="pct80">
              <a:fgClr>
                <a:srgbClr val="4DBFFC">
                  <a:alpha val="58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48" name="Oval 4" descr="80%"/>
            <p:cNvSpPr>
              <a:spLocks noChangeArrowheads="1"/>
            </p:cNvSpPr>
            <p:nvPr/>
          </p:nvSpPr>
          <p:spPr bwMode="auto">
            <a:xfrm>
              <a:off x="3840" y="1008"/>
              <a:ext cx="240" cy="672"/>
            </a:xfrm>
            <a:prstGeom prst="ellipse">
              <a:avLst/>
            </a:prstGeom>
            <a:pattFill prst="pct80">
              <a:fgClr>
                <a:srgbClr val="4DBFF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3349" name="Picture 5" descr="convexlen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9100" y="1131888"/>
            <a:ext cx="6858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2057400" y="4267200"/>
            <a:ext cx="5029200" cy="533400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533400" y="5410200"/>
            <a:ext cx="8077200" cy="1447800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352" name="Group 8"/>
          <p:cNvGrpSpPr>
            <a:grpSpLocks/>
          </p:cNvGrpSpPr>
          <p:nvPr/>
        </p:nvGrpSpPr>
        <p:grpSpPr bwMode="auto">
          <a:xfrm>
            <a:off x="2286000" y="4800600"/>
            <a:ext cx="4572000" cy="609600"/>
            <a:chOff x="1440" y="2016"/>
            <a:chExt cx="2880" cy="384"/>
          </a:xfrm>
        </p:grpSpPr>
        <p:sp>
          <p:nvSpPr>
            <p:cNvPr id="313353" name="AutoShape 9" descr="Dashed horizontal"/>
            <p:cNvSpPr>
              <a:spLocks noChangeArrowheads="1"/>
            </p:cNvSpPr>
            <p:nvPr/>
          </p:nvSpPr>
          <p:spPr bwMode="auto">
            <a:xfrm rot="16200000" flipV="1">
              <a:off x="1512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4" name="Rectangle 10" descr="Dashed horizontal"/>
            <p:cNvSpPr>
              <a:spLocks noChangeArrowheads="1"/>
            </p:cNvSpPr>
            <p:nvPr/>
          </p:nvSpPr>
          <p:spPr bwMode="auto">
            <a:xfrm>
              <a:off x="1944" y="2016"/>
              <a:ext cx="1872" cy="384"/>
            </a:xfrm>
            <a:prstGeom prst="rec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5" name="AutoShape 11" descr="Dashed horizontal"/>
            <p:cNvSpPr>
              <a:spLocks noChangeArrowheads="1"/>
            </p:cNvSpPr>
            <p:nvPr/>
          </p:nvSpPr>
          <p:spPr bwMode="auto">
            <a:xfrm rot="16200000" flipH="1">
              <a:off x="3864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367" name="Rectangle 23"/>
          <p:cNvSpPr>
            <a:spLocks noChangeArrowheads="1"/>
          </p:cNvSpPr>
          <p:nvPr/>
        </p:nvSpPr>
        <p:spPr bwMode="auto">
          <a:xfrm>
            <a:off x="533400" y="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Near-field optical microscopy</a:t>
            </a:r>
          </a:p>
        </p:txBody>
      </p:sp>
      <p:pic>
        <p:nvPicPr>
          <p:cNvPr id="313369" name="Picture 2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409" name="Group 17"/>
          <p:cNvGrpSpPr>
            <a:grpSpLocks/>
          </p:cNvGrpSpPr>
          <p:nvPr/>
        </p:nvGrpSpPr>
        <p:grpSpPr bwMode="auto">
          <a:xfrm>
            <a:off x="2667000" y="4400550"/>
            <a:ext cx="3810000" cy="309563"/>
            <a:chOff x="1680" y="2016"/>
            <a:chExt cx="2400" cy="672"/>
          </a:xfrm>
        </p:grpSpPr>
        <p:grpSp>
          <p:nvGrpSpPr>
            <p:cNvPr id="315394" name="Group 2" descr="80%"/>
            <p:cNvGrpSpPr>
              <a:grpSpLocks/>
            </p:cNvGrpSpPr>
            <p:nvPr/>
          </p:nvGrpSpPr>
          <p:grpSpPr bwMode="auto">
            <a:xfrm flipH="1">
              <a:off x="1680" y="2016"/>
              <a:ext cx="1200" cy="672"/>
              <a:chOff x="2880" y="1008"/>
              <a:chExt cx="1200" cy="672"/>
            </a:xfrm>
          </p:grpSpPr>
          <p:sp>
            <p:nvSpPr>
              <p:cNvPr id="315395" name="Rectangle 3" descr="80%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04" cy="672"/>
              </a:xfrm>
              <a:prstGeom prst="rect">
                <a:avLst/>
              </a:prstGeom>
              <a:pattFill prst="pct80">
                <a:fgClr>
                  <a:srgbClr val="4DBFFC">
                    <a:alpha val="58000"/>
                  </a:srgb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96" name="Oval 4" descr="80%"/>
              <p:cNvSpPr>
                <a:spLocks noChangeArrowheads="1"/>
              </p:cNvSpPr>
              <p:nvPr/>
            </p:nvSpPr>
            <p:spPr bwMode="auto">
              <a:xfrm>
                <a:off x="3840" y="1008"/>
                <a:ext cx="240" cy="672"/>
              </a:xfrm>
              <a:prstGeom prst="ellipse">
                <a:avLst/>
              </a:prstGeom>
              <a:pattFill prst="pct80">
                <a:fgClr>
                  <a:srgbClr val="4DBFFC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397" name="Group 5" descr="80%"/>
            <p:cNvGrpSpPr>
              <a:grpSpLocks/>
            </p:cNvGrpSpPr>
            <p:nvPr/>
          </p:nvGrpSpPr>
          <p:grpSpPr bwMode="auto">
            <a:xfrm>
              <a:off x="2880" y="2016"/>
              <a:ext cx="1200" cy="672"/>
              <a:chOff x="2880" y="1008"/>
              <a:chExt cx="1200" cy="672"/>
            </a:xfrm>
          </p:grpSpPr>
          <p:sp>
            <p:nvSpPr>
              <p:cNvPr id="315398" name="Rectangle 6" descr="80%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04" cy="672"/>
              </a:xfrm>
              <a:prstGeom prst="rect">
                <a:avLst/>
              </a:prstGeom>
              <a:pattFill prst="pct80">
                <a:fgClr>
                  <a:srgbClr val="4DBFFC">
                    <a:alpha val="58000"/>
                  </a:srgb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99" name="Oval 7" descr="80%"/>
              <p:cNvSpPr>
                <a:spLocks noChangeArrowheads="1"/>
              </p:cNvSpPr>
              <p:nvPr/>
            </p:nvSpPr>
            <p:spPr bwMode="auto">
              <a:xfrm>
                <a:off x="3840" y="1008"/>
                <a:ext cx="240" cy="672"/>
              </a:xfrm>
              <a:prstGeom prst="ellipse">
                <a:avLst/>
              </a:prstGeom>
              <a:pattFill prst="pct80">
                <a:fgClr>
                  <a:srgbClr val="4DBFFC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5400" name="Picture 8" descr="convexlen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9100" y="2352675"/>
            <a:ext cx="6858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533400" y="5410200"/>
            <a:ext cx="8077200" cy="1447800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403" name="Group 11"/>
          <p:cNvGrpSpPr>
            <a:grpSpLocks/>
          </p:cNvGrpSpPr>
          <p:nvPr/>
        </p:nvGrpSpPr>
        <p:grpSpPr bwMode="auto">
          <a:xfrm>
            <a:off x="2286000" y="4800600"/>
            <a:ext cx="4572000" cy="609600"/>
            <a:chOff x="1440" y="2016"/>
            <a:chExt cx="2880" cy="384"/>
          </a:xfrm>
        </p:grpSpPr>
        <p:sp>
          <p:nvSpPr>
            <p:cNvPr id="315404" name="AutoShape 12" descr="Dashed horizontal"/>
            <p:cNvSpPr>
              <a:spLocks noChangeArrowheads="1"/>
            </p:cNvSpPr>
            <p:nvPr/>
          </p:nvSpPr>
          <p:spPr bwMode="auto">
            <a:xfrm rot="16200000" flipV="1">
              <a:off x="1512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5" name="Rectangle 13" descr="Dashed horizontal"/>
            <p:cNvSpPr>
              <a:spLocks noChangeArrowheads="1"/>
            </p:cNvSpPr>
            <p:nvPr/>
          </p:nvSpPr>
          <p:spPr bwMode="auto">
            <a:xfrm>
              <a:off x="1944" y="2016"/>
              <a:ext cx="1872" cy="384"/>
            </a:xfrm>
            <a:prstGeom prst="rec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6" name="AutoShape 14" descr="Dashed horizontal"/>
            <p:cNvSpPr>
              <a:spLocks noChangeArrowheads="1"/>
            </p:cNvSpPr>
            <p:nvPr/>
          </p:nvSpPr>
          <p:spPr bwMode="auto">
            <a:xfrm rot="16200000" flipH="1">
              <a:off x="3864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408" name="Rectangle 16"/>
          <p:cNvSpPr>
            <a:spLocks noChangeArrowheads="1"/>
          </p:cNvSpPr>
          <p:nvPr/>
        </p:nvSpPr>
        <p:spPr bwMode="auto">
          <a:xfrm>
            <a:off x="533400" y="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Near-field optical microscopy</a:t>
            </a:r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>
            <a:off x="2971800" y="48006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Freeform 21"/>
          <p:cNvSpPr>
            <a:spLocks/>
          </p:cNvSpPr>
          <p:nvPr/>
        </p:nvSpPr>
        <p:spPr bwMode="auto">
          <a:xfrm>
            <a:off x="2979738" y="4800600"/>
            <a:ext cx="3175000" cy="358775"/>
          </a:xfrm>
          <a:custGeom>
            <a:avLst/>
            <a:gdLst>
              <a:gd name="T0" fmla="*/ 0 w 2000"/>
              <a:gd name="T1" fmla="*/ 5 h 226"/>
              <a:gd name="T2" fmla="*/ 67 w 2000"/>
              <a:gd name="T3" fmla="*/ 24 h 226"/>
              <a:gd name="T4" fmla="*/ 150 w 2000"/>
              <a:gd name="T5" fmla="*/ 37 h 226"/>
              <a:gd name="T6" fmla="*/ 299 w 2000"/>
              <a:gd name="T7" fmla="*/ 61 h 226"/>
              <a:gd name="T8" fmla="*/ 462 w 2000"/>
              <a:gd name="T9" fmla="*/ 93 h 226"/>
              <a:gd name="T10" fmla="*/ 502 w 2000"/>
              <a:gd name="T11" fmla="*/ 107 h 226"/>
              <a:gd name="T12" fmla="*/ 528 w 2000"/>
              <a:gd name="T13" fmla="*/ 112 h 226"/>
              <a:gd name="T14" fmla="*/ 760 w 2000"/>
              <a:gd name="T15" fmla="*/ 165 h 226"/>
              <a:gd name="T16" fmla="*/ 835 w 2000"/>
              <a:gd name="T17" fmla="*/ 176 h 226"/>
              <a:gd name="T18" fmla="*/ 923 w 2000"/>
              <a:gd name="T19" fmla="*/ 187 h 226"/>
              <a:gd name="T20" fmla="*/ 990 w 2000"/>
              <a:gd name="T21" fmla="*/ 197 h 226"/>
              <a:gd name="T22" fmla="*/ 1136 w 2000"/>
              <a:gd name="T23" fmla="*/ 224 h 226"/>
              <a:gd name="T24" fmla="*/ 1371 w 2000"/>
              <a:gd name="T25" fmla="*/ 213 h 226"/>
              <a:gd name="T26" fmla="*/ 1542 w 2000"/>
              <a:gd name="T27" fmla="*/ 181 h 226"/>
              <a:gd name="T28" fmla="*/ 1603 w 2000"/>
              <a:gd name="T29" fmla="*/ 163 h 226"/>
              <a:gd name="T30" fmla="*/ 1670 w 2000"/>
              <a:gd name="T31" fmla="*/ 141 h 226"/>
              <a:gd name="T32" fmla="*/ 1702 w 2000"/>
              <a:gd name="T33" fmla="*/ 128 h 226"/>
              <a:gd name="T34" fmla="*/ 1766 w 2000"/>
              <a:gd name="T35" fmla="*/ 99 h 226"/>
              <a:gd name="T36" fmla="*/ 1883 w 2000"/>
              <a:gd name="T37" fmla="*/ 37 h 226"/>
              <a:gd name="T38" fmla="*/ 1971 w 2000"/>
              <a:gd name="T39" fmla="*/ 11 h 226"/>
              <a:gd name="T40" fmla="*/ 2000 w 2000"/>
              <a:gd name="T4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00" h="226">
                <a:moveTo>
                  <a:pt x="0" y="5"/>
                </a:moveTo>
                <a:cubicBezTo>
                  <a:pt x="19" y="24"/>
                  <a:pt x="38" y="21"/>
                  <a:pt x="67" y="24"/>
                </a:cubicBezTo>
                <a:cubicBezTo>
                  <a:pt x="94" y="26"/>
                  <a:pt x="122" y="33"/>
                  <a:pt x="150" y="37"/>
                </a:cubicBezTo>
                <a:cubicBezTo>
                  <a:pt x="200" y="51"/>
                  <a:pt x="245" y="57"/>
                  <a:pt x="299" y="61"/>
                </a:cubicBezTo>
                <a:cubicBezTo>
                  <a:pt x="354" y="67"/>
                  <a:pt x="408" y="78"/>
                  <a:pt x="462" y="93"/>
                </a:cubicBezTo>
                <a:cubicBezTo>
                  <a:pt x="475" y="96"/>
                  <a:pt x="487" y="103"/>
                  <a:pt x="502" y="107"/>
                </a:cubicBezTo>
                <a:cubicBezTo>
                  <a:pt x="510" y="108"/>
                  <a:pt x="528" y="112"/>
                  <a:pt x="528" y="112"/>
                </a:cubicBezTo>
                <a:cubicBezTo>
                  <a:pt x="596" y="142"/>
                  <a:pt x="686" y="161"/>
                  <a:pt x="760" y="165"/>
                </a:cubicBezTo>
                <a:cubicBezTo>
                  <a:pt x="785" y="168"/>
                  <a:pt x="809" y="173"/>
                  <a:pt x="835" y="176"/>
                </a:cubicBezTo>
                <a:cubicBezTo>
                  <a:pt x="863" y="182"/>
                  <a:pt x="894" y="183"/>
                  <a:pt x="923" y="187"/>
                </a:cubicBezTo>
                <a:cubicBezTo>
                  <a:pt x="945" y="192"/>
                  <a:pt x="966" y="195"/>
                  <a:pt x="990" y="197"/>
                </a:cubicBezTo>
                <a:cubicBezTo>
                  <a:pt x="1037" y="210"/>
                  <a:pt x="1088" y="209"/>
                  <a:pt x="1136" y="224"/>
                </a:cubicBezTo>
                <a:cubicBezTo>
                  <a:pt x="1251" y="222"/>
                  <a:pt x="1286" y="226"/>
                  <a:pt x="1371" y="213"/>
                </a:cubicBezTo>
                <a:cubicBezTo>
                  <a:pt x="1423" y="192"/>
                  <a:pt x="1486" y="187"/>
                  <a:pt x="1542" y="181"/>
                </a:cubicBezTo>
                <a:cubicBezTo>
                  <a:pt x="1562" y="174"/>
                  <a:pt x="1581" y="166"/>
                  <a:pt x="1603" y="163"/>
                </a:cubicBezTo>
                <a:cubicBezTo>
                  <a:pt x="1624" y="154"/>
                  <a:pt x="1647" y="145"/>
                  <a:pt x="1670" y="141"/>
                </a:cubicBezTo>
                <a:cubicBezTo>
                  <a:pt x="1680" y="134"/>
                  <a:pt x="1690" y="133"/>
                  <a:pt x="1702" y="128"/>
                </a:cubicBezTo>
                <a:cubicBezTo>
                  <a:pt x="1723" y="118"/>
                  <a:pt x="1742" y="103"/>
                  <a:pt x="1766" y="99"/>
                </a:cubicBezTo>
                <a:cubicBezTo>
                  <a:pt x="1801" y="77"/>
                  <a:pt x="1842" y="48"/>
                  <a:pt x="1883" y="37"/>
                </a:cubicBezTo>
                <a:cubicBezTo>
                  <a:pt x="1906" y="19"/>
                  <a:pt x="1941" y="14"/>
                  <a:pt x="1971" y="11"/>
                </a:cubicBezTo>
                <a:cubicBezTo>
                  <a:pt x="1980" y="8"/>
                  <a:pt x="1990" y="0"/>
                  <a:pt x="200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Oval 23"/>
          <p:cNvSpPr>
            <a:spLocks noChangeArrowheads="1"/>
          </p:cNvSpPr>
          <p:nvPr/>
        </p:nvSpPr>
        <p:spPr bwMode="auto">
          <a:xfrm>
            <a:off x="4648200" y="4876800"/>
            <a:ext cx="5334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Line 24"/>
          <p:cNvSpPr>
            <a:spLocks noChangeShapeType="1"/>
          </p:cNvSpPr>
          <p:nvPr/>
        </p:nvSpPr>
        <p:spPr bwMode="auto">
          <a:xfrm>
            <a:off x="2971800" y="4800600"/>
            <a:ext cx="3200400" cy="0"/>
          </a:xfrm>
          <a:prstGeom prst="line">
            <a:avLst/>
          </a:prstGeom>
          <a:noFill/>
          <a:ln w="38100">
            <a:solidFill>
              <a:srgbClr val="FF0B1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2057400" y="4700588"/>
            <a:ext cx="5029200" cy="100012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Rectangle 28"/>
          <p:cNvSpPr>
            <a:spLocks noChangeArrowheads="1"/>
          </p:cNvSpPr>
          <p:nvPr/>
        </p:nvSpPr>
        <p:spPr bwMode="auto">
          <a:xfrm>
            <a:off x="304800" y="1905000"/>
            <a:ext cx="48482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i="1">
                <a:solidFill>
                  <a:srgbClr val="FFFF00"/>
                </a:solidFill>
                <a:latin typeface="Geneva" charset="0"/>
              </a:rPr>
              <a:t>special ($)1.78 refractive index coverslips</a:t>
            </a:r>
          </a:p>
          <a:p>
            <a:pPr>
              <a:lnSpc>
                <a:spcPct val="120000"/>
              </a:lnSpc>
            </a:pPr>
            <a:r>
              <a:rPr lang="en-US" sz="1800" i="1">
                <a:solidFill>
                  <a:srgbClr val="FFFF00"/>
                </a:solidFill>
                <a:latin typeface="Geneva" charset="0"/>
              </a:rPr>
              <a:t>special ($ $) 1.78 refractive index oil</a:t>
            </a:r>
          </a:p>
          <a:p>
            <a:pPr>
              <a:lnSpc>
                <a:spcPct val="120000"/>
              </a:lnSpc>
            </a:pPr>
            <a:r>
              <a:rPr lang="en-US" sz="1800" i="1">
                <a:solidFill>
                  <a:srgbClr val="FFFF00"/>
                </a:solidFill>
                <a:latin typeface="Geneva" charset="0"/>
              </a:rPr>
              <a:t>special ($ $ $) objective 100x 1.65NA</a:t>
            </a:r>
          </a:p>
        </p:txBody>
      </p:sp>
      <p:pic>
        <p:nvPicPr>
          <p:cNvPr id="315422" name="Picture 30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2" name="Group 32"/>
          <p:cNvGrpSpPr>
            <a:grpSpLocks/>
          </p:cNvGrpSpPr>
          <p:nvPr/>
        </p:nvGrpSpPr>
        <p:grpSpPr bwMode="auto">
          <a:xfrm>
            <a:off x="1066800" y="3392488"/>
            <a:ext cx="685800" cy="798512"/>
            <a:chOff x="1151" y="3661"/>
            <a:chExt cx="432" cy="503"/>
          </a:xfrm>
        </p:grpSpPr>
        <p:sp>
          <p:nvSpPr>
            <p:cNvPr id="368673" name="Freeform 33"/>
            <p:cNvSpPr>
              <a:spLocks/>
            </p:cNvSpPr>
            <p:nvPr/>
          </p:nvSpPr>
          <p:spPr bwMode="auto">
            <a:xfrm>
              <a:off x="1152" y="3664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4" name="Freeform 34"/>
            <p:cNvSpPr>
              <a:spLocks/>
            </p:cNvSpPr>
            <p:nvPr/>
          </p:nvSpPr>
          <p:spPr bwMode="auto">
            <a:xfrm>
              <a:off x="1151" y="3661"/>
              <a:ext cx="431" cy="500"/>
            </a:xfrm>
            <a:custGeom>
              <a:avLst/>
              <a:gdLst>
                <a:gd name="T0" fmla="*/ 155 w 431"/>
                <a:gd name="T1" fmla="*/ 0 h 500"/>
                <a:gd name="T2" fmla="*/ 147 w 431"/>
                <a:gd name="T3" fmla="*/ 139 h 500"/>
                <a:gd name="T4" fmla="*/ 157 w 431"/>
                <a:gd name="T5" fmla="*/ 179 h 500"/>
                <a:gd name="T6" fmla="*/ 179 w 431"/>
                <a:gd name="T7" fmla="*/ 197 h 500"/>
                <a:gd name="T8" fmla="*/ 195 w 431"/>
                <a:gd name="T9" fmla="*/ 216 h 500"/>
                <a:gd name="T10" fmla="*/ 203 w 431"/>
                <a:gd name="T11" fmla="*/ 248 h 500"/>
                <a:gd name="T12" fmla="*/ 203 w 431"/>
                <a:gd name="T13" fmla="*/ 357 h 500"/>
                <a:gd name="T14" fmla="*/ 203 w 431"/>
                <a:gd name="T15" fmla="*/ 461 h 500"/>
                <a:gd name="T16" fmla="*/ 171 w 431"/>
                <a:gd name="T17" fmla="*/ 491 h 500"/>
                <a:gd name="T18" fmla="*/ 152 w 431"/>
                <a:gd name="T19" fmla="*/ 496 h 500"/>
                <a:gd name="T20" fmla="*/ 24 w 431"/>
                <a:gd name="T21" fmla="*/ 461 h 500"/>
                <a:gd name="T22" fmla="*/ 11 w 431"/>
                <a:gd name="T23" fmla="*/ 411 h 500"/>
                <a:gd name="T24" fmla="*/ 21 w 431"/>
                <a:gd name="T25" fmla="*/ 317 h 500"/>
                <a:gd name="T26" fmla="*/ 43 w 431"/>
                <a:gd name="T27" fmla="*/ 285 h 500"/>
                <a:gd name="T28" fmla="*/ 104 w 431"/>
                <a:gd name="T29" fmla="*/ 232 h 500"/>
                <a:gd name="T30" fmla="*/ 112 w 431"/>
                <a:gd name="T31" fmla="*/ 227 h 500"/>
                <a:gd name="T32" fmla="*/ 117 w 431"/>
                <a:gd name="T33" fmla="*/ 221 h 500"/>
                <a:gd name="T34" fmla="*/ 149 w 431"/>
                <a:gd name="T35" fmla="*/ 211 h 500"/>
                <a:gd name="T36" fmla="*/ 179 w 431"/>
                <a:gd name="T37" fmla="*/ 197 h 500"/>
                <a:gd name="T38" fmla="*/ 200 w 431"/>
                <a:gd name="T39" fmla="*/ 192 h 500"/>
                <a:gd name="T40" fmla="*/ 317 w 431"/>
                <a:gd name="T41" fmla="*/ 195 h 500"/>
                <a:gd name="T42" fmla="*/ 344 w 431"/>
                <a:gd name="T43" fmla="*/ 213 h 500"/>
                <a:gd name="T44" fmla="*/ 387 w 431"/>
                <a:gd name="T45" fmla="*/ 259 h 500"/>
                <a:gd name="T46" fmla="*/ 395 w 431"/>
                <a:gd name="T47" fmla="*/ 272 h 500"/>
                <a:gd name="T48" fmla="*/ 400 w 431"/>
                <a:gd name="T49" fmla="*/ 288 h 500"/>
                <a:gd name="T50" fmla="*/ 429 w 431"/>
                <a:gd name="T51" fmla="*/ 360 h 500"/>
                <a:gd name="T52" fmla="*/ 424 w 431"/>
                <a:gd name="T53" fmla="*/ 413 h 500"/>
                <a:gd name="T54" fmla="*/ 339 w 431"/>
                <a:gd name="T55" fmla="*/ 44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1" h="500">
                  <a:moveTo>
                    <a:pt x="155" y="0"/>
                  </a:moveTo>
                  <a:cubicBezTo>
                    <a:pt x="138" y="44"/>
                    <a:pt x="147" y="91"/>
                    <a:pt x="147" y="139"/>
                  </a:cubicBezTo>
                  <a:cubicBezTo>
                    <a:pt x="148" y="157"/>
                    <a:pt x="146" y="165"/>
                    <a:pt x="157" y="179"/>
                  </a:cubicBezTo>
                  <a:cubicBezTo>
                    <a:pt x="161" y="191"/>
                    <a:pt x="169" y="189"/>
                    <a:pt x="179" y="197"/>
                  </a:cubicBezTo>
                  <a:cubicBezTo>
                    <a:pt x="185" y="202"/>
                    <a:pt x="188" y="210"/>
                    <a:pt x="195" y="216"/>
                  </a:cubicBezTo>
                  <a:cubicBezTo>
                    <a:pt x="196" y="226"/>
                    <a:pt x="203" y="248"/>
                    <a:pt x="203" y="248"/>
                  </a:cubicBezTo>
                  <a:cubicBezTo>
                    <a:pt x="207" y="285"/>
                    <a:pt x="207" y="319"/>
                    <a:pt x="203" y="357"/>
                  </a:cubicBezTo>
                  <a:cubicBezTo>
                    <a:pt x="204" y="384"/>
                    <a:pt x="207" y="435"/>
                    <a:pt x="203" y="461"/>
                  </a:cubicBezTo>
                  <a:cubicBezTo>
                    <a:pt x="201" y="470"/>
                    <a:pt x="178" y="487"/>
                    <a:pt x="171" y="491"/>
                  </a:cubicBezTo>
                  <a:cubicBezTo>
                    <a:pt x="165" y="493"/>
                    <a:pt x="152" y="496"/>
                    <a:pt x="152" y="496"/>
                  </a:cubicBezTo>
                  <a:cubicBezTo>
                    <a:pt x="88" y="493"/>
                    <a:pt x="63" y="500"/>
                    <a:pt x="24" y="461"/>
                  </a:cubicBezTo>
                  <a:cubicBezTo>
                    <a:pt x="17" y="444"/>
                    <a:pt x="13" y="428"/>
                    <a:pt x="11" y="411"/>
                  </a:cubicBezTo>
                  <a:cubicBezTo>
                    <a:pt x="8" y="383"/>
                    <a:pt x="0" y="341"/>
                    <a:pt x="21" y="317"/>
                  </a:cubicBezTo>
                  <a:cubicBezTo>
                    <a:pt x="25" y="305"/>
                    <a:pt x="35" y="295"/>
                    <a:pt x="43" y="285"/>
                  </a:cubicBezTo>
                  <a:cubicBezTo>
                    <a:pt x="51" y="251"/>
                    <a:pt x="76" y="245"/>
                    <a:pt x="104" y="232"/>
                  </a:cubicBezTo>
                  <a:cubicBezTo>
                    <a:pt x="106" y="230"/>
                    <a:pt x="109" y="229"/>
                    <a:pt x="112" y="227"/>
                  </a:cubicBezTo>
                  <a:cubicBezTo>
                    <a:pt x="113" y="225"/>
                    <a:pt x="114" y="222"/>
                    <a:pt x="117" y="221"/>
                  </a:cubicBezTo>
                  <a:cubicBezTo>
                    <a:pt x="125" y="215"/>
                    <a:pt x="138" y="213"/>
                    <a:pt x="149" y="211"/>
                  </a:cubicBezTo>
                  <a:cubicBezTo>
                    <a:pt x="156" y="203"/>
                    <a:pt x="168" y="199"/>
                    <a:pt x="179" y="197"/>
                  </a:cubicBezTo>
                  <a:cubicBezTo>
                    <a:pt x="186" y="195"/>
                    <a:pt x="200" y="192"/>
                    <a:pt x="200" y="192"/>
                  </a:cubicBezTo>
                  <a:cubicBezTo>
                    <a:pt x="239" y="193"/>
                    <a:pt x="278" y="192"/>
                    <a:pt x="317" y="195"/>
                  </a:cubicBezTo>
                  <a:cubicBezTo>
                    <a:pt x="325" y="195"/>
                    <a:pt x="334" y="210"/>
                    <a:pt x="344" y="213"/>
                  </a:cubicBezTo>
                  <a:cubicBezTo>
                    <a:pt x="357" y="229"/>
                    <a:pt x="373" y="241"/>
                    <a:pt x="387" y="259"/>
                  </a:cubicBezTo>
                  <a:cubicBezTo>
                    <a:pt x="392" y="280"/>
                    <a:pt x="384" y="254"/>
                    <a:pt x="395" y="272"/>
                  </a:cubicBezTo>
                  <a:cubicBezTo>
                    <a:pt x="397" y="276"/>
                    <a:pt x="397" y="283"/>
                    <a:pt x="400" y="288"/>
                  </a:cubicBezTo>
                  <a:cubicBezTo>
                    <a:pt x="411" y="311"/>
                    <a:pt x="422" y="334"/>
                    <a:pt x="429" y="360"/>
                  </a:cubicBezTo>
                  <a:cubicBezTo>
                    <a:pt x="428" y="364"/>
                    <a:pt x="431" y="399"/>
                    <a:pt x="424" y="413"/>
                  </a:cubicBezTo>
                  <a:cubicBezTo>
                    <a:pt x="410" y="436"/>
                    <a:pt x="362" y="443"/>
                    <a:pt x="339" y="443"/>
                  </a:cubicBezTo>
                </a:path>
              </a:pathLst>
            </a:custGeom>
            <a:noFill/>
            <a:ln w="571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75" name="Group 35"/>
          <p:cNvGrpSpPr>
            <a:grpSpLocks/>
          </p:cNvGrpSpPr>
          <p:nvPr/>
        </p:nvGrpSpPr>
        <p:grpSpPr bwMode="auto">
          <a:xfrm>
            <a:off x="762000" y="1358900"/>
            <a:ext cx="1028700" cy="2051050"/>
            <a:chOff x="480" y="2367"/>
            <a:chExt cx="648" cy="1292"/>
          </a:xfrm>
        </p:grpSpPr>
        <p:sp>
          <p:nvSpPr>
            <p:cNvPr id="368676" name="Oval 36"/>
            <p:cNvSpPr>
              <a:spLocks noChangeArrowheads="1"/>
            </p:cNvSpPr>
            <p:nvPr/>
          </p:nvSpPr>
          <p:spPr bwMode="auto">
            <a:xfrm flipV="1">
              <a:off x="480" y="2367"/>
              <a:ext cx="648" cy="1292"/>
            </a:xfrm>
            <a:prstGeom prst="ellipse">
              <a:avLst/>
            </a:prstGeom>
            <a:solidFill>
              <a:srgbClr val="00E4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7" name="Rectangle 37"/>
            <p:cNvSpPr>
              <a:spLocks noChangeArrowheads="1"/>
            </p:cNvSpPr>
            <p:nvPr/>
          </p:nvSpPr>
          <p:spPr bwMode="auto">
            <a:xfrm>
              <a:off x="646" y="2928"/>
              <a:ext cx="2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FL1</a:t>
              </a:r>
            </a:p>
          </p:txBody>
        </p:sp>
      </p:grpSp>
      <p:sp>
        <p:nvSpPr>
          <p:cNvPr id="368678" name="Rectangle 38"/>
          <p:cNvSpPr>
            <a:spLocks noChangeArrowheads="1"/>
          </p:cNvSpPr>
          <p:nvPr/>
        </p:nvSpPr>
        <p:spPr bwMode="auto">
          <a:xfrm>
            <a:off x="1025525" y="2249488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latin typeface="Georgia" charset="0"/>
              </a:rPr>
              <a:t>F</a:t>
            </a:r>
          </a:p>
        </p:txBody>
      </p:sp>
      <p:sp>
        <p:nvSpPr>
          <p:cNvPr id="368679" name="Line 39"/>
          <p:cNvSpPr>
            <a:spLocks noChangeShapeType="1"/>
          </p:cNvSpPr>
          <p:nvPr/>
        </p:nvSpPr>
        <p:spPr bwMode="auto">
          <a:xfrm flipH="1">
            <a:off x="0" y="2490788"/>
            <a:ext cx="11430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27" name="Group 87"/>
          <p:cNvGrpSpPr>
            <a:grpSpLocks/>
          </p:cNvGrpSpPr>
          <p:nvPr/>
        </p:nvGrpSpPr>
        <p:grpSpPr bwMode="auto">
          <a:xfrm>
            <a:off x="7010400" y="1295400"/>
            <a:ext cx="1600200" cy="4800600"/>
            <a:chOff x="4416" y="960"/>
            <a:chExt cx="1008" cy="3024"/>
          </a:xfrm>
        </p:grpSpPr>
        <p:grpSp>
          <p:nvGrpSpPr>
            <p:cNvPr id="368689" name="Group 49"/>
            <p:cNvGrpSpPr>
              <a:grpSpLocks/>
            </p:cNvGrpSpPr>
            <p:nvPr/>
          </p:nvGrpSpPr>
          <p:grpSpPr bwMode="auto">
            <a:xfrm>
              <a:off x="4416" y="960"/>
              <a:ext cx="1008" cy="720"/>
              <a:chOff x="3456" y="960"/>
              <a:chExt cx="1008" cy="720"/>
            </a:xfrm>
          </p:grpSpPr>
          <p:sp>
            <p:nvSpPr>
              <p:cNvPr id="368690" name="Rectangle 50"/>
              <p:cNvSpPr>
                <a:spLocks noChangeArrowheads="1"/>
              </p:cNvSpPr>
              <p:nvPr/>
            </p:nvSpPr>
            <p:spPr bwMode="auto">
              <a:xfrm>
                <a:off x="3456" y="960"/>
                <a:ext cx="1008" cy="7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91" name="Oval 51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336" cy="336"/>
              </a:xfrm>
              <a:prstGeom prst="ellipse">
                <a:avLst/>
              </a:prstGeom>
              <a:solidFill>
                <a:srgbClr val="00E4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693" name="Rectangle 53"/>
            <p:cNvSpPr>
              <a:spLocks noChangeArrowheads="1"/>
            </p:cNvSpPr>
            <p:nvPr/>
          </p:nvSpPr>
          <p:spPr bwMode="auto">
            <a:xfrm>
              <a:off x="4416" y="1728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4" name="Oval 54"/>
            <p:cNvSpPr>
              <a:spLocks noChangeArrowheads="1"/>
            </p:cNvSpPr>
            <p:nvPr/>
          </p:nvSpPr>
          <p:spPr bwMode="auto">
            <a:xfrm>
              <a:off x="4752" y="1920"/>
              <a:ext cx="336" cy="336"/>
            </a:xfrm>
            <a:prstGeom prst="ellipse">
              <a:avLst/>
            </a:prstGeom>
            <a:solidFill>
              <a:srgbClr val="00E4FF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6" name="Rectangle 56"/>
            <p:cNvSpPr>
              <a:spLocks noChangeArrowheads="1"/>
            </p:cNvSpPr>
            <p:nvPr/>
          </p:nvSpPr>
          <p:spPr bwMode="auto">
            <a:xfrm>
              <a:off x="4416" y="2496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7" name="Oval 57"/>
            <p:cNvSpPr>
              <a:spLocks noChangeArrowheads="1"/>
            </p:cNvSpPr>
            <p:nvPr/>
          </p:nvSpPr>
          <p:spPr bwMode="auto">
            <a:xfrm>
              <a:off x="4752" y="2688"/>
              <a:ext cx="336" cy="336"/>
            </a:xfrm>
            <a:prstGeom prst="ellipse">
              <a:avLst/>
            </a:prstGeom>
            <a:solidFill>
              <a:srgbClr val="00E4FF">
                <a:alpha val="1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9" name="Rectangle 59"/>
            <p:cNvSpPr>
              <a:spLocks noChangeArrowheads="1"/>
            </p:cNvSpPr>
            <p:nvPr/>
          </p:nvSpPr>
          <p:spPr bwMode="auto">
            <a:xfrm>
              <a:off x="4416" y="3264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0" name="Oval 60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ellipse">
              <a:avLst/>
            </a:prstGeom>
            <a:solidFill>
              <a:srgbClr val="00E4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2514600" y="3503613"/>
            <a:ext cx="1143000" cy="3138487"/>
            <a:chOff x="1584" y="2207"/>
            <a:chExt cx="720" cy="1977"/>
          </a:xfrm>
        </p:grpSpPr>
        <p:grpSp>
          <p:nvGrpSpPr>
            <p:cNvPr id="368704" name="Group 64"/>
            <p:cNvGrpSpPr>
              <a:grpSpLocks/>
            </p:cNvGrpSpPr>
            <p:nvPr/>
          </p:nvGrpSpPr>
          <p:grpSpPr bwMode="auto">
            <a:xfrm>
              <a:off x="1728" y="2207"/>
              <a:ext cx="576" cy="1189"/>
              <a:chOff x="1968" y="2174"/>
              <a:chExt cx="576" cy="1189"/>
            </a:xfrm>
          </p:grpSpPr>
          <p:sp>
            <p:nvSpPr>
              <p:cNvPr id="368705" name="Oval 65"/>
              <p:cNvSpPr>
                <a:spLocks noChangeArrowheads="1"/>
              </p:cNvSpPr>
              <p:nvPr/>
            </p:nvSpPr>
            <p:spPr bwMode="auto">
              <a:xfrm flipV="1">
                <a:off x="1968" y="2174"/>
                <a:ext cx="576" cy="118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06" name="Rectangle 66"/>
              <p:cNvSpPr>
                <a:spLocks noChangeArrowheads="1"/>
              </p:cNvSpPr>
              <p:nvPr/>
            </p:nvSpPr>
            <p:spPr bwMode="auto">
              <a:xfrm>
                <a:off x="2097" y="2682"/>
                <a:ext cx="30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 i="1">
                    <a:latin typeface="Georgia" charset="0"/>
                  </a:rPr>
                  <a:t>FL2</a:t>
                </a:r>
              </a:p>
            </p:txBody>
          </p:sp>
        </p:grpSp>
        <p:grpSp>
          <p:nvGrpSpPr>
            <p:cNvPr id="368707" name="Group 67"/>
            <p:cNvGrpSpPr>
              <a:grpSpLocks/>
            </p:cNvGrpSpPr>
            <p:nvPr/>
          </p:nvGrpSpPr>
          <p:grpSpPr bwMode="auto">
            <a:xfrm>
              <a:off x="1830" y="3367"/>
              <a:ext cx="372" cy="760"/>
              <a:chOff x="1734" y="3416"/>
              <a:chExt cx="372" cy="760"/>
            </a:xfrm>
          </p:grpSpPr>
          <p:sp>
            <p:nvSpPr>
              <p:cNvPr id="368708" name="Freeform 68"/>
              <p:cNvSpPr>
                <a:spLocks/>
              </p:cNvSpPr>
              <p:nvPr/>
            </p:nvSpPr>
            <p:spPr bwMode="auto">
              <a:xfrm>
                <a:off x="1735" y="3416"/>
                <a:ext cx="371" cy="760"/>
              </a:xfrm>
              <a:custGeom>
                <a:avLst/>
                <a:gdLst>
                  <a:gd name="T0" fmla="*/ 104 w 371"/>
                  <a:gd name="T1" fmla="*/ 760 h 760"/>
                  <a:gd name="T2" fmla="*/ 18 w 371"/>
                  <a:gd name="T3" fmla="*/ 733 h 760"/>
                  <a:gd name="T4" fmla="*/ 8 w 371"/>
                  <a:gd name="T5" fmla="*/ 709 h 760"/>
                  <a:gd name="T6" fmla="*/ 0 w 371"/>
                  <a:gd name="T7" fmla="*/ 666 h 760"/>
                  <a:gd name="T8" fmla="*/ 48 w 371"/>
                  <a:gd name="T9" fmla="*/ 437 h 760"/>
                  <a:gd name="T10" fmla="*/ 80 w 371"/>
                  <a:gd name="T11" fmla="*/ 400 h 760"/>
                  <a:gd name="T12" fmla="*/ 106 w 371"/>
                  <a:gd name="T13" fmla="*/ 384 h 760"/>
                  <a:gd name="T14" fmla="*/ 141 w 371"/>
                  <a:gd name="T15" fmla="*/ 360 h 760"/>
                  <a:gd name="T16" fmla="*/ 154 w 371"/>
                  <a:gd name="T17" fmla="*/ 352 h 760"/>
                  <a:gd name="T18" fmla="*/ 170 w 371"/>
                  <a:gd name="T19" fmla="*/ 346 h 760"/>
                  <a:gd name="T20" fmla="*/ 194 w 371"/>
                  <a:gd name="T21" fmla="*/ 336 h 760"/>
                  <a:gd name="T22" fmla="*/ 296 w 371"/>
                  <a:gd name="T23" fmla="*/ 349 h 760"/>
                  <a:gd name="T24" fmla="*/ 328 w 371"/>
                  <a:gd name="T25" fmla="*/ 362 h 760"/>
                  <a:gd name="T26" fmla="*/ 352 w 371"/>
                  <a:gd name="T27" fmla="*/ 381 h 760"/>
                  <a:gd name="T28" fmla="*/ 365 w 371"/>
                  <a:gd name="T29" fmla="*/ 421 h 760"/>
                  <a:gd name="T30" fmla="*/ 349 w 371"/>
                  <a:gd name="T31" fmla="*/ 528 h 760"/>
                  <a:gd name="T32" fmla="*/ 304 w 371"/>
                  <a:gd name="T33" fmla="*/ 557 h 760"/>
                  <a:gd name="T34" fmla="*/ 194 w 371"/>
                  <a:gd name="T35" fmla="*/ 530 h 760"/>
                  <a:gd name="T36" fmla="*/ 170 w 371"/>
                  <a:gd name="T37" fmla="*/ 506 h 760"/>
                  <a:gd name="T38" fmla="*/ 149 w 371"/>
                  <a:gd name="T39" fmla="*/ 485 h 760"/>
                  <a:gd name="T40" fmla="*/ 152 w 371"/>
                  <a:gd name="T41" fmla="*/ 221 h 760"/>
                  <a:gd name="T42" fmla="*/ 160 w 371"/>
                  <a:gd name="T43" fmla="*/ 178 h 760"/>
                  <a:gd name="T44" fmla="*/ 184 w 371"/>
                  <a:gd name="T45" fmla="*/ 32 h 760"/>
                  <a:gd name="T46" fmla="*/ 186 w 371"/>
                  <a:gd name="T47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1" h="760">
                    <a:moveTo>
                      <a:pt x="104" y="760"/>
                    </a:moveTo>
                    <a:cubicBezTo>
                      <a:pt x="76" y="755"/>
                      <a:pt x="42" y="748"/>
                      <a:pt x="18" y="733"/>
                    </a:cubicBezTo>
                    <a:cubicBezTo>
                      <a:pt x="15" y="723"/>
                      <a:pt x="10" y="718"/>
                      <a:pt x="8" y="709"/>
                    </a:cubicBezTo>
                    <a:cubicBezTo>
                      <a:pt x="5" y="690"/>
                      <a:pt x="3" y="681"/>
                      <a:pt x="0" y="666"/>
                    </a:cubicBezTo>
                    <a:cubicBezTo>
                      <a:pt x="1" y="607"/>
                      <a:pt x="7" y="491"/>
                      <a:pt x="48" y="437"/>
                    </a:cubicBezTo>
                    <a:cubicBezTo>
                      <a:pt x="51" y="422"/>
                      <a:pt x="63" y="404"/>
                      <a:pt x="80" y="400"/>
                    </a:cubicBezTo>
                    <a:cubicBezTo>
                      <a:pt x="85" y="392"/>
                      <a:pt x="96" y="386"/>
                      <a:pt x="106" y="384"/>
                    </a:cubicBezTo>
                    <a:cubicBezTo>
                      <a:pt x="114" y="375"/>
                      <a:pt x="129" y="362"/>
                      <a:pt x="141" y="360"/>
                    </a:cubicBezTo>
                    <a:cubicBezTo>
                      <a:pt x="148" y="350"/>
                      <a:pt x="142" y="355"/>
                      <a:pt x="154" y="352"/>
                    </a:cubicBezTo>
                    <a:cubicBezTo>
                      <a:pt x="159" y="350"/>
                      <a:pt x="170" y="346"/>
                      <a:pt x="170" y="346"/>
                    </a:cubicBezTo>
                    <a:cubicBezTo>
                      <a:pt x="177" y="339"/>
                      <a:pt x="183" y="338"/>
                      <a:pt x="194" y="336"/>
                    </a:cubicBezTo>
                    <a:cubicBezTo>
                      <a:pt x="226" y="337"/>
                      <a:pt x="264" y="337"/>
                      <a:pt x="296" y="349"/>
                    </a:cubicBezTo>
                    <a:cubicBezTo>
                      <a:pt x="307" y="353"/>
                      <a:pt x="316" y="359"/>
                      <a:pt x="328" y="362"/>
                    </a:cubicBezTo>
                    <a:cubicBezTo>
                      <a:pt x="334" y="369"/>
                      <a:pt x="343" y="374"/>
                      <a:pt x="352" y="381"/>
                    </a:cubicBezTo>
                    <a:cubicBezTo>
                      <a:pt x="355" y="394"/>
                      <a:pt x="360" y="408"/>
                      <a:pt x="365" y="421"/>
                    </a:cubicBezTo>
                    <a:cubicBezTo>
                      <a:pt x="363" y="448"/>
                      <a:pt x="371" y="500"/>
                      <a:pt x="349" y="528"/>
                    </a:cubicBezTo>
                    <a:cubicBezTo>
                      <a:pt x="342" y="546"/>
                      <a:pt x="320" y="550"/>
                      <a:pt x="304" y="557"/>
                    </a:cubicBezTo>
                    <a:cubicBezTo>
                      <a:pt x="263" y="553"/>
                      <a:pt x="231" y="544"/>
                      <a:pt x="194" y="530"/>
                    </a:cubicBezTo>
                    <a:cubicBezTo>
                      <a:pt x="185" y="515"/>
                      <a:pt x="184" y="511"/>
                      <a:pt x="170" y="506"/>
                    </a:cubicBezTo>
                    <a:cubicBezTo>
                      <a:pt x="164" y="496"/>
                      <a:pt x="156" y="492"/>
                      <a:pt x="149" y="485"/>
                    </a:cubicBezTo>
                    <a:cubicBezTo>
                      <a:pt x="136" y="397"/>
                      <a:pt x="132" y="307"/>
                      <a:pt x="152" y="221"/>
                    </a:cubicBezTo>
                    <a:cubicBezTo>
                      <a:pt x="153" y="205"/>
                      <a:pt x="157" y="193"/>
                      <a:pt x="160" y="178"/>
                    </a:cubicBezTo>
                    <a:cubicBezTo>
                      <a:pt x="163" y="126"/>
                      <a:pt x="169" y="80"/>
                      <a:pt x="184" y="32"/>
                    </a:cubicBezTo>
                    <a:cubicBezTo>
                      <a:pt x="184" y="21"/>
                      <a:pt x="186" y="0"/>
                      <a:pt x="186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09" name="Freeform 69"/>
              <p:cNvSpPr>
                <a:spLocks/>
              </p:cNvSpPr>
              <p:nvPr/>
            </p:nvSpPr>
            <p:spPr bwMode="auto">
              <a:xfrm>
                <a:off x="1734" y="3416"/>
                <a:ext cx="371" cy="760"/>
              </a:xfrm>
              <a:custGeom>
                <a:avLst/>
                <a:gdLst>
                  <a:gd name="T0" fmla="*/ 104 w 371"/>
                  <a:gd name="T1" fmla="*/ 760 h 760"/>
                  <a:gd name="T2" fmla="*/ 18 w 371"/>
                  <a:gd name="T3" fmla="*/ 733 h 760"/>
                  <a:gd name="T4" fmla="*/ 8 w 371"/>
                  <a:gd name="T5" fmla="*/ 709 h 760"/>
                  <a:gd name="T6" fmla="*/ 0 w 371"/>
                  <a:gd name="T7" fmla="*/ 666 h 760"/>
                  <a:gd name="T8" fmla="*/ 48 w 371"/>
                  <a:gd name="T9" fmla="*/ 437 h 760"/>
                  <a:gd name="T10" fmla="*/ 80 w 371"/>
                  <a:gd name="T11" fmla="*/ 400 h 760"/>
                  <a:gd name="T12" fmla="*/ 106 w 371"/>
                  <a:gd name="T13" fmla="*/ 384 h 760"/>
                  <a:gd name="T14" fmla="*/ 141 w 371"/>
                  <a:gd name="T15" fmla="*/ 360 h 760"/>
                  <a:gd name="T16" fmla="*/ 154 w 371"/>
                  <a:gd name="T17" fmla="*/ 352 h 760"/>
                  <a:gd name="T18" fmla="*/ 170 w 371"/>
                  <a:gd name="T19" fmla="*/ 346 h 760"/>
                  <a:gd name="T20" fmla="*/ 194 w 371"/>
                  <a:gd name="T21" fmla="*/ 336 h 760"/>
                  <a:gd name="T22" fmla="*/ 296 w 371"/>
                  <a:gd name="T23" fmla="*/ 349 h 760"/>
                  <a:gd name="T24" fmla="*/ 328 w 371"/>
                  <a:gd name="T25" fmla="*/ 362 h 760"/>
                  <a:gd name="T26" fmla="*/ 352 w 371"/>
                  <a:gd name="T27" fmla="*/ 381 h 760"/>
                  <a:gd name="T28" fmla="*/ 365 w 371"/>
                  <a:gd name="T29" fmla="*/ 421 h 760"/>
                  <a:gd name="T30" fmla="*/ 349 w 371"/>
                  <a:gd name="T31" fmla="*/ 528 h 760"/>
                  <a:gd name="T32" fmla="*/ 304 w 371"/>
                  <a:gd name="T33" fmla="*/ 557 h 760"/>
                  <a:gd name="T34" fmla="*/ 194 w 371"/>
                  <a:gd name="T35" fmla="*/ 530 h 760"/>
                  <a:gd name="T36" fmla="*/ 170 w 371"/>
                  <a:gd name="T37" fmla="*/ 506 h 760"/>
                  <a:gd name="T38" fmla="*/ 149 w 371"/>
                  <a:gd name="T39" fmla="*/ 485 h 760"/>
                  <a:gd name="T40" fmla="*/ 152 w 371"/>
                  <a:gd name="T41" fmla="*/ 221 h 760"/>
                  <a:gd name="T42" fmla="*/ 160 w 371"/>
                  <a:gd name="T43" fmla="*/ 178 h 760"/>
                  <a:gd name="T44" fmla="*/ 184 w 371"/>
                  <a:gd name="T45" fmla="*/ 32 h 760"/>
                  <a:gd name="T46" fmla="*/ 186 w 371"/>
                  <a:gd name="T47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1" h="760">
                    <a:moveTo>
                      <a:pt x="104" y="760"/>
                    </a:moveTo>
                    <a:cubicBezTo>
                      <a:pt x="76" y="755"/>
                      <a:pt x="42" y="748"/>
                      <a:pt x="18" y="733"/>
                    </a:cubicBezTo>
                    <a:cubicBezTo>
                      <a:pt x="15" y="723"/>
                      <a:pt x="10" y="718"/>
                      <a:pt x="8" y="709"/>
                    </a:cubicBezTo>
                    <a:cubicBezTo>
                      <a:pt x="5" y="690"/>
                      <a:pt x="3" y="681"/>
                      <a:pt x="0" y="666"/>
                    </a:cubicBezTo>
                    <a:cubicBezTo>
                      <a:pt x="1" y="607"/>
                      <a:pt x="7" y="491"/>
                      <a:pt x="48" y="437"/>
                    </a:cubicBezTo>
                    <a:cubicBezTo>
                      <a:pt x="51" y="422"/>
                      <a:pt x="63" y="404"/>
                      <a:pt x="80" y="400"/>
                    </a:cubicBezTo>
                    <a:cubicBezTo>
                      <a:pt x="85" y="392"/>
                      <a:pt x="96" y="386"/>
                      <a:pt x="106" y="384"/>
                    </a:cubicBezTo>
                    <a:cubicBezTo>
                      <a:pt x="114" y="375"/>
                      <a:pt x="129" y="362"/>
                      <a:pt x="141" y="360"/>
                    </a:cubicBezTo>
                    <a:cubicBezTo>
                      <a:pt x="148" y="350"/>
                      <a:pt x="142" y="355"/>
                      <a:pt x="154" y="352"/>
                    </a:cubicBezTo>
                    <a:cubicBezTo>
                      <a:pt x="159" y="350"/>
                      <a:pt x="170" y="346"/>
                      <a:pt x="170" y="346"/>
                    </a:cubicBezTo>
                    <a:cubicBezTo>
                      <a:pt x="177" y="339"/>
                      <a:pt x="183" y="338"/>
                      <a:pt x="194" y="336"/>
                    </a:cubicBezTo>
                    <a:cubicBezTo>
                      <a:pt x="226" y="337"/>
                      <a:pt x="264" y="337"/>
                      <a:pt x="296" y="349"/>
                    </a:cubicBezTo>
                    <a:cubicBezTo>
                      <a:pt x="307" y="353"/>
                      <a:pt x="316" y="359"/>
                      <a:pt x="328" y="362"/>
                    </a:cubicBezTo>
                    <a:cubicBezTo>
                      <a:pt x="334" y="369"/>
                      <a:pt x="343" y="374"/>
                      <a:pt x="352" y="381"/>
                    </a:cubicBezTo>
                    <a:cubicBezTo>
                      <a:pt x="355" y="394"/>
                      <a:pt x="360" y="408"/>
                      <a:pt x="365" y="421"/>
                    </a:cubicBezTo>
                    <a:cubicBezTo>
                      <a:pt x="363" y="448"/>
                      <a:pt x="371" y="500"/>
                      <a:pt x="349" y="528"/>
                    </a:cubicBezTo>
                    <a:cubicBezTo>
                      <a:pt x="342" y="546"/>
                      <a:pt x="320" y="550"/>
                      <a:pt x="304" y="557"/>
                    </a:cubicBezTo>
                    <a:cubicBezTo>
                      <a:pt x="263" y="553"/>
                      <a:pt x="231" y="544"/>
                      <a:pt x="194" y="530"/>
                    </a:cubicBezTo>
                    <a:cubicBezTo>
                      <a:pt x="185" y="515"/>
                      <a:pt x="184" y="511"/>
                      <a:pt x="170" y="506"/>
                    </a:cubicBezTo>
                    <a:cubicBezTo>
                      <a:pt x="164" y="496"/>
                      <a:pt x="156" y="492"/>
                      <a:pt x="149" y="485"/>
                    </a:cubicBezTo>
                    <a:cubicBezTo>
                      <a:pt x="136" y="397"/>
                      <a:pt x="132" y="307"/>
                      <a:pt x="152" y="221"/>
                    </a:cubicBezTo>
                    <a:cubicBezTo>
                      <a:pt x="153" y="205"/>
                      <a:pt x="157" y="193"/>
                      <a:pt x="160" y="178"/>
                    </a:cubicBezTo>
                    <a:cubicBezTo>
                      <a:pt x="163" y="126"/>
                      <a:pt x="169" y="80"/>
                      <a:pt x="184" y="32"/>
                    </a:cubicBezTo>
                    <a:cubicBezTo>
                      <a:pt x="184" y="21"/>
                      <a:pt x="186" y="0"/>
                      <a:pt x="186" y="0"/>
                    </a:cubicBezTo>
                  </a:path>
                </a:pathLst>
              </a:custGeom>
              <a:noFill/>
              <a:ln w="57150" cap="flat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12" name="Group 72"/>
            <p:cNvGrpSpPr>
              <a:grpSpLocks/>
            </p:cNvGrpSpPr>
            <p:nvPr/>
          </p:nvGrpSpPr>
          <p:grpSpPr bwMode="auto">
            <a:xfrm>
              <a:off x="1584" y="3681"/>
              <a:ext cx="432" cy="503"/>
              <a:chOff x="1151" y="3661"/>
              <a:chExt cx="432" cy="503"/>
            </a:xfrm>
          </p:grpSpPr>
          <p:sp>
            <p:nvSpPr>
              <p:cNvPr id="368713" name="Freeform 73"/>
              <p:cNvSpPr>
                <a:spLocks/>
              </p:cNvSpPr>
              <p:nvPr/>
            </p:nvSpPr>
            <p:spPr bwMode="auto">
              <a:xfrm>
                <a:off x="1152" y="3664"/>
                <a:ext cx="431" cy="500"/>
              </a:xfrm>
              <a:custGeom>
                <a:avLst/>
                <a:gdLst>
                  <a:gd name="T0" fmla="*/ 155 w 431"/>
                  <a:gd name="T1" fmla="*/ 0 h 500"/>
                  <a:gd name="T2" fmla="*/ 147 w 431"/>
                  <a:gd name="T3" fmla="*/ 139 h 500"/>
                  <a:gd name="T4" fmla="*/ 157 w 431"/>
                  <a:gd name="T5" fmla="*/ 179 h 500"/>
                  <a:gd name="T6" fmla="*/ 179 w 431"/>
                  <a:gd name="T7" fmla="*/ 197 h 500"/>
                  <a:gd name="T8" fmla="*/ 195 w 431"/>
                  <a:gd name="T9" fmla="*/ 216 h 500"/>
                  <a:gd name="T10" fmla="*/ 203 w 431"/>
                  <a:gd name="T11" fmla="*/ 248 h 500"/>
                  <a:gd name="T12" fmla="*/ 203 w 431"/>
                  <a:gd name="T13" fmla="*/ 357 h 500"/>
                  <a:gd name="T14" fmla="*/ 203 w 431"/>
                  <a:gd name="T15" fmla="*/ 461 h 500"/>
                  <a:gd name="T16" fmla="*/ 171 w 431"/>
                  <a:gd name="T17" fmla="*/ 491 h 500"/>
                  <a:gd name="T18" fmla="*/ 152 w 431"/>
                  <a:gd name="T19" fmla="*/ 496 h 500"/>
                  <a:gd name="T20" fmla="*/ 24 w 431"/>
                  <a:gd name="T21" fmla="*/ 461 h 500"/>
                  <a:gd name="T22" fmla="*/ 11 w 431"/>
                  <a:gd name="T23" fmla="*/ 411 h 500"/>
                  <a:gd name="T24" fmla="*/ 21 w 431"/>
                  <a:gd name="T25" fmla="*/ 317 h 500"/>
                  <a:gd name="T26" fmla="*/ 43 w 431"/>
                  <a:gd name="T27" fmla="*/ 285 h 500"/>
                  <a:gd name="T28" fmla="*/ 104 w 431"/>
                  <a:gd name="T29" fmla="*/ 232 h 500"/>
                  <a:gd name="T30" fmla="*/ 112 w 431"/>
                  <a:gd name="T31" fmla="*/ 227 h 500"/>
                  <a:gd name="T32" fmla="*/ 117 w 431"/>
                  <a:gd name="T33" fmla="*/ 221 h 500"/>
                  <a:gd name="T34" fmla="*/ 149 w 431"/>
                  <a:gd name="T35" fmla="*/ 211 h 500"/>
                  <a:gd name="T36" fmla="*/ 179 w 431"/>
                  <a:gd name="T37" fmla="*/ 197 h 500"/>
                  <a:gd name="T38" fmla="*/ 200 w 431"/>
                  <a:gd name="T39" fmla="*/ 192 h 500"/>
                  <a:gd name="T40" fmla="*/ 317 w 431"/>
                  <a:gd name="T41" fmla="*/ 195 h 500"/>
                  <a:gd name="T42" fmla="*/ 344 w 431"/>
                  <a:gd name="T43" fmla="*/ 213 h 500"/>
                  <a:gd name="T44" fmla="*/ 387 w 431"/>
                  <a:gd name="T45" fmla="*/ 259 h 500"/>
                  <a:gd name="T46" fmla="*/ 395 w 431"/>
                  <a:gd name="T47" fmla="*/ 272 h 500"/>
                  <a:gd name="T48" fmla="*/ 400 w 431"/>
                  <a:gd name="T49" fmla="*/ 288 h 500"/>
                  <a:gd name="T50" fmla="*/ 429 w 431"/>
                  <a:gd name="T51" fmla="*/ 360 h 500"/>
                  <a:gd name="T52" fmla="*/ 424 w 431"/>
                  <a:gd name="T53" fmla="*/ 413 h 500"/>
                  <a:gd name="T54" fmla="*/ 339 w 431"/>
                  <a:gd name="T55" fmla="*/ 44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1" h="500">
                    <a:moveTo>
                      <a:pt x="155" y="0"/>
                    </a:moveTo>
                    <a:cubicBezTo>
                      <a:pt x="138" y="44"/>
                      <a:pt x="147" y="91"/>
                      <a:pt x="147" y="139"/>
                    </a:cubicBezTo>
                    <a:cubicBezTo>
                      <a:pt x="148" y="157"/>
                      <a:pt x="146" y="165"/>
                      <a:pt x="157" y="179"/>
                    </a:cubicBezTo>
                    <a:cubicBezTo>
                      <a:pt x="161" y="191"/>
                      <a:pt x="169" y="189"/>
                      <a:pt x="179" y="197"/>
                    </a:cubicBezTo>
                    <a:cubicBezTo>
                      <a:pt x="185" y="202"/>
                      <a:pt x="188" y="210"/>
                      <a:pt x="195" y="216"/>
                    </a:cubicBezTo>
                    <a:cubicBezTo>
                      <a:pt x="196" y="226"/>
                      <a:pt x="203" y="248"/>
                      <a:pt x="203" y="248"/>
                    </a:cubicBezTo>
                    <a:cubicBezTo>
                      <a:pt x="207" y="285"/>
                      <a:pt x="207" y="319"/>
                      <a:pt x="203" y="357"/>
                    </a:cubicBezTo>
                    <a:cubicBezTo>
                      <a:pt x="204" y="384"/>
                      <a:pt x="207" y="435"/>
                      <a:pt x="203" y="461"/>
                    </a:cubicBezTo>
                    <a:cubicBezTo>
                      <a:pt x="201" y="470"/>
                      <a:pt x="178" y="487"/>
                      <a:pt x="171" y="491"/>
                    </a:cubicBezTo>
                    <a:cubicBezTo>
                      <a:pt x="165" y="493"/>
                      <a:pt x="152" y="496"/>
                      <a:pt x="152" y="496"/>
                    </a:cubicBezTo>
                    <a:cubicBezTo>
                      <a:pt x="88" y="493"/>
                      <a:pt x="63" y="500"/>
                      <a:pt x="24" y="461"/>
                    </a:cubicBezTo>
                    <a:cubicBezTo>
                      <a:pt x="17" y="444"/>
                      <a:pt x="13" y="428"/>
                      <a:pt x="11" y="411"/>
                    </a:cubicBezTo>
                    <a:cubicBezTo>
                      <a:pt x="8" y="383"/>
                      <a:pt x="0" y="341"/>
                      <a:pt x="21" y="317"/>
                    </a:cubicBezTo>
                    <a:cubicBezTo>
                      <a:pt x="25" y="305"/>
                      <a:pt x="35" y="295"/>
                      <a:pt x="43" y="285"/>
                    </a:cubicBezTo>
                    <a:cubicBezTo>
                      <a:pt x="51" y="251"/>
                      <a:pt x="76" y="245"/>
                      <a:pt x="104" y="232"/>
                    </a:cubicBezTo>
                    <a:cubicBezTo>
                      <a:pt x="106" y="230"/>
                      <a:pt x="109" y="229"/>
                      <a:pt x="112" y="227"/>
                    </a:cubicBezTo>
                    <a:cubicBezTo>
                      <a:pt x="113" y="225"/>
                      <a:pt x="114" y="222"/>
                      <a:pt x="117" y="221"/>
                    </a:cubicBezTo>
                    <a:cubicBezTo>
                      <a:pt x="125" y="215"/>
                      <a:pt x="138" y="213"/>
                      <a:pt x="149" y="211"/>
                    </a:cubicBezTo>
                    <a:cubicBezTo>
                      <a:pt x="156" y="203"/>
                      <a:pt x="168" y="199"/>
                      <a:pt x="179" y="197"/>
                    </a:cubicBezTo>
                    <a:cubicBezTo>
                      <a:pt x="186" y="195"/>
                      <a:pt x="200" y="192"/>
                      <a:pt x="200" y="192"/>
                    </a:cubicBezTo>
                    <a:cubicBezTo>
                      <a:pt x="239" y="193"/>
                      <a:pt x="278" y="192"/>
                      <a:pt x="317" y="195"/>
                    </a:cubicBezTo>
                    <a:cubicBezTo>
                      <a:pt x="325" y="195"/>
                      <a:pt x="334" y="210"/>
                      <a:pt x="344" y="213"/>
                    </a:cubicBezTo>
                    <a:cubicBezTo>
                      <a:pt x="357" y="229"/>
                      <a:pt x="373" y="241"/>
                      <a:pt x="387" y="259"/>
                    </a:cubicBezTo>
                    <a:cubicBezTo>
                      <a:pt x="392" y="280"/>
                      <a:pt x="384" y="254"/>
                      <a:pt x="395" y="272"/>
                    </a:cubicBezTo>
                    <a:cubicBezTo>
                      <a:pt x="397" y="276"/>
                      <a:pt x="397" y="283"/>
                      <a:pt x="400" y="288"/>
                    </a:cubicBezTo>
                    <a:cubicBezTo>
                      <a:pt x="411" y="311"/>
                      <a:pt x="422" y="334"/>
                      <a:pt x="429" y="360"/>
                    </a:cubicBezTo>
                    <a:cubicBezTo>
                      <a:pt x="428" y="364"/>
                      <a:pt x="431" y="399"/>
                      <a:pt x="424" y="413"/>
                    </a:cubicBezTo>
                    <a:cubicBezTo>
                      <a:pt x="410" y="436"/>
                      <a:pt x="362" y="443"/>
                      <a:pt x="339" y="44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14" name="Freeform 74"/>
              <p:cNvSpPr>
                <a:spLocks/>
              </p:cNvSpPr>
              <p:nvPr/>
            </p:nvSpPr>
            <p:spPr bwMode="auto">
              <a:xfrm>
                <a:off x="1151" y="3661"/>
                <a:ext cx="431" cy="500"/>
              </a:xfrm>
              <a:custGeom>
                <a:avLst/>
                <a:gdLst>
                  <a:gd name="T0" fmla="*/ 155 w 431"/>
                  <a:gd name="T1" fmla="*/ 0 h 500"/>
                  <a:gd name="T2" fmla="*/ 147 w 431"/>
                  <a:gd name="T3" fmla="*/ 139 h 500"/>
                  <a:gd name="T4" fmla="*/ 157 w 431"/>
                  <a:gd name="T5" fmla="*/ 179 h 500"/>
                  <a:gd name="T6" fmla="*/ 179 w 431"/>
                  <a:gd name="T7" fmla="*/ 197 h 500"/>
                  <a:gd name="T8" fmla="*/ 195 w 431"/>
                  <a:gd name="T9" fmla="*/ 216 h 500"/>
                  <a:gd name="T10" fmla="*/ 203 w 431"/>
                  <a:gd name="T11" fmla="*/ 248 h 500"/>
                  <a:gd name="T12" fmla="*/ 203 w 431"/>
                  <a:gd name="T13" fmla="*/ 357 h 500"/>
                  <a:gd name="T14" fmla="*/ 203 w 431"/>
                  <a:gd name="T15" fmla="*/ 461 h 500"/>
                  <a:gd name="T16" fmla="*/ 171 w 431"/>
                  <a:gd name="T17" fmla="*/ 491 h 500"/>
                  <a:gd name="T18" fmla="*/ 152 w 431"/>
                  <a:gd name="T19" fmla="*/ 496 h 500"/>
                  <a:gd name="T20" fmla="*/ 24 w 431"/>
                  <a:gd name="T21" fmla="*/ 461 h 500"/>
                  <a:gd name="T22" fmla="*/ 11 w 431"/>
                  <a:gd name="T23" fmla="*/ 411 h 500"/>
                  <a:gd name="T24" fmla="*/ 21 w 431"/>
                  <a:gd name="T25" fmla="*/ 317 h 500"/>
                  <a:gd name="T26" fmla="*/ 43 w 431"/>
                  <a:gd name="T27" fmla="*/ 285 h 500"/>
                  <a:gd name="T28" fmla="*/ 104 w 431"/>
                  <a:gd name="T29" fmla="*/ 232 h 500"/>
                  <a:gd name="T30" fmla="*/ 112 w 431"/>
                  <a:gd name="T31" fmla="*/ 227 h 500"/>
                  <a:gd name="T32" fmla="*/ 117 w 431"/>
                  <a:gd name="T33" fmla="*/ 221 h 500"/>
                  <a:gd name="T34" fmla="*/ 149 w 431"/>
                  <a:gd name="T35" fmla="*/ 211 h 500"/>
                  <a:gd name="T36" fmla="*/ 179 w 431"/>
                  <a:gd name="T37" fmla="*/ 197 h 500"/>
                  <a:gd name="T38" fmla="*/ 200 w 431"/>
                  <a:gd name="T39" fmla="*/ 192 h 500"/>
                  <a:gd name="T40" fmla="*/ 317 w 431"/>
                  <a:gd name="T41" fmla="*/ 195 h 500"/>
                  <a:gd name="T42" fmla="*/ 344 w 431"/>
                  <a:gd name="T43" fmla="*/ 213 h 500"/>
                  <a:gd name="T44" fmla="*/ 387 w 431"/>
                  <a:gd name="T45" fmla="*/ 259 h 500"/>
                  <a:gd name="T46" fmla="*/ 395 w 431"/>
                  <a:gd name="T47" fmla="*/ 272 h 500"/>
                  <a:gd name="T48" fmla="*/ 400 w 431"/>
                  <a:gd name="T49" fmla="*/ 288 h 500"/>
                  <a:gd name="T50" fmla="*/ 429 w 431"/>
                  <a:gd name="T51" fmla="*/ 360 h 500"/>
                  <a:gd name="T52" fmla="*/ 424 w 431"/>
                  <a:gd name="T53" fmla="*/ 413 h 500"/>
                  <a:gd name="T54" fmla="*/ 339 w 431"/>
                  <a:gd name="T55" fmla="*/ 44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1" h="500">
                    <a:moveTo>
                      <a:pt x="155" y="0"/>
                    </a:moveTo>
                    <a:cubicBezTo>
                      <a:pt x="138" y="44"/>
                      <a:pt x="147" y="91"/>
                      <a:pt x="147" y="139"/>
                    </a:cubicBezTo>
                    <a:cubicBezTo>
                      <a:pt x="148" y="157"/>
                      <a:pt x="146" y="165"/>
                      <a:pt x="157" y="179"/>
                    </a:cubicBezTo>
                    <a:cubicBezTo>
                      <a:pt x="161" y="191"/>
                      <a:pt x="169" y="189"/>
                      <a:pt x="179" y="197"/>
                    </a:cubicBezTo>
                    <a:cubicBezTo>
                      <a:pt x="185" y="202"/>
                      <a:pt x="188" y="210"/>
                      <a:pt x="195" y="216"/>
                    </a:cubicBezTo>
                    <a:cubicBezTo>
                      <a:pt x="196" y="226"/>
                      <a:pt x="203" y="248"/>
                      <a:pt x="203" y="248"/>
                    </a:cubicBezTo>
                    <a:cubicBezTo>
                      <a:pt x="207" y="285"/>
                      <a:pt x="207" y="319"/>
                      <a:pt x="203" y="357"/>
                    </a:cubicBezTo>
                    <a:cubicBezTo>
                      <a:pt x="204" y="384"/>
                      <a:pt x="207" y="435"/>
                      <a:pt x="203" y="461"/>
                    </a:cubicBezTo>
                    <a:cubicBezTo>
                      <a:pt x="201" y="470"/>
                      <a:pt x="178" y="487"/>
                      <a:pt x="171" y="491"/>
                    </a:cubicBezTo>
                    <a:cubicBezTo>
                      <a:pt x="165" y="493"/>
                      <a:pt x="152" y="496"/>
                      <a:pt x="152" y="496"/>
                    </a:cubicBezTo>
                    <a:cubicBezTo>
                      <a:pt x="88" y="493"/>
                      <a:pt x="63" y="500"/>
                      <a:pt x="24" y="461"/>
                    </a:cubicBezTo>
                    <a:cubicBezTo>
                      <a:pt x="17" y="444"/>
                      <a:pt x="13" y="428"/>
                      <a:pt x="11" y="411"/>
                    </a:cubicBezTo>
                    <a:cubicBezTo>
                      <a:pt x="8" y="383"/>
                      <a:pt x="0" y="341"/>
                      <a:pt x="21" y="317"/>
                    </a:cubicBezTo>
                    <a:cubicBezTo>
                      <a:pt x="25" y="305"/>
                      <a:pt x="35" y="295"/>
                      <a:pt x="43" y="285"/>
                    </a:cubicBezTo>
                    <a:cubicBezTo>
                      <a:pt x="51" y="251"/>
                      <a:pt x="76" y="245"/>
                      <a:pt x="104" y="232"/>
                    </a:cubicBezTo>
                    <a:cubicBezTo>
                      <a:pt x="106" y="230"/>
                      <a:pt x="109" y="229"/>
                      <a:pt x="112" y="227"/>
                    </a:cubicBezTo>
                    <a:cubicBezTo>
                      <a:pt x="113" y="225"/>
                      <a:pt x="114" y="222"/>
                      <a:pt x="117" y="221"/>
                    </a:cubicBezTo>
                    <a:cubicBezTo>
                      <a:pt x="125" y="215"/>
                      <a:pt x="138" y="213"/>
                      <a:pt x="149" y="211"/>
                    </a:cubicBezTo>
                    <a:cubicBezTo>
                      <a:pt x="156" y="203"/>
                      <a:pt x="168" y="199"/>
                      <a:pt x="179" y="197"/>
                    </a:cubicBezTo>
                    <a:cubicBezTo>
                      <a:pt x="186" y="195"/>
                      <a:pt x="200" y="192"/>
                      <a:pt x="200" y="192"/>
                    </a:cubicBezTo>
                    <a:cubicBezTo>
                      <a:pt x="239" y="193"/>
                      <a:pt x="278" y="192"/>
                      <a:pt x="317" y="195"/>
                    </a:cubicBezTo>
                    <a:cubicBezTo>
                      <a:pt x="325" y="195"/>
                      <a:pt x="334" y="210"/>
                      <a:pt x="344" y="213"/>
                    </a:cubicBezTo>
                    <a:cubicBezTo>
                      <a:pt x="357" y="229"/>
                      <a:pt x="373" y="241"/>
                      <a:pt x="387" y="259"/>
                    </a:cubicBezTo>
                    <a:cubicBezTo>
                      <a:pt x="392" y="280"/>
                      <a:pt x="384" y="254"/>
                      <a:pt x="395" y="272"/>
                    </a:cubicBezTo>
                    <a:cubicBezTo>
                      <a:pt x="397" y="276"/>
                      <a:pt x="397" y="283"/>
                      <a:pt x="400" y="288"/>
                    </a:cubicBezTo>
                    <a:cubicBezTo>
                      <a:pt x="411" y="311"/>
                      <a:pt x="422" y="334"/>
                      <a:pt x="429" y="360"/>
                    </a:cubicBezTo>
                    <a:cubicBezTo>
                      <a:pt x="428" y="364"/>
                      <a:pt x="431" y="399"/>
                      <a:pt x="424" y="413"/>
                    </a:cubicBezTo>
                    <a:cubicBezTo>
                      <a:pt x="410" y="436"/>
                      <a:pt x="362" y="443"/>
                      <a:pt x="339" y="443"/>
                    </a:cubicBezTo>
                  </a:path>
                </a:pathLst>
              </a:custGeom>
              <a:noFill/>
              <a:ln w="5715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715" name="Group 75"/>
          <p:cNvGrpSpPr>
            <a:grpSpLocks/>
          </p:cNvGrpSpPr>
          <p:nvPr/>
        </p:nvGrpSpPr>
        <p:grpSpPr bwMode="auto">
          <a:xfrm>
            <a:off x="2209800" y="3810000"/>
            <a:ext cx="1028700" cy="2051050"/>
            <a:chOff x="480" y="2367"/>
            <a:chExt cx="648" cy="1292"/>
          </a:xfrm>
        </p:grpSpPr>
        <p:sp>
          <p:nvSpPr>
            <p:cNvPr id="368716" name="Oval 76"/>
            <p:cNvSpPr>
              <a:spLocks noChangeArrowheads="1"/>
            </p:cNvSpPr>
            <p:nvPr/>
          </p:nvSpPr>
          <p:spPr bwMode="auto">
            <a:xfrm flipV="1">
              <a:off x="480" y="2367"/>
              <a:ext cx="648" cy="1292"/>
            </a:xfrm>
            <a:prstGeom prst="ellipse">
              <a:avLst/>
            </a:prstGeom>
            <a:solidFill>
              <a:srgbClr val="00E4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7" name="Rectangle 77"/>
            <p:cNvSpPr>
              <a:spLocks noChangeArrowheads="1"/>
            </p:cNvSpPr>
            <p:nvPr/>
          </p:nvSpPr>
          <p:spPr bwMode="auto">
            <a:xfrm>
              <a:off x="646" y="2928"/>
              <a:ext cx="2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FL1</a:t>
              </a:r>
            </a:p>
          </p:txBody>
        </p:sp>
      </p:grpSp>
      <p:sp>
        <p:nvSpPr>
          <p:cNvPr id="368718" name="Rectangle 78"/>
          <p:cNvSpPr>
            <a:spLocks noChangeArrowheads="1"/>
          </p:cNvSpPr>
          <p:nvPr/>
        </p:nvSpPr>
        <p:spPr bwMode="auto">
          <a:xfrm>
            <a:off x="2473325" y="47005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 b="1" i="1">
              <a:latin typeface="Georgia" charset="0"/>
            </a:endParaRPr>
          </a:p>
        </p:txBody>
      </p:sp>
      <p:sp>
        <p:nvSpPr>
          <p:cNvPr id="368719" name="Line 79"/>
          <p:cNvSpPr>
            <a:spLocks noChangeShapeType="1"/>
          </p:cNvSpPr>
          <p:nvPr/>
        </p:nvSpPr>
        <p:spPr bwMode="auto">
          <a:xfrm flipH="1">
            <a:off x="1447800" y="5005388"/>
            <a:ext cx="11430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25" name="Group 85"/>
          <p:cNvGrpSpPr>
            <a:grpSpLocks/>
          </p:cNvGrpSpPr>
          <p:nvPr/>
        </p:nvGrpSpPr>
        <p:grpSpPr bwMode="auto">
          <a:xfrm>
            <a:off x="2876550" y="4548188"/>
            <a:ext cx="1406525" cy="1133475"/>
            <a:chOff x="1812" y="2865"/>
            <a:chExt cx="886" cy="714"/>
          </a:xfrm>
        </p:grpSpPr>
        <p:sp>
          <p:nvSpPr>
            <p:cNvPr id="368720" name="AutoShape 80"/>
            <p:cNvSpPr>
              <a:spLocks noChangeArrowheads="1"/>
            </p:cNvSpPr>
            <p:nvPr/>
          </p:nvSpPr>
          <p:spPr bwMode="auto">
            <a:xfrm rot="19381300" flipV="1">
              <a:off x="1812" y="2865"/>
              <a:ext cx="600" cy="38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0">
              <a:gsLst>
                <a:gs pos="0">
                  <a:srgbClr val="00FFFF">
                    <a:gamma/>
                    <a:shade val="0"/>
                    <a:invGamma/>
                    <a:alpha val="0"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0"/>
                    <a:invGamma/>
                    <a:alpha val="0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1" name="Text Box 81"/>
            <p:cNvSpPr txBox="1">
              <a:spLocks noChangeArrowheads="1"/>
            </p:cNvSpPr>
            <p:nvPr/>
          </p:nvSpPr>
          <p:spPr bwMode="auto">
            <a:xfrm rot="-2425377">
              <a:off x="2005" y="3175"/>
              <a:ext cx="69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>
                  <a:solidFill>
                    <a:schemeClr val="bg1"/>
                  </a:solidFill>
                  <a:latin typeface="Georgia" charset="0"/>
                </a:rPr>
                <a:t>FRET</a:t>
              </a:r>
            </a:p>
            <a:p>
              <a:pPr algn="ctr"/>
              <a:r>
                <a:rPr lang="en-US" sz="1800" b="1" i="1">
                  <a:solidFill>
                    <a:schemeClr val="bg1"/>
                  </a:solidFill>
                  <a:latin typeface="Georgia" charset="0"/>
                </a:rPr>
                <a:t>1-10 nm</a:t>
              </a:r>
              <a:endParaRPr lang="en-US" sz="2400">
                <a:latin typeface="Helvetica" charset="0"/>
              </a:endParaRPr>
            </a:p>
          </p:txBody>
        </p:sp>
      </p:grpSp>
      <p:grpSp>
        <p:nvGrpSpPr>
          <p:cNvPr id="368724" name="Group 84"/>
          <p:cNvGrpSpPr>
            <a:grpSpLocks/>
          </p:cNvGrpSpPr>
          <p:nvPr/>
        </p:nvGrpSpPr>
        <p:grpSpPr bwMode="auto">
          <a:xfrm>
            <a:off x="4876800" y="914400"/>
            <a:ext cx="2209800" cy="5181600"/>
            <a:chOff x="3072" y="720"/>
            <a:chExt cx="1392" cy="3264"/>
          </a:xfrm>
        </p:grpSpPr>
        <p:grpSp>
          <p:nvGrpSpPr>
            <p:cNvPr id="368685" name="Group 45"/>
            <p:cNvGrpSpPr>
              <a:grpSpLocks/>
            </p:cNvGrpSpPr>
            <p:nvPr/>
          </p:nvGrpSpPr>
          <p:grpSpPr bwMode="auto">
            <a:xfrm>
              <a:off x="3072" y="960"/>
              <a:ext cx="1008" cy="720"/>
              <a:chOff x="3456" y="960"/>
              <a:chExt cx="1008" cy="720"/>
            </a:xfrm>
          </p:grpSpPr>
          <p:sp>
            <p:nvSpPr>
              <p:cNvPr id="368650" name="Rectangle 10"/>
              <p:cNvSpPr>
                <a:spLocks noChangeArrowheads="1"/>
              </p:cNvSpPr>
              <p:nvPr/>
            </p:nvSpPr>
            <p:spPr bwMode="auto">
              <a:xfrm>
                <a:off x="3456" y="960"/>
                <a:ext cx="1008" cy="7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51" name="Oval 11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336" cy="336"/>
              </a:xfrm>
              <a:prstGeom prst="ellipse">
                <a:avLst/>
              </a:prstGeom>
              <a:solidFill>
                <a:srgbClr val="00E4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654" name="Rectangle 14"/>
            <p:cNvSpPr>
              <a:spLocks noChangeArrowheads="1"/>
            </p:cNvSpPr>
            <p:nvPr/>
          </p:nvSpPr>
          <p:spPr bwMode="auto">
            <a:xfrm>
              <a:off x="3840" y="720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Time (ns)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grpSp>
          <p:nvGrpSpPr>
            <p:cNvPr id="368701" name="Group 61"/>
            <p:cNvGrpSpPr>
              <a:grpSpLocks/>
            </p:cNvGrpSpPr>
            <p:nvPr/>
          </p:nvGrpSpPr>
          <p:grpSpPr bwMode="auto">
            <a:xfrm>
              <a:off x="3072" y="1728"/>
              <a:ext cx="1008" cy="720"/>
              <a:chOff x="3072" y="1728"/>
              <a:chExt cx="1008" cy="720"/>
            </a:xfrm>
          </p:grpSpPr>
          <p:sp>
            <p:nvSpPr>
              <p:cNvPr id="368652" name="Rectangle 12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1008" cy="7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82" name="Oval 42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336"/>
              </a:xfrm>
              <a:prstGeom prst="ellipse">
                <a:avLst/>
              </a:prstGeom>
              <a:solidFill>
                <a:srgbClr val="00E4FF">
                  <a:alpha val="85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02" name="Group 62"/>
            <p:cNvGrpSpPr>
              <a:grpSpLocks/>
            </p:cNvGrpSpPr>
            <p:nvPr/>
          </p:nvGrpSpPr>
          <p:grpSpPr bwMode="auto">
            <a:xfrm>
              <a:off x="3072" y="2496"/>
              <a:ext cx="1008" cy="720"/>
              <a:chOff x="3072" y="2496"/>
              <a:chExt cx="1008" cy="720"/>
            </a:xfrm>
          </p:grpSpPr>
          <p:sp>
            <p:nvSpPr>
              <p:cNvPr id="368657" name="Rectangle 17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1008" cy="7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683" name="Oval 43"/>
              <p:cNvSpPr>
                <a:spLocks noChangeArrowheads="1"/>
              </p:cNvSpPr>
              <p:nvPr/>
            </p:nvSpPr>
            <p:spPr bwMode="auto">
              <a:xfrm>
                <a:off x="3408" y="2688"/>
                <a:ext cx="336" cy="336"/>
              </a:xfrm>
              <a:prstGeom prst="ellipse">
                <a:avLst/>
              </a:prstGeom>
              <a:solidFill>
                <a:srgbClr val="00E4FF">
                  <a:alpha val="6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659" name="Rectangle 19"/>
            <p:cNvSpPr>
              <a:spLocks noChangeArrowheads="1"/>
            </p:cNvSpPr>
            <p:nvPr/>
          </p:nvSpPr>
          <p:spPr bwMode="auto">
            <a:xfrm>
              <a:off x="3072" y="3264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4" name="Oval 44"/>
            <p:cNvSpPr>
              <a:spLocks noChangeArrowheads="1"/>
            </p:cNvSpPr>
            <p:nvPr/>
          </p:nvSpPr>
          <p:spPr bwMode="auto">
            <a:xfrm>
              <a:off x="3408" y="3456"/>
              <a:ext cx="336" cy="336"/>
            </a:xfrm>
            <a:prstGeom prst="ellipse">
              <a:avLst/>
            </a:prstGeom>
            <a:solidFill>
              <a:srgbClr val="00E4FF">
                <a:alpha val="3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3" name="Line 83"/>
            <p:cNvSpPr>
              <a:spLocks noChangeShapeType="1"/>
            </p:cNvSpPr>
            <p:nvPr/>
          </p:nvSpPr>
          <p:spPr bwMode="auto">
            <a:xfrm>
              <a:off x="4224" y="960"/>
              <a:ext cx="0" cy="30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28" name="Rectangle 88"/>
          <p:cNvSpPr>
            <a:spLocks noChangeArrowheads="1"/>
          </p:cNvSpPr>
          <p:nvPr/>
        </p:nvSpPr>
        <p:spPr bwMode="auto">
          <a:xfrm>
            <a:off x="838200" y="76200"/>
            <a:ext cx="738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Fluorescence-Lifetime Imaging (FLIM)</a:t>
            </a:r>
          </a:p>
        </p:txBody>
      </p:sp>
      <p:sp>
        <p:nvSpPr>
          <p:cNvPr id="368729" name="Rectangle 89"/>
          <p:cNvSpPr>
            <a:spLocks noChangeArrowheads="1"/>
          </p:cNvSpPr>
          <p:nvPr/>
        </p:nvSpPr>
        <p:spPr bwMode="auto">
          <a:xfrm>
            <a:off x="5334000" y="61722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Free</a:t>
            </a:r>
            <a:endParaRPr lang="fr-FR" b="1" i="1">
              <a:solidFill>
                <a:srgbClr val="FFFF00"/>
              </a:solidFill>
            </a:endParaRPr>
          </a:p>
        </p:txBody>
      </p:sp>
      <p:sp>
        <p:nvSpPr>
          <p:cNvPr id="368730" name="Rectangle 90"/>
          <p:cNvSpPr>
            <a:spLocks noChangeArrowheads="1"/>
          </p:cNvSpPr>
          <p:nvPr/>
        </p:nvSpPr>
        <p:spPr bwMode="auto">
          <a:xfrm>
            <a:off x="7467600" y="6172200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Coupled</a:t>
            </a:r>
            <a:endParaRPr lang="fr-FR" b="1" i="1">
              <a:solidFill>
                <a:srgbClr val="FFFF00"/>
              </a:solidFill>
            </a:endParaRPr>
          </a:p>
        </p:txBody>
      </p:sp>
      <p:pic>
        <p:nvPicPr>
          <p:cNvPr id="368732" name="Picture 92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68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8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8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8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68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68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9" grpId="0" animBg="1"/>
      <p:bldP spid="368679" grpId="1" animBg="1"/>
      <p:bldP spid="368679" grpId="2" animBg="1"/>
      <p:bldP spid="368719" grpId="0" animBg="1"/>
      <p:bldP spid="368719" grpId="1" animBg="1"/>
      <p:bldP spid="368719" grpId="2" animBg="1"/>
      <p:bldP spid="368729" grpId="0"/>
      <p:bldP spid="368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33400" y="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Near-field optical microscopy</a:t>
            </a:r>
          </a:p>
        </p:txBody>
      </p:sp>
      <p:grpSp>
        <p:nvGrpSpPr>
          <p:cNvPr id="317442" name="Group 2"/>
          <p:cNvGrpSpPr>
            <a:grpSpLocks/>
          </p:cNvGrpSpPr>
          <p:nvPr/>
        </p:nvGrpSpPr>
        <p:grpSpPr bwMode="auto">
          <a:xfrm flipV="1">
            <a:off x="-28575" y="3063875"/>
            <a:ext cx="9201150" cy="747713"/>
            <a:chOff x="1680" y="2016"/>
            <a:chExt cx="2400" cy="672"/>
          </a:xfrm>
        </p:grpSpPr>
        <p:grpSp>
          <p:nvGrpSpPr>
            <p:cNvPr id="317443" name="Group 3" descr="80%"/>
            <p:cNvGrpSpPr>
              <a:grpSpLocks/>
            </p:cNvGrpSpPr>
            <p:nvPr/>
          </p:nvGrpSpPr>
          <p:grpSpPr bwMode="auto">
            <a:xfrm flipH="1">
              <a:off x="1680" y="2016"/>
              <a:ext cx="1200" cy="672"/>
              <a:chOff x="2880" y="1008"/>
              <a:chExt cx="1200" cy="672"/>
            </a:xfrm>
          </p:grpSpPr>
          <p:sp>
            <p:nvSpPr>
              <p:cNvPr id="317444" name="Rectangle 4" descr="80%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04" cy="672"/>
              </a:xfrm>
              <a:prstGeom prst="rect">
                <a:avLst/>
              </a:prstGeom>
              <a:pattFill prst="pct80">
                <a:fgClr>
                  <a:srgbClr val="4DBFFC">
                    <a:alpha val="58000"/>
                  </a:srgb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45" name="Oval 5" descr="80%"/>
              <p:cNvSpPr>
                <a:spLocks noChangeArrowheads="1"/>
              </p:cNvSpPr>
              <p:nvPr/>
            </p:nvSpPr>
            <p:spPr bwMode="auto">
              <a:xfrm>
                <a:off x="3840" y="1008"/>
                <a:ext cx="240" cy="672"/>
              </a:xfrm>
              <a:prstGeom prst="ellipse">
                <a:avLst/>
              </a:prstGeom>
              <a:pattFill prst="pct80">
                <a:fgClr>
                  <a:srgbClr val="4DBFFC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46" name="Group 6" descr="80%"/>
            <p:cNvGrpSpPr>
              <a:grpSpLocks/>
            </p:cNvGrpSpPr>
            <p:nvPr/>
          </p:nvGrpSpPr>
          <p:grpSpPr bwMode="auto">
            <a:xfrm>
              <a:off x="2880" y="2016"/>
              <a:ext cx="1200" cy="672"/>
              <a:chOff x="2880" y="1008"/>
              <a:chExt cx="1200" cy="672"/>
            </a:xfrm>
          </p:grpSpPr>
          <p:sp>
            <p:nvSpPr>
              <p:cNvPr id="317447" name="Rectangle 7" descr="80%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04" cy="672"/>
              </a:xfrm>
              <a:prstGeom prst="rect">
                <a:avLst/>
              </a:prstGeom>
              <a:pattFill prst="pct80">
                <a:fgClr>
                  <a:srgbClr val="4DBFFC">
                    <a:alpha val="58000"/>
                  </a:srgb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48" name="Oval 8" descr="80%"/>
              <p:cNvSpPr>
                <a:spLocks noChangeArrowheads="1"/>
              </p:cNvSpPr>
              <p:nvPr/>
            </p:nvSpPr>
            <p:spPr bwMode="auto">
              <a:xfrm>
                <a:off x="3840" y="1008"/>
                <a:ext cx="240" cy="672"/>
              </a:xfrm>
              <a:prstGeom prst="ellipse">
                <a:avLst/>
              </a:prstGeom>
              <a:pattFill prst="pct80">
                <a:fgClr>
                  <a:srgbClr val="4DBFFC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7513" name="Group 73"/>
          <p:cNvGrpSpPr>
            <a:grpSpLocks/>
          </p:cNvGrpSpPr>
          <p:nvPr/>
        </p:nvGrpSpPr>
        <p:grpSpPr bwMode="auto">
          <a:xfrm>
            <a:off x="-1500188" y="1371600"/>
            <a:ext cx="12144376" cy="3314700"/>
            <a:chOff x="-945" y="864"/>
            <a:chExt cx="7650" cy="2088"/>
          </a:xfrm>
        </p:grpSpPr>
        <p:pic>
          <p:nvPicPr>
            <p:cNvPr id="317449" name="Picture 9" descr="convexlen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358" y="-656"/>
              <a:ext cx="1044" cy="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7451" name="Group 11"/>
            <p:cNvGrpSpPr>
              <a:grpSpLocks/>
            </p:cNvGrpSpPr>
            <p:nvPr/>
          </p:nvGrpSpPr>
          <p:grpSpPr bwMode="auto">
            <a:xfrm flipV="1">
              <a:off x="-597" y="864"/>
              <a:ext cx="6954" cy="928"/>
              <a:chOff x="1440" y="2016"/>
              <a:chExt cx="2880" cy="384"/>
            </a:xfrm>
          </p:grpSpPr>
          <p:sp>
            <p:nvSpPr>
              <p:cNvPr id="317452" name="AutoShape 12" descr="Dashed horizontal"/>
              <p:cNvSpPr>
                <a:spLocks noChangeArrowheads="1"/>
              </p:cNvSpPr>
              <p:nvPr/>
            </p:nvSpPr>
            <p:spPr bwMode="auto">
              <a:xfrm rot="16200000" flipV="1">
                <a:off x="1512" y="1944"/>
                <a:ext cx="384" cy="528"/>
              </a:xfrm>
              <a:prstGeom prst="flowChartDocument">
                <a:avLst/>
              </a:prstGeom>
              <a:pattFill prst="dashHorz">
                <a:fgClr>
                  <a:schemeClr val="accent2">
                    <a:alpha val="58000"/>
                  </a:scheme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53" name="Rectangle 13" descr="Dashed horizontal"/>
              <p:cNvSpPr>
                <a:spLocks noChangeArrowheads="1"/>
              </p:cNvSpPr>
              <p:nvPr/>
            </p:nvSpPr>
            <p:spPr bwMode="auto">
              <a:xfrm>
                <a:off x="1944" y="2016"/>
                <a:ext cx="1872" cy="384"/>
              </a:xfrm>
              <a:prstGeom prst="rect">
                <a:avLst/>
              </a:prstGeom>
              <a:pattFill prst="dashHorz">
                <a:fgClr>
                  <a:schemeClr val="accent2">
                    <a:alpha val="58000"/>
                  </a:scheme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54" name="AutoShape 14" descr="Dashed horizontal"/>
              <p:cNvSpPr>
                <a:spLocks noChangeArrowheads="1"/>
              </p:cNvSpPr>
              <p:nvPr/>
            </p:nvSpPr>
            <p:spPr bwMode="auto">
              <a:xfrm rot="16200000" flipH="1">
                <a:off x="3864" y="1944"/>
                <a:ext cx="384" cy="528"/>
              </a:xfrm>
              <a:prstGeom prst="flowChartDocument">
                <a:avLst/>
              </a:prstGeom>
              <a:pattFill prst="dashHorz">
                <a:fgClr>
                  <a:schemeClr val="accent2">
                    <a:alpha val="58000"/>
                  </a:schemeClr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457" name="Line 17"/>
            <p:cNvSpPr>
              <a:spLocks noChangeShapeType="1"/>
            </p:cNvSpPr>
            <p:nvPr/>
          </p:nvSpPr>
          <p:spPr bwMode="auto">
            <a:xfrm flipV="1">
              <a:off x="446" y="1792"/>
              <a:ext cx="48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8" name="Freeform 18"/>
            <p:cNvSpPr>
              <a:spLocks/>
            </p:cNvSpPr>
            <p:nvPr/>
          </p:nvSpPr>
          <p:spPr bwMode="auto">
            <a:xfrm flipV="1">
              <a:off x="458" y="1246"/>
              <a:ext cx="4829" cy="546"/>
            </a:xfrm>
            <a:custGeom>
              <a:avLst/>
              <a:gdLst>
                <a:gd name="T0" fmla="*/ 0 w 2000"/>
                <a:gd name="T1" fmla="*/ 5 h 226"/>
                <a:gd name="T2" fmla="*/ 67 w 2000"/>
                <a:gd name="T3" fmla="*/ 24 h 226"/>
                <a:gd name="T4" fmla="*/ 150 w 2000"/>
                <a:gd name="T5" fmla="*/ 37 h 226"/>
                <a:gd name="T6" fmla="*/ 299 w 2000"/>
                <a:gd name="T7" fmla="*/ 61 h 226"/>
                <a:gd name="T8" fmla="*/ 462 w 2000"/>
                <a:gd name="T9" fmla="*/ 93 h 226"/>
                <a:gd name="T10" fmla="*/ 502 w 2000"/>
                <a:gd name="T11" fmla="*/ 107 h 226"/>
                <a:gd name="T12" fmla="*/ 528 w 2000"/>
                <a:gd name="T13" fmla="*/ 112 h 226"/>
                <a:gd name="T14" fmla="*/ 760 w 2000"/>
                <a:gd name="T15" fmla="*/ 165 h 226"/>
                <a:gd name="T16" fmla="*/ 835 w 2000"/>
                <a:gd name="T17" fmla="*/ 176 h 226"/>
                <a:gd name="T18" fmla="*/ 923 w 2000"/>
                <a:gd name="T19" fmla="*/ 187 h 226"/>
                <a:gd name="T20" fmla="*/ 990 w 2000"/>
                <a:gd name="T21" fmla="*/ 197 h 226"/>
                <a:gd name="T22" fmla="*/ 1136 w 2000"/>
                <a:gd name="T23" fmla="*/ 224 h 226"/>
                <a:gd name="T24" fmla="*/ 1371 w 2000"/>
                <a:gd name="T25" fmla="*/ 213 h 226"/>
                <a:gd name="T26" fmla="*/ 1542 w 2000"/>
                <a:gd name="T27" fmla="*/ 181 h 226"/>
                <a:gd name="T28" fmla="*/ 1603 w 2000"/>
                <a:gd name="T29" fmla="*/ 163 h 226"/>
                <a:gd name="T30" fmla="*/ 1670 w 2000"/>
                <a:gd name="T31" fmla="*/ 141 h 226"/>
                <a:gd name="T32" fmla="*/ 1702 w 2000"/>
                <a:gd name="T33" fmla="*/ 128 h 226"/>
                <a:gd name="T34" fmla="*/ 1766 w 2000"/>
                <a:gd name="T35" fmla="*/ 99 h 226"/>
                <a:gd name="T36" fmla="*/ 1883 w 2000"/>
                <a:gd name="T37" fmla="*/ 37 h 226"/>
                <a:gd name="T38" fmla="*/ 1971 w 2000"/>
                <a:gd name="T39" fmla="*/ 11 h 226"/>
                <a:gd name="T40" fmla="*/ 2000 w 2000"/>
                <a:gd name="T4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" h="226">
                  <a:moveTo>
                    <a:pt x="0" y="5"/>
                  </a:moveTo>
                  <a:cubicBezTo>
                    <a:pt x="19" y="24"/>
                    <a:pt x="38" y="21"/>
                    <a:pt x="67" y="24"/>
                  </a:cubicBezTo>
                  <a:cubicBezTo>
                    <a:pt x="94" y="26"/>
                    <a:pt x="122" y="33"/>
                    <a:pt x="150" y="37"/>
                  </a:cubicBezTo>
                  <a:cubicBezTo>
                    <a:pt x="200" y="51"/>
                    <a:pt x="245" y="57"/>
                    <a:pt x="299" y="61"/>
                  </a:cubicBezTo>
                  <a:cubicBezTo>
                    <a:pt x="354" y="67"/>
                    <a:pt x="408" y="78"/>
                    <a:pt x="462" y="93"/>
                  </a:cubicBezTo>
                  <a:cubicBezTo>
                    <a:pt x="475" y="96"/>
                    <a:pt x="487" y="103"/>
                    <a:pt x="502" y="107"/>
                  </a:cubicBezTo>
                  <a:cubicBezTo>
                    <a:pt x="510" y="108"/>
                    <a:pt x="528" y="112"/>
                    <a:pt x="528" y="112"/>
                  </a:cubicBezTo>
                  <a:cubicBezTo>
                    <a:pt x="596" y="142"/>
                    <a:pt x="686" y="161"/>
                    <a:pt x="760" y="165"/>
                  </a:cubicBezTo>
                  <a:cubicBezTo>
                    <a:pt x="785" y="168"/>
                    <a:pt x="809" y="173"/>
                    <a:pt x="835" y="176"/>
                  </a:cubicBezTo>
                  <a:cubicBezTo>
                    <a:pt x="863" y="182"/>
                    <a:pt x="894" y="183"/>
                    <a:pt x="923" y="187"/>
                  </a:cubicBezTo>
                  <a:cubicBezTo>
                    <a:pt x="945" y="192"/>
                    <a:pt x="966" y="195"/>
                    <a:pt x="990" y="197"/>
                  </a:cubicBezTo>
                  <a:cubicBezTo>
                    <a:pt x="1037" y="210"/>
                    <a:pt x="1088" y="209"/>
                    <a:pt x="1136" y="224"/>
                  </a:cubicBezTo>
                  <a:cubicBezTo>
                    <a:pt x="1251" y="222"/>
                    <a:pt x="1286" y="226"/>
                    <a:pt x="1371" y="213"/>
                  </a:cubicBezTo>
                  <a:cubicBezTo>
                    <a:pt x="1423" y="192"/>
                    <a:pt x="1486" y="187"/>
                    <a:pt x="1542" y="181"/>
                  </a:cubicBezTo>
                  <a:cubicBezTo>
                    <a:pt x="1562" y="174"/>
                    <a:pt x="1581" y="166"/>
                    <a:pt x="1603" y="163"/>
                  </a:cubicBezTo>
                  <a:cubicBezTo>
                    <a:pt x="1624" y="154"/>
                    <a:pt x="1647" y="145"/>
                    <a:pt x="1670" y="141"/>
                  </a:cubicBezTo>
                  <a:cubicBezTo>
                    <a:pt x="1680" y="134"/>
                    <a:pt x="1690" y="133"/>
                    <a:pt x="1702" y="128"/>
                  </a:cubicBezTo>
                  <a:cubicBezTo>
                    <a:pt x="1723" y="118"/>
                    <a:pt x="1742" y="103"/>
                    <a:pt x="1766" y="99"/>
                  </a:cubicBezTo>
                  <a:cubicBezTo>
                    <a:pt x="1801" y="77"/>
                    <a:pt x="1842" y="48"/>
                    <a:pt x="1883" y="37"/>
                  </a:cubicBezTo>
                  <a:cubicBezTo>
                    <a:pt x="1906" y="19"/>
                    <a:pt x="1941" y="14"/>
                    <a:pt x="1971" y="11"/>
                  </a:cubicBezTo>
                  <a:cubicBezTo>
                    <a:pt x="1980" y="8"/>
                    <a:pt x="1990" y="0"/>
                    <a:pt x="200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9" name="Oval 19"/>
            <p:cNvSpPr>
              <a:spLocks noChangeArrowheads="1"/>
            </p:cNvSpPr>
            <p:nvPr/>
          </p:nvSpPr>
          <p:spPr bwMode="auto">
            <a:xfrm flipV="1">
              <a:off x="2996" y="1328"/>
              <a:ext cx="811" cy="3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1" name="Rectangle 21"/>
            <p:cNvSpPr>
              <a:spLocks noChangeArrowheads="1"/>
            </p:cNvSpPr>
            <p:nvPr/>
          </p:nvSpPr>
          <p:spPr bwMode="auto">
            <a:xfrm flipV="1">
              <a:off x="-945" y="1792"/>
              <a:ext cx="7650" cy="152"/>
            </a:xfrm>
            <a:prstGeom prst="rect">
              <a:avLst/>
            </a:prstGeom>
            <a:solidFill>
              <a:srgbClr val="AAD4FC">
                <a:alpha val="63000"/>
              </a:srgb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0" name="Line 20"/>
            <p:cNvSpPr>
              <a:spLocks noChangeShapeType="1"/>
            </p:cNvSpPr>
            <p:nvPr/>
          </p:nvSpPr>
          <p:spPr bwMode="auto">
            <a:xfrm flipV="1">
              <a:off x="446" y="1792"/>
              <a:ext cx="4868" cy="0"/>
            </a:xfrm>
            <a:prstGeom prst="line">
              <a:avLst/>
            </a:prstGeom>
            <a:noFill/>
            <a:ln w="57150">
              <a:solidFill>
                <a:srgbClr val="FF0B1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11" name="Group 71"/>
          <p:cNvGrpSpPr>
            <a:grpSpLocks/>
          </p:cNvGrpSpPr>
          <p:nvPr/>
        </p:nvGrpSpPr>
        <p:grpSpPr bwMode="auto">
          <a:xfrm>
            <a:off x="3124200" y="2133600"/>
            <a:ext cx="2667000" cy="1371600"/>
            <a:chOff x="1968" y="1344"/>
            <a:chExt cx="1680" cy="864"/>
          </a:xfrm>
        </p:grpSpPr>
        <p:grpSp>
          <p:nvGrpSpPr>
            <p:cNvPr id="317486" name="Group 46"/>
            <p:cNvGrpSpPr>
              <a:grpSpLocks/>
            </p:cNvGrpSpPr>
            <p:nvPr/>
          </p:nvGrpSpPr>
          <p:grpSpPr bwMode="auto">
            <a:xfrm>
              <a:off x="1968" y="1440"/>
              <a:ext cx="288" cy="672"/>
              <a:chOff x="2496" y="3030"/>
              <a:chExt cx="336" cy="858"/>
            </a:xfrm>
          </p:grpSpPr>
          <p:sp>
            <p:nvSpPr>
              <p:cNvPr id="317469" name="Rectangle 29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85" name="AutoShape 45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87" name="Group 47"/>
            <p:cNvGrpSpPr>
              <a:grpSpLocks/>
            </p:cNvGrpSpPr>
            <p:nvPr/>
          </p:nvGrpSpPr>
          <p:grpSpPr bwMode="auto">
            <a:xfrm>
              <a:off x="2352" y="1344"/>
              <a:ext cx="288" cy="672"/>
              <a:chOff x="2496" y="3030"/>
              <a:chExt cx="336" cy="858"/>
            </a:xfrm>
          </p:grpSpPr>
          <p:sp>
            <p:nvSpPr>
              <p:cNvPr id="317488" name="Rectangle 48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89" name="AutoShape 49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90" name="Group 50"/>
            <p:cNvGrpSpPr>
              <a:grpSpLocks/>
            </p:cNvGrpSpPr>
            <p:nvPr/>
          </p:nvGrpSpPr>
          <p:grpSpPr bwMode="auto">
            <a:xfrm>
              <a:off x="2688" y="1392"/>
              <a:ext cx="288" cy="672"/>
              <a:chOff x="2496" y="3030"/>
              <a:chExt cx="336" cy="858"/>
            </a:xfrm>
          </p:grpSpPr>
          <p:sp>
            <p:nvSpPr>
              <p:cNvPr id="317491" name="Rectangle 51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92" name="AutoShape 52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93" name="Group 53"/>
            <p:cNvGrpSpPr>
              <a:grpSpLocks/>
            </p:cNvGrpSpPr>
            <p:nvPr/>
          </p:nvGrpSpPr>
          <p:grpSpPr bwMode="auto">
            <a:xfrm>
              <a:off x="3360" y="1392"/>
              <a:ext cx="288" cy="672"/>
              <a:chOff x="2496" y="3030"/>
              <a:chExt cx="336" cy="858"/>
            </a:xfrm>
          </p:grpSpPr>
          <p:sp>
            <p:nvSpPr>
              <p:cNvPr id="317494" name="Rectangle 54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95" name="AutoShape 55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96" name="Group 56"/>
            <p:cNvGrpSpPr>
              <a:grpSpLocks/>
            </p:cNvGrpSpPr>
            <p:nvPr/>
          </p:nvGrpSpPr>
          <p:grpSpPr bwMode="auto">
            <a:xfrm>
              <a:off x="2976" y="1392"/>
              <a:ext cx="288" cy="672"/>
              <a:chOff x="2496" y="3030"/>
              <a:chExt cx="336" cy="858"/>
            </a:xfrm>
          </p:grpSpPr>
          <p:sp>
            <p:nvSpPr>
              <p:cNvPr id="317497" name="Rectangle 57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98" name="AutoShape 58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99" name="Group 59"/>
            <p:cNvGrpSpPr>
              <a:grpSpLocks/>
            </p:cNvGrpSpPr>
            <p:nvPr/>
          </p:nvGrpSpPr>
          <p:grpSpPr bwMode="auto">
            <a:xfrm>
              <a:off x="2160" y="1536"/>
              <a:ext cx="288" cy="672"/>
              <a:chOff x="2496" y="3030"/>
              <a:chExt cx="336" cy="858"/>
            </a:xfrm>
          </p:grpSpPr>
          <p:sp>
            <p:nvSpPr>
              <p:cNvPr id="317500" name="Rectangle 60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01" name="AutoShape 61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02" name="Group 62"/>
            <p:cNvGrpSpPr>
              <a:grpSpLocks/>
            </p:cNvGrpSpPr>
            <p:nvPr/>
          </p:nvGrpSpPr>
          <p:grpSpPr bwMode="auto">
            <a:xfrm>
              <a:off x="2496" y="1392"/>
              <a:ext cx="288" cy="672"/>
              <a:chOff x="2496" y="3030"/>
              <a:chExt cx="336" cy="858"/>
            </a:xfrm>
          </p:grpSpPr>
          <p:sp>
            <p:nvSpPr>
              <p:cNvPr id="317503" name="Rectangle 63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04" name="AutoShape 64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05" name="Group 65"/>
            <p:cNvGrpSpPr>
              <a:grpSpLocks/>
            </p:cNvGrpSpPr>
            <p:nvPr/>
          </p:nvGrpSpPr>
          <p:grpSpPr bwMode="auto">
            <a:xfrm>
              <a:off x="2784" y="1440"/>
              <a:ext cx="288" cy="672"/>
              <a:chOff x="2496" y="3030"/>
              <a:chExt cx="336" cy="858"/>
            </a:xfrm>
          </p:grpSpPr>
          <p:sp>
            <p:nvSpPr>
              <p:cNvPr id="317506" name="Rectangle 66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07" name="AutoShape 67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08" name="Group 68"/>
            <p:cNvGrpSpPr>
              <a:grpSpLocks/>
            </p:cNvGrpSpPr>
            <p:nvPr/>
          </p:nvGrpSpPr>
          <p:grpSpPr bwMode="auto">
            <a:xfrm>
              <a:off x="3120" y="1536"/>
              <a:ext cx="288" cy="672"/>
              <a:chOff x="2496" y="3030"/>
              <a:chExt cx="336" cy="858"/>
            </a:xfrm>
          </p:grpSpPr>
          <p:sp>
            <p:nvSpPr>
              <p:cNvPr id="317509" name="Rectangle 69"/>
              <p:cNvSpPr>
                <a:spLocks noChangeArrowheads="1"/>
              </p:cNvSpPr>
              <p:nvPr/>
            </p:nvSpPr>
            <p:spPr bwMode="auto">
              <a:xfrm>
                <a:off x="2640" y="3030"/>
                <a:ext cx="48" cy="48"/>
              </a:xfrm>
              <a:prstGeom prst="rect">
                <a:avLst/>
              </a:prstGeom>
              <a:solidFill>
                <a:srgbClr val="FF0B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B1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10" name="AutoShape 70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816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0B11">
                      <a:alpha val="0"/>
                    </a:srgbClr>
                  </a:gs>
                  <a:gs pos="50000">
                    <a:srgbClr val="FF0B11">
                      <a:gamma/>
                      <a:tint val="60000"/>
                      <a:invGamma/>
                    </a:srgbClr>
                  </a:gs>
                  <a:gs pos="100000">
                    <a:srgbClr val="FF0B11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512" name="Rectangle 72"/>
          <p:cNvSpPr>
            <a:spLocks noChangeArrowheads="1"/>
          </p:cNvSpPr>
          <p:nvPr/>
        </p:nvSpPr>
        <p:spPr bwMode="auto">
          <a:xfrm>
            <a:off x="2514600" y="1219200"/>
            <a:ext cx="4114800" cy="5638800"/>
          </a:xfrm>
          <a:prstGeom prst="rect">
            <a:avLst/>
          </a:prstGeom>
          <a:solidFill>
            <a:srgbClr val="0FFF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15" name="Picture 7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547" name="Group 59"/>
          <p:cNvGrpSpPr>
            <a:grpSpLocks/>
          </p:cNvGrpSpPr>
          <p:nvPr/>
        </p:nvGrpSpPr>
        <p:grpSpPr bwMode="auto">
          <a:xfrm>
            <a:off x="-1500188" y="0"/>
            <a:ext cx="12144376" cy="4686300"/>
            <a:chOff x="-945" y="0"/>
            <a:chExt cx="7650" cy="2952"/>
          </a:xfrm>
        </p:grpSpPr>
        <p:sp>
          <p:nvSpPr>
            <p:cNvPr id="319490" name="Rectangle 2"/>
            <p:cNvSpPr>
              <a:spLocks noChangeArrowheads="1"/>
            </p:cNvSpPr>
            <p:nvPr/>
          </p:nvSpPr>
          <p:spPr bwMode="auto">
            <a:xfrm>
              <a:off x="336" y="0"/>
              <a:ext cx="49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1" i="1">
                  <a:solidFill>
                    <a:srgbClr val="FFFF00"/>
                  </a:solidFill>
                  <a:latin typeface="Georgia" charset="0"/>
                </a:rPr>
                <a:t>Total internal reflection</a:t>
              </a:r>
            </a:p>
          </p:txBody>
        </p:sp>
        <p:grpSp>
          <p:nvGrpSpPr>
            <p:cNvPr id="319491" name="Group 3"/>
            <p:cNvGrpSpPr>
              <a:grpSpLocks/>
            </p:cNvGrpSpPr>
            <p:nvPr/>
          </p:nvGrpSpPr>
          <p:grpSpPr bwMode="auto">
            <a:xfrm flipV="1">
              <a:off x="-18" y="1930"/>
              <a:ext cx="5796" cy="471"/>
              <a:chOff x="1680" y="2016"/>
              <a:chExt cx="2400" cy="672"/>
            </a:xfrm>
          </p:grpSpPr>
          <p:grpSp>
            <p:nvGrpSpPr>
              <p:cNvPr id="319492" name="Group 4" descr="80%"/>
              <p:cNvGrpSpPr>
                <a:grpSpLocks/>
              </p:cNvGrpSpPr>
              <p:nvPr/>
            </p:nvGrpSpPr>
            <p:grpSpPr bwMode="auto">
              <a:xfrm flipH="1">
                <a:off x="1680" y="2016"/>
                <a:ext cx="1200" cy="672"/>
                <a:chOff x="2880" y="1008"/>
                <a:chExt cx="1200" cy="672"/>
              </a:xfrm>
            </p:grpSpPr>
            <p:sp>
              <p:nvSpPr>
                <p:cNvPr id="319493" name="Rectangle 5" descr="80%"/>
                <p:cNvSpPr>
                  <a:spLocks noChangeArrowheads="1"/>
                </p:cNvSpPr>
                <p:nvPr/>
              </p:nvSpPr>
              <p:spPr bwMode="auto">
                <a:xfrm>
                  <a:off x="2880" y="1008"/>
                  <a:ext cx="1104" cy="672"/>
                </a:xfrm>
                <a:prstGeom prst="rect">
                  <a:avLst/>
                </a:prstGeom>
                <a:pattFill prst="pct80">
                  <a:fgClr>
                    <a:srgbClr val="4DBFFC">
                      <a:alpha val="58000"/>
                    </a:srgb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94" name="Oval 6" descr="80%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240" cy="672"/>
                </a:xfrm>
                <a:prstGeom prst="ellipse">
                  <a:avLst/>
                </a:prstGeom>
                <a:pattFill prst="pct80">
                  <a:fgClr>
                    <a:srgbClr val="4DBFFC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495" name="Group 7" descr="80%"/>
              <p:cNvGrpSpPr>
                <a:grpSpLocks/>
              </p:cNvGrpSpPr>
              <p:nvPr/>
            </p:nvGrpSpPr>
            <p:grpSpPr bwMode="auto">
              <a:xfrm>
                <a:off x="2880" y="2016"/>
                <a:ext cx="1200" cy="672"/>
                <a:chOff x="2880" y="1008"/>
                <a:chExt cx="1200" cy="672"/>
              </a:xfrm>
            </p:grpSpPr>
            <p:sp>
              <p:nvSpPr>
                <p:cNvPr id="319496" name="Rectangle 8" descr="80%"/>
                <p:cNvSpPr>
                  <a:spLocks noChangeArrowheads="1"/>
                </p:cNvSpPr>
                <p:nvPr/>
              </p:nvSpPr>
              <p:spPr bwMode="auto">
                <a:xfrm>
                  <a:off x="2880" y="1008"/>
                  <a:ext cx="1104" cy="672"/>
                </a:xfrm>
                <a:prstGeom prst="rect">
                  <a:avLst/>
                </a:prstGeom>
                <a:pattFill prst="pct80">
                  <a:fgClr>
                    <a:srgbClr val="4DBFFC">
                      <a:alpha val="58000"/>
                    </a:srgb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97" name="Oval 9" descr="80%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240" cy="672"/>
                </a:xfrm>
                <a:prstGeom prst="ellipse">
                  <a:avLst/>
                </a:prstGeom>
                <a:pattFill prst="pct80">
                  <a:fgClr>
                    <a:srgbClr val="4DBFFC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9498" name="Group 10"/>
            <p:cNvGrpSpPr>
              <a:grpSpLocks/>
            </p:cNvGrpSpPr>
            <p:nvPr/>
          </p:nvGrpSpPr>
          <p:grpSpPr bwMode="auto">
            <a:xfrm>
              <a:off x="-945" y="864"/>
              <a:ext cx="7650" cy="2088"/>
              <a:chOff x="-945" y="864"/>
              <a:chExt cx="7650" cy="2088"/>
            </a:xfrm>
          </p:grpSpPr>
          <p:pic>
            <p:nvPicPr>
              <p:cNvPr id="319499" name="Picture 11" descr="convexlens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2358" y="-656"/>
                <a:ext cx="1044" cy="6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9500" name="Group 12"/>
              <p:cNvGrpSpPr>
                <a:grpSpLocks/>
              </p:cNvGrpSpPr>
              <p:nvPr/>
            </p:nvGrpSpPr>
            <p:grpSpPr bwMode="auto">
              <a:xfrm flipV="1">
                <a:off x="-597" y="864"/>
                <a:ext cx="6954" cy="928"/>
                <a:chOff x="1440" y="2016"/>
                <a:chExt cx="2880" cy="384"/>
              </a:xfrm>
            </p:grpSpPr>
            <p:sp>
              <p:nvSpPr>
                <p:cNvPr id="319501" name="AutoShape 13" descr="Dashed horizontal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512" y="1944"/>
                  <a:ext cx="384" cy="528"/>
                </a:xfrm>
                <a:prstGeom prst="flowChartDocument">
                  <a:avLst/>
                </a:prstGeom>
                <a:pattFill prst="dashHorz">
                  <a:fgClr>
                    <a:schemeClr val="accent2">
                      <a:alpha val="58000"/>
                    </a:scheme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02" name="Rectangle 14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1944" y="2016"/>
                  <a:ext cx="1872" cy="384"/>
                </a:xfrm>
                <a:prstGeom prst="rect">
                  <a:avLst/>
                </a:prstGeom>
                <a:pattFill prst="dashHorz">
                  <a:fgClr>
                    <a:schemeClr val="accent2">
                      <a:alpha val="58000"/>
                    </a:scheme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03" name="AutoShape 15" descr="Dashed horizontal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864" y="1944"/>
                  <a:ext cx="384" cy="528"/>
                </a:xfrm>
                <a:prstGeom prst="flowChartDocument">
                  <a:avLst/>
                </a:prstGeom>
                <a:pattFill prst="dashHorz">
                  <a:fgClr>
                    <a:schemeClr val="accent2">
                      <a:alpha val="58000"/>
                    </a:schemeClr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9504" name="Line 16"/>
              <p:cNvSpPr>
                <a:spLocks noChangeShapeType="1"/>
              </p:cNvSpPr>
              <p:nvPr/>
            </p:nvSpPr>
            <p:spPr bwMode="auto">
              <a:xfrm flipV="1">
                <a:off x="446" y="1792"/>
                <a:ext cx="48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05" name="Freeform 17"/>
              <p:cNvSpPr>
                <a:spLocks/>
              </p:cNvSpPr>
              <p:nvPr/>
            </p:nvSpPr>
            <p:spPr bwMode="auto">
              <a:xfrm flipV="1">
                <a:off x="458" y="1246"/>
                <a:ext cx="4829" cy="546"/>
              </a:xfrm>
              <a:custGeom>
                <a:avLst/>
                <a:gdLst>
                  <a:gd name="T0" fmla="*/ 0 w 2000"/>
                  <a:gd name="T1" fmla="*/ 5 h 226"/>
                  <a:gd name="T2" fmla="*/ 67 w 2000"/>
                  <a:gd name="T3" fmla="*/ 24 h 226"/>
                  <a:gd name="T4" fmla="*/ 150 w 2000"/>
                  <a:gd name="T5" fmla="*/ 37 h 226"/>
                  <a:gd name="T6" fmla="*/ 299 w 2000"/>
                  <a:gd name="T7" fmla="*/ 61 h 226"/>
                  <a:gd name="T8" fmla="*/ 462 w 2000"/>
                  <a:gd name="T9" fmla="*/ 93 h 226"/>
                  <a:gd name="T10" fmla="*/ 502 w 2000"/>
                  <a:gd name="T11" fmla="*/ 107 h 226"/>
                  <a:gd name="T12" fmla="*/ 528 w 2000"/>
                  <a:gd name="T13" fmla="*/ 112 h 226"/>
                  <a:gd name="T14" fmla="*/ 760 w 2000"/>
                  <a:gd name="T15" fmla="*/ 165 h 226"/>
                  <a:gd name="T16" fmla="*/ 835 w 2000"/>
                  <a:gd name="T17" fmla="*/ 176 h 226"/>
                  <a:gd name="T18" fmla="*/ 923 w 2000"/>
                  <a:gd name="T19" fmla="*/ 187 h 226"/>
                  <a:gd name="T20" fmla="*/ 990 w 2000"/>
                  <a:gd name="T21" fmla="*/ 197 h 226"/>
                  <a:gd name="T22" fmla="*/ 1136 w 2000"/>
                  <a:gd name="T23" fmla="*/ 224 h 226"/>
                  <a:gd name="T24" fmla="*/ 1371 w 2000"/>
                  <a:gd name="T25" fmla="*/ 213 h 226"/>
                  <a:gd name="T26" fmla="*/ 1542 w 2000"/>
                  <a:gd name="T27" fmla="*/ 181 h 226"/>
                  <a:gd name="T28" fmla="*/ 1603 w 2000"/>
                  <a:gd name="T29" fmla="*/ 163 h 226"/>
                  <a:gd name="T30" fmla="*/ 1670 w 2000"/>
                  <a:gd name="T31" fmla="*/ 141 h 226"/>
                  <a:gd name="T32" fmla="*/ 1702 w 2000"/>
                  <a:gd name="T33" fmla="*/ 128 h 226"/>
                  <a:gd name="T34" fmla="*/ 1766 w 2000"/>
                  <a:gd name="T35" fmla="*/ 99 h 226"/>
                  <a:gd name="T36" fmla="*/ 1883 w 2000"/>
                  <a:gd name="T37" fmla="*/ 37 h 226"/>
                  <a:gd name="T38" fmla="*/ 1971 w 2000"/>
                  <a:gd name="T39" fmla="*/ 11 h 226"/>
                  <a:gd name="T40" fmla="*/ 2000 w 2000"/>
                  <a:gd name="T4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0" h="226">
                    <a:moveTo>
                      <a:pt x="0" y="5"/>
                    </a:moveTo>
                    <a:cubicBezTo>
                      <a:pt x="19" y="24"/>
                      <a:pt x="38" y="21"/>
                      <a:pt x="67" y="24"/>
                    </a:cubicBezTo>
                    <a:cubicBezTo>
                      <a:pt x="94" y="26"/>
                      <a:pt x="122" y="33"/>
                      <a:pt x="150" y="37"/>
                    </a:cubicBezTo>
                    <a:cubicBezTo>
                      <a:pt x="200" y="51"/>
                      <a:pt x="245" y="57"/>
                      <a:pt x="299" y="61"/>
                    </a:cubicBezTo>
                    <a:cubicBezTo>
                      <a:pt x="354" y="67"/>
                      <a:pt x="408" y="78"/>
                      <a:pt x="462" y="93"/>
                    </a:cubicBezTo>
                    <a:cubicBezTo>
                      <a:pt x="475" y="96"/>
                      <a:pt x="487" y="103"/>
                      <a:pt x="502" y="107"/>
                    </a:cubicBezTo>
                    <a:cubicBezTo>
                      <a:pt x="510" y="108"/>
                      <a:pt x="528" y="112"/>
                      <a:pt x="528" y="112"/>
                    </a:cubicBezTo>
                    <a:cubicBezTo>
                      <a:pt x="596" y="142"/>
                      <a:pt x="686" y="161"/>
                      <a:pt x="760" y="165"/>
                    </a:cubicBezTo>
                    <a:cubicBezTo>
                      <a:pt x="785" y="168"/>
                      <a:pt x="809" y="173"/>
                      <a:pt x="835" y="176"/>
                    </a:cubicBezTo>
                    <a:cubicBezTo>
                      <a:pt x="863" y="182"/>
                      <a:pt x="894" y="183"/>
                      <a:pt x="923" y="187"/>
                    </a:cubicBezTo>
                    <a:cubicBezTo>
                      <a:pt x="945" y="192"/>
                      <a:pt x="966" y="195"/>
                      <a:pt x="990" y="197"/>
                    </a:cubicBezTo>
                    <a:cubicBezTo>
                      <a:pt x="1037" y="210"/>
                      <a:pt x="1088" y="209"/>
                      <a:pt x="1136" y="224"/>
                    </a:cubicBezTo>
                    <a:cubicBezTo>
                      <a:pt x="1251" y="222"/>
                      <a:pt x="1286" y="226"/>
                      <a:pt x="1371" y="213"/>
                    </a:cubicBezTo>
                    <a:cubicBezTo>
                      <a:pt x="1423" y="192"/>
                      <a:pt x="1486" y="187"/>
                      <a:pt x="1542" y="181"/>
                    </a:cubicBezTo>
                    <a:cubicBezTo>
                      <a:pt x="1562" y="174"/>
                      <a:pt x="1581" y="166"/>
                      <a:pt x="1603" y="163"/>
                    </a:cubicBezTo>
                    <a:cubicBezTo>
                      <a:pt x="1624" y="154"/>
                      <a:pt x="1647" y="145"/>
                      <a:pt x="1670" y="141"/>
                    </a:cubicBezTo>
                    <a:cubicBezTo>
                      <a:pt x="1680" y="134"/>
                      <a:pt x="1690" y="133"/>
                      <a:pt x="1702" y="128"/>
                    </a:cubicBezTo>
                    <a:cubicBezTo>
                      <a:pt x="1723" y="118"/>
                      <a:pt x="1742" y="103"/>
                      <a:pt x="1766" y="99"/>
                    </a:cubicBezTo>
                    <a:cubicBezTo>
                      <a:pt x="1801" y="77"/>
                      <a:pt x="1842" y="48"/>
                      <a:pt x="1883" y="37"/>
                    </a:cubicBezTo>
                    <a:cubicBezTo>
                      <a:pt x="1906" y="19"/>
                      <a:pt x="1941" y="14"/>
                      <a:pt x="1971" y="11"/>
                    </a:cubicBezTo>
                    <a:cubicBezTo>
                      <a:pt x="1980" y="8"/>
                      <a:pt x="1990" y="0"/>
                      <a:pt x="200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06" name="Oval 18"/>
              <p:cNvSpPr>
                <a:spLocks noChangeArrowheads="1"/>
              </p:cNvSpPr>
              <p:nvPr/>
            </p:nvSpPr>
            <p:spPr bwMode="auto">
              <a:xfrm flipV="1">
                <a:off x="2996" y="1328"/>
                <a:ext cx="811" cy="3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07" name="Rectangle 19"/>
              <p:cNvSpPr>
                <a:spLocks noChangeArrowheads="1"/>
              </p:cNvSpPr>
              <p:nvPr/>
            </p:nvSpPr>
            <p:spPr bwMode="auto">
              <a:xfrm flipV="1">
                <a:off x="-945" y="1792"/>
                <a:ext cx="7650" cy="152"/>
              </a:xfrm>
              <a:prstGeom prst="rect">
                <a:avLst/>
              </a:prstGeom>
              <a:solidFill>
                <a:srgbClr val="AAD4FC">
                  <a:alpha val="63000"/>
                </a:srgb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08" name="Line 20"/>
              <p:cNvSpPr>
                <a:spLocks noChangeShapeType="1"/>
              </p:cNvSpPr>
              <p:nvPr/>
            </p:nvSpPr>
            <p:spPr bwMode="auto">
              <a:xfrm flipV="1">
                <a:off x="446" y="1792"/>
                <a:ext cx="4868" cy="0"/>
              </a:xfrm>
              <a:prstGeom prst="line">
                <a:avLst/>
              </a:prstGeom>
              <a:noFill/>
              <a:ln w="57150">
                <a:solidFill>
                  <a:srgbClr val="FF0B1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9509" name="Group 21"/>
          <p:cNvGrpSpPr>
            <a:grpSpLocks/>
          </p:cNvGrpSpPr>
          <p:nvPr/>
        </p:nvGrpSpPr>
        <p:grpSpPr bwMode="auto">
          <a:xfrm>
            <a:off x="4267200" y="2895600"/>
            <a:ext cx="609600" cy="533400"/>
            <a:chOff x="2836" y="1824"/>
            <a:chExt cx="384" cy="336"/>
          </a:xfrm>
        </p:grpSpPr>
        <p:sp>
          <p:nvSpPr>
            <p:cNvPr id="319510" name="Line 22"/>
            <p:cNvSpPr>
              <a:spLocks noChangeShapeType="1"/>
            </p:cNvSpPr>
            <p:nvPr/>
          </p:nvSpPr>
          <p:spPr bwMode="auto">
            <a:xfrm>
              <a:off x="2836" y="1824"/>
              <a:ext cx="0" cy="336"/>
            </a:xfrm>
            <a:prstGeom prst="line">
              <a:avLst/>
            </a:prstGeom>
            <a:noFill/>
            <a:ln w="9525" cap="rnd">
              <a:solidFill>
                <a:srgbClr val="FF0B1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1" name="Line 23"/>
            <p:cNvSpPr>
              <a:spLocks noChangeShapeType="1"/>
            </p:cNvSpPr>
            <p:nvPr/>
          </p:nvSpPr>
          <p:spPr bwMode="auto">
            <a:xfrm>
              <a:off x="2928" y="1824"/>
              <a:ext cx="0" cy="336"/>
            </a:xfrm>
            <a:prstGeom prst="line">
              <a:avLst/>
            </a:prstGeom>
            <a:noFill/>
            <a:ln w="9525" cap="rnd">
              <a:solidFill>
                <a:srgbClr val="FF0B1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2" name="Line 24"/>
            <p:cNvSpPr>
              <a:spLocks noChangeShapeType="1"/>
            </p:cNvSpPr>
            <p:nvPr/>
          </p:nvSpPr>
          <p:spPr bwMode="auto">
            <a:xfrm>
              <a:off x="3028" y="1824"/>
              <a:ext cx="0" cy="336"/>
            </a:xfrm>
            <a:prstGeom prst="line">
              <a:avLst/>
            </a:prstGeom>
            <a:noFill/>
            <a:ln w="9525" cap="rnd">
              <a:solidFill>
                <a:srgbClr val="FF0B1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Line 25"/>
            <p:cNvSpPr>
              <a:spLocks noChangeShapeType="1"/>
            </p:cNvSpPr>
            <p:nvPr/>
          </p:nvSpPr>
          <p:spPr bwMode="auto">
            <a:xfrm>
              <a:off x="3124" y="1824"/>
              <a:ext cx="0" cy="336"/>
            </a:xfrm>
            <a:prstGeom prst="line">
              <a:avLst/>
            </a:prstGeom>
            <a:noFill/>
            <a:ln w="9525" cap="rnd">
              <a:solidFill>
                <a:srgbClr val="FF0B1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Line 26"/>
            <p:cNvSpPr>
              <a:spLocks noChangeShapeType="1"/>
            </p:cNvSpPr>
            <p:nvPr/>
          </p:nvSpPr>
          <p:spPr bwMode="auto">
            <a:xfrm>
              <a:off x="3220" y="1824"/>
              <a:ext cx="0" cy="336"/>
            </a:xfrm>
            <a:prstGeom prst="line">
              <a:avLst/>
            </a:prstGeom>
            <a:noFill/>
            <a:ln w="9525" cap="rnd">
              <a:solidFill>
                <a:srgbClr val="FF0B1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9548" name="Line 60"/>
          <p:cNvSpPr>
            <a:spLocks noChangeShapeType="1"/>
          </p:cNvSpPr>
          <p:nvPr/>
        </p:nvSpPr>
        <p:spPr bwMode="auto">
          <a:xfrm flipH="1">
            <a:off x="4572000" y="838200"/>
            <a:ext cx="76200" cy="548640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9581" name="Group 93"/>
          <p:cNvGrpSpPr>
            <a:grpSpLocks/>
          </p:cNvGrpSpPr>
          <p:nvPr/>
        </p:nvGrpSpPr>
        <p:grpSpPr bwMode="auto">
          <a:xfrm>
            <a:off x="3581400" y="1066800"/>
            <a:ext cx="3505200" cy="5486400"/>
            <a:chOff x="2256" y="672"/>
            <a:chExt cx="2208" cy="3456"/>
          </a:xfrm>
        </p:grpSpPr>
        <p:grpSp>
          <p:nvGrpSpPr>
            <p:cNvPr id="319555" name="Group 67"/>
            <p:cNvGrpSpPr>
              <a:grpSpLocks/>
            </p:cNvGrpSpPr>
            <p:nvPr/>
          </p:nvGrpSpPr>
          <p:grpSpPr bwMode="auto">
            <a:xfrm>
              <a:off x="2256" y="672"/>
              <a:ext cx="2208" cy="3456"/>
              <a:chOff x="2256" y="672"/>
              <a:chExt cx="2208" cy="3456"/>
            </a:xfrm>
          </p:grpSpPr>
          <p:sp>
            <p:nvSpPr>
              <p:cNvPr id="319545" name="Line 57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352"/>
              </a:xfrm>
              <a:prstGeom prst="line">
                <a:avLst/>
              </a:prstGeom>
              <a:noFill/>
              <a:ln w="76200">
                <a:solidFill>
                  <a:srgbClr val="3A9D63">
                    <a:alpha val="64000"/>
                  </a:srgb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46" name="Line 58"/>
              <p:cNvSpPr>
                <a:spLocks noChangeShapeType="1"/>
              </p:cNvSpPr>
              <p:nvPr/>
            </p:nvSpPr>
            <p:spPr bwMode="auto">
              <a:xfrm flipH="1">
                <a:off x="2928" y="672"/>
                <a:ext cx="1536" cy="1104"/>
              </a:xfrm>
              <a:prstGeom prst="line">
                <a:avLst/>
              </a:prstGeom>
              <a:noFill/>
              <a:ln w="76200">
                <a:solidFill>
                  <a:srgbClr val="3A9D63">
                    <a:alpha val="64000"/>
                  </a:srgbClr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9549" name="Rectangle 61"/>
            <p:cNvSpPr>
              <a:spLocks noChangeArrowheads="1"/>
            </p:cNvSpPr>
            <p:nvPr/>
          </p:nvSpPr>
          <p:spPr bwMode="auto">
            <a:xfrm>
              <a:off x="2496" y="3519"/>
              <a:ext cx="3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FF00"/>
                  </a:solidFill>
                </a:rPr>
                <a:t>Θ</a:t>
              </a:r>
              <a:r>
                <a:rPr lang="en-US" sz="2800" b="1" i="1" baseline="-25000">
                  <a:solidFill>
                    <a:srgbClr val="FFFF00"/>
                  </a:solidFill>
                </a:rPr>
                <a:t>1</a:t>
              </a:r>
              <a:endParaRPr lang="en-US" sz="2800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19554" name="Freeform 66"/>
            <p:cNvSpPr>
              <a:spLocks/>
            </p:cNvSpPr>
            <p:nvPr/>
          </p:nvSpPr>
          <p:spPr bwMode="auto">
            <a:xfrm rot="-2164365">
              <a:off x="2548" y="3317"/>
              <a:ext cx="290" cy="256"/>
            </a:xfrm>
            <a:custGeom>
              <a:avLst/>
              <a:gdLst>
                <a:gd name="T0" fmla="*/ 0 w 864"/>
                <a:gd name="T1" fmla="*/ 0 h 384"/>
                <a:gd name="T2" fmla="*/ 336 w 864"/>
                <a:gd name="T3" fmla="*/ 288 h 384"/>
                <a:gd name="T4" fmla="*/ 864 w 864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384">
                  <a:moveTo>
                    <a:pt x="0" y="0"/>
                  </a:moveTo>
                  <a:cubicBezTo>
                    <a:pt x="96" y="112"/>
                    <a:pt x="192" y="224"/>
                    <a:pt x="336" y="288"/>
                  </a:cubicBezTo>
                  <a:cubicBezTo>
                    <a:pt x="480" y="352"/>
                    <a:pt x="776" y="368"/>
                    <a:pt x="864" y="384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578" name="Group 90"/>
          <p:cNvGrpSpPr>
            <a:grpSpLocks/>
          </p:cNvGrpSpPr>
          <p:nvPr/>
        </p:nvGrpSpPr>
        <p:grpSpPr bwMode="auto">
          <a:xfrm>
            <a:off x="2514600" y="1295400"/>
            <a:ext cx="6248400" cy="5486400"/>
            <a:chOff x="1584" y="816"/>
            <a:chExt cx="3936" cy="3456"/>
          </a:xfrm>
        </p:grpSpPr>
        <p:grpSp>
          <p:nvGrpSpPr>
            <p:cNvPr id="319561" name="Group 73"/>
            <p:cNvGrpSpPr>
              <a:grpSpLocks/>
            </p:cNvGrpSpPr>
            <p:nvPr/>
          </p:nvGrpSpPr>
          <p:grpSpPr bwMode="auto">
            <a:xfrm>
              <a:off x="1584" y="816"/>
              <a:ext cx="2352" cy="3456"/>
              <a:chOff x="1584" y="816"/>
              <a:chExt cx="2352" cy="3456"/>
            </a:xfrm>
          </p:grpSpPr>
          <p:grpSp>
            <p:nvGrpSpPr>
              <p:cNvPr id="319556" name="Group 68"/>
              <p:cNvGrpSpPr>
                <a:grpSpLocks/>
              </p:cNvGrpSpPr>
              <p:nvPr/>
            </p:nvGrpSpPr>
            <p:grpSpPr bwMode="auto">
              <a:xfrm rot="2501272">
                <a:off x="1728" y="816"/>
                <a:ext cx="2208" cy="3456"/>
                <a:chOff x="2256" y="672"/>
                <a:chExt cx="2208" cy="3456"/>
              </a:xfrm>
            </p:grpSpPr>
            <p:sp>
              <p:nvSpPr>
                <p:cNvPr id="319557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256" y="1776"/>
                  <a:ext cx="672" cy="2352"/>
                </a:xfrm>
                <a:prstGeom prst="line">
                  <a:avLst/>
                </a:prstGeom>
                <a:noFill/>
                <a:ln w="57150">
                  <a:solidFill>
                    <a:srgbClr val="3A9D63">
                      <a:alpha val="64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58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928" y="672"/>
                  <a:ext cx="1536" cy="1104"/>
                </a:xfrm>
                <a:prstGeom prst="line">
                  <a:avLst/>
                </a:prstGeom>
                <a:noFill/>
                <a:ln w="57150">
                  <a:solidFill>
                    <a:srgbClr val="3A9D63">
                      <a:alpha val="64000"/>
                    </a:srgbClr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9559" name="Freeform 71"/>
              <p:cNvSpPr>
                <a:spLocks/>
              </p:cNvSpPr>
              <p:nvPr/>
            </p:nvSpPr>
            <p:spPr bwMode="auto">
              <a:xfrm rot="-1522988">
                <a:off x="1776" y="2400"/>
                <a:ext cx="960" cy="912"/>
              </a:xfrm>
              <a:custGeom>
                <a:avLst/>
                <a:gdLst>
                  <a:gd name="T0" fmla="*/ 0 w 864"/>
                  <a:gd name="T1" fmla="*/ 0 h 384"/>
                  <a:gd name="T2" fmla="*/ 336 w 864"/>
                  <a:gd name="T3" fmla="*/ 288 h 384"/>
                  <a:gd name="T4" fmla="*/ 864 w 864"/>
                  <a:gd name="T5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384">
                    <a:moveTo>
                      <a:pt x="0" y="0"/>
                    </a:moveTo>
                    <a:cubicBezTo>
                      <a:pt x="96" y="112"/>
                      <a:pt x="192" y="224"/>
                      <a:pt x="336" y="288"/>
                    </a:cubicBezTo>
                    <a:cubicBezTo>
                      <a:pt x="480" y="352"/>
                      <a:pt x="776" y="368"/>
                      <a:pt x="864" y="38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60" name="Rectangle 72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rgbClr val="FFFF00"/>
                    </a:solidFill>
                  </a:rPr>
                  <a:t>Θ</a:t>
                </a:r>
                <a:r>
                  <a:rPr lang="en-US" sz="2800" b="1" i="1" baseline="-25000">
                    <a:solidFill>
                      <a:srgbClr val="FFFF00"/>
                    </a:solidFill>
                  </a:rPr>
                  <a:t>2</a:t>
                </a:r>
                <a:endParaRPr lang="en-US" sz="2800" b="1" i="1">
                  <a:solidFill>
                    <a:srgbClr val="FFFF00"/>
                  </a:solidFill>
                  <a:latin typeface="Georgia" charset="0"/>
                </a:endParaRPr>
              </a:p>
            </p:txBody>
          </p:sp>
        </p:grpSp>
        <p:sp>
          <p:nvSpPr>
            <p:cNvPr id="319562" name="Rectangle 74"/>
            <p:cNvSpPr>
              <a:spLocks noChangeArrowheads="1"/>
            </p:cNvSpPr>
            <p:nvPr/>
          </p:nvSpPr>
          <p:spPr bwMode="auto">
            <a:xfrm>
              <a:off x="2976" y="2880"/>
              <a:ext cx="25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1800" i="1">
                  <a:solidFill>
                    <a:srgbClr val="FFFF00"/>
                  </a:solidFill>
                  <a:latin typeface="Geneva" charset="0"/>
                </a:rPr>
                <a:t>The critical angle is the angle of incidence above which the total internal reflectance occurs</a:t>
              </a:r>
            </a:p>
          </p:txBody>
        </p:sp>
      </p:grpSp>
      <p:grpSp>
        <p:nvGrpSpPr>
          <p:cNvPr id="319576" name="Group 88"/>
          <p:cNvGrpSpPr>
            <a:grpSpLocks noChangeAspect="1"/>
          </p:cNvGrpSpPr>
          <p:nvPr/>
        </p:nvGrpSpPr>
        <p:grpSpPr bwMode="auto">
          <a:xfrm>
            <a:off x="3578225" y="2627313"/>
            <a:ext cx="2060575" cy="420687"/>
            <a:chOff x="4848" y="384"/>
            <a:chExt cx="1632" cy="333"/>
          </a:xfrm>
        </p:grpSpPr>
        <p:grpSp>
          <p:nvGrpSpPr>
            <p:cNvPr id="319570" name="Group 82"/>
            <p:cNvGrpSpPr>
              <a:grpSpLocks/>
            </p:cNvGrpSpPr>
            <p:nvPr/>
          </p:nvGrpSpPr>
          <p:grpSpPr bwMode="auto">
            <a:xfrm>
              <a:off x="4848" y="384"/>
              <a:ext cx="912" cy="333"/>
              <a:chOff x="4848" y="384"/>
              <a:chExt cx="912" cy="333"/>
            </a:xfrm>
          </p:grpSpPr>
          <p:sp>
            <p:nvSpPr>
              <p:cNvPr id="319566" name="Oval 78"/>
              <p:cNvSpPr>
                <a:spLocks noChangeArrowheads="1"/>
              </p:cNvSpPr>
              <p:nvPr/>
            </p:nvSpPr>
            <p:spPr bwMode="auto">
              <a:xfrm>
                <a:off x="4848" y="384"/>
                <a:ext cx="336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13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67" name="Oval 79"/>
              <p:cNvSpPr>
                <a:spLocks noChangeArrowheads="1"/>
              </p:cNvSpPr>
              <p:nvPr/>
            </p:nvSpPr>
            <p:spPr bwMode="auto">
              <a:xfrm>
                <a:off x="5040" y="384"/>
                <a:ext cx="336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13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68" name="Oval 80"/>
              <p:cNvSpPr>
                <a:spLocks noChangeArrowheads="1"/>
              </p:cNvSpPr>
              <p:nvPr/>
            </p:nvSpPr>
            <p:spPr bwMode="auto">
              <a:xfrm>
                <a:off x="5232" y="384"/>
                <a:ext cx="336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13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69" name="Oval 81"/>
              <p:cNvSpPr>
                <a:spLocks noChangeArrowheads="1"/>
              </p:cNvSpPr>
              <p:nvPr/>
            </p:nvSpPr>
            <p:spPr bwMode="auto">
              <a:xfrm>
                <a:off x="5424" y="384"/>
                <a:ext cx="336" cy="33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13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9572" name="Oval 84"/>
            <p:cNvSpPr>
              <a:spLocks noChangeArrowheads="1"/>
            </p:cNvSpPr>
            <p:nvPr/>
          </p:nvSpPr>
          <p:spPr bwMode="auto">
            <a:xfrm>
              <a:off x="5568" y="384"/>
              <a:ext cx="336" cy="333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13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73" name="Oval 85"/>
            <p:cNvSpPr>
              <a:spLocks noChangeArrowheads="1"/>
            </p:cNvSpPr>
            <p:nvPr/>
          </p:nvSpPr>
          <p:spPr bwMode="auto">
            <a:xfrm>
              <a:off x="5760" y="384"/>
              <a:ext cx="336" cy="333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13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74" name="Oval 86"/>
            <p:cNvSpPr>
              <a:spLocks noChangeArrowheads="1"/>
            </p:cNvSpPr>
            <p:nvPr/>
          </p:nvSpPr>
          <p:spPr bwMode="auto">
            <a:xfrm>
              <a:off x="5952" y="384"/>
              <a:ext cx="336" cy="333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13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75" name="Oval 87"/>
            <p:cNvSpPr>
              <a:spLocks noChangeArrowheads="1"/>
            </p:cNvSpPr>
            <p:nvPr/>
          </p:nvSpPr>
          <p:spPr bwMode="auto">
            <a:xfrm>
              <a:off x="6144" y="384"/>
              <a:ext cx="336" cy="333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13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9577" name="Rectangle 89"/>
          <p:cNvSpPr>
            <a:spLocks noChangeArrowheads="1"/>
          </p:cNvSpPr>
          <p:nvPr/>
        </p:nvSpPr>
        <p:spPr bwMode="auto">
          <a:xfrm>
            <a:off x="3352800" y="609600"/>
            <a:ext cx="246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FF00"/>
                </a:solidFill>
                <a:latin typeface="Georgia" charset="0"/>
              </a:rPr>
              <a:t>Evanescent wave</a:t>
            </a:r>
          </a:p>
        </p:txBody>
      </p:sp>
      <p:grpSp>
        <p:nvGrpSpPr>
          <p:cNvPr id="319638" name="Group 150"/>
          <p:cNvGrpSpPr>
            <a:grpSpLocks/>
          </p:cNvGrpSpPr>
          <p:nvPr/>
        </p:nvGrpSpPr>
        <p:grpSpPr bwMode="auto">
          <a:xfrm>
            <a:off x="3657600" y="2133600"/>
            <a:ext cx="2276475" cy="365125"/>
            <a:chOff x="2304" y="1344"/>
            <a:chExt cx="1434" cy="230"/>
          </a:xfrm>
        </p:grpSpPr>
        <p:sp>
          <p:nvSpPr>
            <p:cNvPr id="319612" name="Rectangle 124"/>
            <p:cNvSpPr>
              <a:spLocks noChangeArrowheads="1"/>
            </p:cNvSpPr>
            <p:nvPr/>
          </p:nvSpPr>
          <p:spPr bwMode="auto">
            <a:xfrm>
              <a:off x="2304" y="1440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15" name="Rectangle 127"/>
            <p:cNvSpPr>
              <a:spLocks noChangeArrowheads="1"/>
            </p:cNvSpPr>
            <p:nvPr/>
          </p:nvSpPr>
          <p:spPr bwMode="auto">
            <a:xfrm>
              <a:off x="2688" y="1344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18" name="Rectangle 130"/>
            <p:cNvSpPr>
              <a:spLocks noChangeArrowheads="1"/>
            </p:cNvSpPr>
            <p:nvPr/>
          </p:nvSpPr>
          <p:spPr bwMode="auto">
            <a:xfrm>
              <a:off x="3024" y="1392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1" name="Rectangle 133"/>
            <p:cNvSpPr>
              <a:spLocks noChangeArrowheads="1"/>
            </p:cNvSpPr>
            <p:nvPr/>
          </p:nvSpPr>
          <p:spPr bwMode="auto">
            <a:xfrm>
              <a:off x="3696" y="1392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4" name="Rectangle 136"/>
            <p:cNvSpPr>
              <a:spLocks noChangeArrowheads="1"/>
            </p:cNvSpPr>
            <p:nvPr/>
          </p:nvSpPr>
          <p:spPr bwMode="auto">
            <a:xfrm>
              <a:off x="3312" y="1392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7" name="Rectangle 139"/>
            <p:cNvSpPr>
              <a:spLocks noChangeArrowheads="1"/>
            </p:cNvSpPr>
            <p:nvPr/>
          </p:nvSpPr>
          <p:spPr bwMode="auto">
            <a:xfrm>
              <a:off x="2496" y="1536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0" name="Rectangle 142"/>
            <p:cNvSpPr>
              <a:spLocks noChangeArrowheads="1"/>
            </p:cNvSpPr>
            <p:nvPr/>
          </p:nvSpPr>
          <p:spPr bwMode="auto">
            <a:xfrm>
              <a:off x="2832" y="1392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3" name="Rectangle 145"/>
            <p:cNvSpPr>
              <a:spLocks noChangeArrowheads="1"/>
            </p:cNvSpPr>
            <p:nvPr/>
          </p:nvSpPr>
          <p:spPr bwMode="auto">
            <a:xfrm>
              <a:off x="3120" y="1440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6" name="Rectangle 148"/>
            <p:cNvSpPr>
              <a:spLocks noChangeArrowheads="1"/>
            </p:cNvSpPr>
            <p:nvPr/>
          </p:nvSpPr>
          <p:spPr bwMode="auto">
            <a:xfrm>
              <a:off x="3456" y="1536"/>
              <a:ext cx="42" cy="38"/>
            </a:xfrm>
            <a:prstGeom prst="rect">
              <a:avLst/>
            </a:prstGeom>
            <a:solidFill>
              <a:srgbClr val="357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646" name="Group 158"/>
          <p:cNvGrpSpPr>
            <a:grpSpLocks/>
          </p:cNvGrpSpPr>
          <p:nvPr/>
        </p:nvGrpSpPr>
        <p:grpSpPr bwMode="auto">
          <a:xfrm>
            <a:off x="1295400" y="914400"/>
            <a:ext cx="1828800" cy="1905000"/>
            <a:chOff x="816" y="576"/>
            <a:chExt cx="1152" cy="1200"/>
          </a:xfrm>
        </p:grpSpPr>
        <p:grpSp>
          <p:nvGrpSpPr>
            <p:cNvPr id="319642" name="Group 154"/>
            <p:cNvGrpSpPr>
              <a:grpSpLocks/>
            </p:cNvGrpSpPr>
            <p:nvPr/>
          </p:nvGrpSpPr>
          <p:grpSpPr bwMode="auto">
            <a:xfrm>
              <a:off x="1875" y="1680"/>
              <a:ext cx="93" cy="96"/>
              <a:chOff x="4944" y="432"/>
              <a:chExt cx="144" cy="288"/>
            </a:xfrm>
          </p:grpSpPr>
          <p:sp>
            <p:nvSpPr>
              <p:cNvPr id="319639" name="Line 151"/>
              <p:cNvSpPr>
                <a:spLocks noChangeShapeType="1"/>
              </p:cNvSpPr>
              <p:nvPr/>
            </p:nvSpPr>
            <p:spPr bwMode="auto">
              <a:xfrm>
                <a:off x="5016" y="43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40" name="Line 152"/>
              <p:cNvSpPr>
                <a:spLocks noChangeShapeType="1"/>
              </p:cNvSpPr>
              <p:nvPr/>
            </p:nvSpPr>
            <p:spPr bwMode="auto">
              <a:xfrm>
                <a:off x="4944" y="43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41" name="Line 153"/>
              <p:cNvSpPr>
                <a:spLocks noChangeShapeType="1"/>
              </p:cNvSpPr>
              <p:nvPr/>
            </p:nvSpPr>
            <p:spPr bwMode="auto">
              <a:xfrm>
                <a:off x="4944" y="72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19643" name="AutoShape 155"/>
            <p:cNvCxnSpPr>
              <a:cxnSpLocks noChangeShapeType="1"/>
            </p:cNvCxnSpPr>
            <p:nvPr/>
          </p:nvCxnSpPr>
          <p:spPr bwMode="auto">
            <a:xfrm rot="16200000" flipH="1">
              <a:off x="1080" y="888"/>
              <a:ext cx="960" cy="720"/>
            </a:xfrm>
            <a:prstGeom prst="curvedConnector3">
              <a:avLst>
                <a:gd name="adj1" fmla="val 50000"/>
              </a:avLst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9644" name="Rectangle 156"/>
            <p:cNvSpPr>
              <a:spLocks noChangeArrowheads="1"/>
            </p:cNvSpPr>
            <p:nvPr/>
          </p:nvSpPr>
          <p:spPr bwMode="auto">
            <a:xfrm>
              <a:off x="816" y="576"/>
              <a:ext cx="7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Geneva" charset="0"/>
                </a:rPr>
                <a:t>≈100 nm</a:t>
              </a:r>
            </a:p>
          </p:txBody>
        </p:sp>
      </p:grpSp>
      <p:pic>
        <p:nvPicPr>
          <p:cNvPr id="319648" name="Picture 160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1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1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77" grpId="0" autoUpdateAnimBg="0"/>
      <p:bldP spid="31957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533400" y="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Total Internal Reflection Fluorescence Microscopy (TIRF)</a:t>
            </a:r>
            <a:endParaRPr lang="en-US" sz="24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21607" name="Rectangle 71"/>
          <p:cNvSpPr>
            <a:spLocks noChangeArrowheads="1"/>
          </p:cNvSpPr>
          <p:nvPr/>
        </p:nvSpPr>
        <p:spPr bwMode="auto">
          <a:xfrm>
            <a:off x="4800600" y="6391275"/>
            <a:ext cx="3932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McKinney et al.Nature Methods 6, 131 - 133 (2009) </a:t>
            </a:r>
          </a:p>
        </p:txBody>
      </p:sp>
      <p:pic>
        <p:nvPicPr>
          <p:cNvPr id="321609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35163"/>
            <a:ext cx="70866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1610" name="Rectangle 74"/>
          <p:cNvSpPr>
            <a:spLocks noChangeArrowheads="1"/>
          </p:cNvSpPr>
          <p:nvPr/>
        </p:nvSpPr>
        <p:spPr bwMode="auto">
          <a:xfrm>
            <a:off x="1143000" y="55927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 Italic" charset="0"/>
              </a:rPr>
              <a:t>5 µm</a:t>
            </a:r>
          </a:p>
        </p:txBody>
      </p:sp>
      <p:sp>
        <p:nvSpPr>
          <p:cNvPr id="321611" name="Rectangle 75"/>
          <p:cNvSpPr>
            <a:spLocks noChangeArrowheads="1"/>
          </p:cNvSpPr>
          <p:nvPr/>
        </p:nvSpPr>
        <p:spPr bwMode="auto">
          <a:xfrm>
            <a:off x="7315200" y="55927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 Italic" charset="0"/>
              </a:rPr>
              <a:t>1 µm</a:t>
            </a:r>
          </a:p>
        </p:txBody>
      </p:sp>
      <p:sp>
        <p:nvSpPr>
          <p:cNvPr id="321612" name="Rectangle 76"/>
          <p:cNvSpPr>
            <a:spLocks noChangeArrowheads="1"/>
          </p:cNvSpPr>
          <p:nvPr/>
        </p:nvSpPr>
        <p:spPr bwMode="auto">
          <a:xfrm>
            <a:off x="2133600" y="1066800"/>
            <a:ext cx="48180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20 nm of lateral resolution and 2–5 nm  of axial resolution</a:t>
            </a:r>
          </a:p>
        </p:txBody>
      </p:sp>
      <p:pic>
        <p:nvPicPr>
          <p:cNvPr id="321615" name="Picture 79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104900" y="1524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Structured Illumination Microscopy</a:t>
            </a:r>
            <a:endParaRPr lang="en-US" sz="2800" b="1">
              <a:solidFill>
                <a:srgbClr val="FFFF00"/>
              </a:solidFill>
              <a:latin typeface="Georgia" charset="0"/>
            </a:endParaRP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3652838" y="685800"/>
            <a:ext cx="1838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The Moire effect</a:t>
            </a:r>
          </a:p>
        </p:txBody>
      </p:sp>
      <p:grpSp>
        <p:nvGrpSpPr>
          <p:cNvPr id="272566" name="Group 182"/>
          <p:cNvGrpSpPr>
            <a:grpSpLocks noChangeAspect="1"/>
          </p:cNvGrpSpPr>
          <p:nvPr/>
        </p:nvGrpSpPr>
        <p:grpSpPr bwMode="auto">
          <a:xfrm rot="416031">
            <a:off x="3886200" y="2209800"/>
            <a:ext cx="1320800" cy="1062038"/>
            <a:chOff x="768" y="1344"/>
            <a:chExt cx="1344" cy="1078"/>
          </a:xfrm>
        </p:grpSpPr>
        <p:sp>
          <p:nvSpPr>
            <p:cNvPr id="272567" name="Line 183"/>
            <p:cNvSpPr>
              <a:spLocks noChangeShapeType="1"/>
            </p:cNvSpPr>
            <p:nvPr/>
          </p:nvSpPr>
          <p:spPr bwMode="auto">
            <a:xfrm>
              <a:off x="768" y="134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68" name="Line 184"/>
            <p:cNvSpPr>
              <a:spLocks noChangeShapeType="1"/>
            </p:cNvSpPr>
            <p:nvPr/>
          </p:nvSpPr>
          <p:spPr bwMode="auto">
            <a:xfrm>
              <a:off x="768" y="13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69" name="Line 185"/>
            <p:cNvSpPr>
              <a:spLocks noChangeShapeType="1"/>
            </p:cNvSpPr>
            <p:nvPr/>
          </p:nvSpPr>
          <p:spPr bwMode="auto">
            <a:xfrm>
              <a:off x="768" y="14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0" name="Line 186"/>
            <p:cNvSpPr>
              <a:spLocks noChangeShapeType="1"/>
            </p:cNvSpPr>
            <p:nvPr/>
          </p:nvSpPr>
          <p:spPr bwMode="auto">
            <a:xfrm>
              <a:off x="768" y="14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1" name="Line 187"/>
            <p:cNvSpPr>
              <a:spLocks noChangeShapeType="1"/>
            </p:cNvSpPr>
            <p:nvPr/>
          </p:nvSpPr>
          <p:spPr bwMode="auto">
            <a:xfrm>
              <a:off x="768" y="148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2" name="Line 188"/>
            <p:cNvSpPr>
              <a:spLocks noChangeShapeType="1"/>
            </p:cNvSpPr>
            <p:nvPr/>
          </p:nvSpPr>
          <p:spPr bwMode="auto">
            <a:xfrm>
              <a:off x="768" y="15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3" name="Line 189"/>
            <p:cNvSpPr>
              <a:spLocks noChangeShapeType="1"/>
            </p:cNvSpPr>
            <p:nvPr/>
          </p:nvSpPr>
          <p:spPr bwMode="auto">
            <a:xfrm>
              <a:off x="768" y="15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4" name="Line 190"/>
            <p:cNvSpPr>
              <a:spLocks noChangeShapeType="1"/>
            </p:cNvSpPr>
            <p:nvPr/>
          </p:nvSpPr>
          <p:spPr bwMode="auto">
            <a:xfrm>
              <a:off x="768" y="15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5" name="Line 191"/>
            <p:cNvSpPr>
              <a:spLocks noChangeShapeType="1"/>
            </p:cNvSpPr>
            <p:nvPr/>
          </p:nvSpPr>
          <p:spPr bwMode="auto">
            <a:xfrm>
              <a:off x="768" y="16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6" name="Line 192"/>
            <p:cNvSpPr>
              <a:spLocks noChangeShapeType="1"/>
            </p:cNvSpPr>
            <p:nvPr/>
          </p:nvSpPr>
          <p:spPr bwMode="auto">
            <a:xfrm>
              <a:off x="768" y="169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7" name="Line 193"/>
            <p:cNvSpPr>
              <a:spLocks noChangeShapeType="1"/>
            </p:cNvSpPr>
            <p:nvPr/>
          </p:nvSpPr>
          <p:spPr bwMode="auto">
            <a:xfrm>
              <a:off x="768" y="176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8" name="Line 194"/>
            <p:cNvSpPr>
              <a:spLocks noChangeShapeType="1"/>
            </p:cNvSpPr>
            <p:nvPr/>
          </p:nvSpPr>
          <p:spPr bwMode="auto">
            <a:xfrm>
              <a:off x="768" y="183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79" name="Line 195"/>
            <p:cNvSpPr>
              <a:spLocks noChangeShapeType="1"/>
            </p:cNvSpPr>
            <p:nvPr/>
          </p:nvSpPr>
          <p:spPr bwMode="auto">
            <a:xfrm>
              <a:off x="768" y="190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0" name="Line 196"/>
            <p:cNvSpPr>
              <a:spLocks noChangeShapeType="1"/>
            </p:cNvSpPr>
            <p:nvPr/>
          </p:nvSpPr>
          <p:spPr bwMode="auto">
            <a:xfrm>
              <a:off x="768" y="196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1" name="Line 197"/>
            <p:cNvSpPr>
              <a:spLocks noChangeShapeType="1"/>
            </p:cNvSpPr>
            <p:nvPr/>
          </p:nvSpPr>
          <p:spPr bwMode="auto">
            <a:xfrm>
              <a:off x="768" y="165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2" name="Line 198"/>
            <p:cNvSpPr>
              <a:spLocks noChangeShapeType="1"/>
            </p:cNvSpPr>
            <p:nvPr/>
          </p:nvSpPr>
          <p:spPr bwMode="auto">
            <a:xfrm>
              <a:off x="768" y="172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3" name="Line 199"/>
            <p:cNvSpPr>
              <a:spLocks noChangeShapeType="1"/>
            </p:cNvSpPr>
            <p:nvPr/>
          </p:nvSpPr>
          <p:spPr bwMode="auto">
            <a:xfrm>
              <a:off x="768" y="179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4" name="Line 200"/>
            <p:cNvSpPr>
              <a:spLocks noChangeShapeType="1"/>
            </p:cNvSpPr>
            <p:nvPr/>
          </p:nvSpPr>
          <p:spPr bwMode="auto">
            <a:xfrm>
              <a:off x="768" y="186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5" name="Line 201"/>
            <p:cNvSpPr>
              <a:spLocks noChangeShapeType="1"/>
            </p:cNvSpPr>
            <p:nvPr/>
          </p:nvSpPr>
          <p:spPr bwMode="auto">
            <a:xfrm>
              <a:off x="768" y="193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6" name="Line 202"/>
            <p:cNvSpPr>
              <a:spLocks noChangeShapeType="1"/>
            </p:cNvSpPr>
            <p:nvPr/>
          </p:nvSpPr>
          <p:spPr bwMode="auto">
            <a:xfrm>
              <a:off x="768" y="200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7" name="Line 203"/>
            <p:cNvSpPr>
              <a:spLocks noChangeShapeType="1"/>
            </p:cNvSpPr>
            <p:nvPr/>
          </p:nvSpPr>
          <p:spPr bwMode="auto">
            <a:xfrm>
              <a:off x="768" y="203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8" name="Line 204"/>
            <p:cNvSpPr>
              <a:spLocks noChangeShapeType="1"/>
            </p:cNvSpPr>
            <p:nvPr/>
          </p:nvSpPr>
          <p:spPr bwMode="auto">
            <a:xfrm>
              <a:off x="768" y="207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89" name="Line 205"/>
            <p:cNvSpPr>
              <a:spLocks noChangeShapeType="1"/>
            </p:cNvSpPr>
            <p:nvPr/>
          </p:nvSpPr>
          <p:spPr bwMode="auto">
            <a:xfrm>
              <a:off x="768" y="210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0" name="Line 206"/>
            <p:cNvSpPr>
              <a:spLocks noChangeShapeType="1"/>
            </p:cNvSpPr>
            <p:nvPr/>
          </p:nvSpPr>
          <p:spPr bwMode="auto">
            <a:xfrm>
              <a:off x="768" y="214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1" name="Line 207"/>
            <p:cNvSpPr>
              <a:spLocks noChangeShapeType="1"/>
            </p:cNvSpPr>
            <p:nvPr/>
          </p:nvSpPr>
          <p:spPr bwMode="auto">
            <a:xfrm>
              <a:off x="768" y="21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2" name="Line 208"/>
            <p:cNvSpPr>
              <a:spLocks noChangeShapeType="1"/>
            </p:cNvSpPr>
            <p:nvPr/>
          </p:nvSpPr>
          <p:spPr bwMode="auto">
            <a:xfrm>
              <a:off x="768" y="22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3" name="Line 209"/>
            <p:cNvSpPr>
              <a:spLocks noChangeShapeType="1"/>
            </p:cNvSpPr>
            <p:nvPr/>
          </p:nvSpPr>
          <p:spPr bwMode="auto">
            <a:xfrm>
              <a:off x="768" y="22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4" name="Line 210"/>
            <p:cNvSpPr>
              <a:spLocks noChangeShapeType="1"/>
            </p:cNvSpPr>
            <p:nvPr/>
          </p:nvSpPr>
          <p:spPr bwMode="auto">
            <a:xfrm>
              <a:off x="768" y="228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5" name="Line 211"/>
            <p:cNvSpPr>
              <a:spLocks noChangeShapeType="1"/>
            </p:cNvSpPr>
            <p:nvPr/>
          </p:nvSpPr>
          <p:spPr bwMode="auto">
            <a:xfrm>
              <a:off x="768" y="23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6" name="Line 212"/>
            <p:cNvSpPr>
              <a:spLocks noChangeShapeType="1"/>
            </p:cNvSpPr>
            <p:nvPr/>
          </p:nvSpPr>
          <p:spPr bwMode="auto">
            <a:xfrm>
              <a:off x="768" y="23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7" name="Line 213"/>
            <p:cNvSpPr>
              <a:spLocks noChangeShapeType="1"/>
            </p:cNvSpPr>
            <p:nvPr/>
          </p:nvSpPr>
          <p:spPr bwMode="auto">
            <a:xfrm>
              <a:off x="768" y="23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598" name="Line 214"/>
            <p:cNvSpPr>
              <a:spLocks noChangeShapeType="1"/>
            </p:cNvSpPr>
            <p:nvPr/>
          </p:nvSpPr>
          <p:spPr bwMode="auto">
            <a:xfrm>
              <a:off x="768" y="24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797" name="Group 413"/>
          <p:cNvGrpSpPr>
            <a:grpSpLocks/>
          </p:cNvGrpSpPr>
          <p:nvPr/>
        </p:nvGrpSpPr>
        <p:grpSpPr bwMode="auto">
          <a:xfrm>
            <a:off x="1447800" y="2133600"/>
            <a:ext cx="1320800" cy="1198563"/>
            <a:chOff x="1824" y="1365"/>
            <a:chExt cx="832" cy="755"/>
          </a:xfrm>
        </p:grpSpPr>
        <p:sp>
          <p:nvSpPr>
            <p:cNvPr id="272645" name="Line 261"/>
            <p:cNvSpPr>
              <a:spLocks noChangeShapeType="1"/>
            </p:cNvSpPr>
            <p:nvPr/>
          </p:nvSpPr>
          <p:spPr bwMode="auto">
            <a:xfrm>
              <a:off x="1824" y="138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46" name="Line 262"/>
            <p:cNvSpPr>
              <a:spLocks noChangeShapeType="1"/>
            </p:cNvSpPr>
            <p:nvPr/>
          </p:nvSpPr>
          <p:spPr bwMode="auto">
            <a:xfrm>
              <a:off x="1824" y="14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47" name="Line 263"/>
            <p:cNvSpPr>
              <a:spLocks noChangeShapeType="1"/>
            </p:cNvSpPr>
            <p:nvPr/>
          </p:nvSpPr>
          <p:spPr bwMode="auto">
            <a:xfrm>
              <a:off x="1824" y="145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48" name="Line 264"/>
            <p:cNvSpPr>
              <a:spLocks noChangeShapeType="1"/>
            </p:cNvSpPr>
            <p:nvPr/>
          </p:nvSpPr>
          <p:spPr bwMode="auto">
            <a:xfrm>
              <a:off x="1824" y="149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0" name="Line 266"/>
            <p:cNvSpPr>
              <a:spLocks noChangeShapeType="1"/>
            </p:cNvSpPr>
            <p:nvPr/>
          </p:nvSpPr>
          <p:spPr bwMode="auto">
            <a:xfrm>
              <a:off x="1824" y="136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1" name="Line 267"/>
            <p:cNvSpPr>
              <a:spLocks noChangeShapeType="1"/>
            </p:cNvSpPr>
            <p:nvPr/>
          </p:nvSpPr>
          <p:spPr bwMode="auto">
            <a:xfrm>
              <a:off x="1824" y="140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2" name="Line 268"/>
            <p:cNvSpPr>
              <a:spLocks noChangeShapeType="1"/>
            </p:cNvSpPr>
            <p:nvPr/>
          </p:nvSpPr>
          <p:spPr bwMode="auto">
            <a:xfrm>
              <a:off x="1824" y="143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3" name="Line 269"/>
            <p:cNvSpPr>
              <a:spLocks noChangeShapeType="1"/>
            </p:cNvSpPr>
            <p:nvPr/>
          </p:nvSpPr>
          <p:spPr bwMode="auto">
            <a:xfrm>
              <a:off x="1824" y="147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4" name="Line 270"/>
            <p:cNvSpPr>
              <a:spLocks noChangeShapeType="1"/>
            </p:cNvSpPr>
            <p:nvPr/>
          </p:nvSpPr>
          <p:spPr bwMode="auto">
            <a:xfrm>
              <a:off x="1824" y="151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5" name="Line 271"/>
            <p:cNvSpPr>
              <a:spLocks noChangeShapeType="1"/>
            </p:cNvSpPr>
            <p:nvPr/>
          </p:nvSpPr>
          <p:spPr bwMode="auto">
            <a:xfrm>
              <a:off x="1824" y="153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6" name="Line 272"/>
            <p:cNvSpPr>
              <a:spLocks noChangeShapeType="1"/>
            </p:cNvSpPr>
            <p:nvPr/>
          </p:nvSpPr>
          <p:spPr bwMode="auto">
            <a:xfrm>
              <a:off x="1824" y="154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7" name="Line 273"/>
            <p:cNvSpPr>
              <a:spLocks noChangeShapeType="1"/>
            </p:cNvSpPr>
            <p:nvPr/>
          </p:nvSpPr>
          <p:spPr bwMode="auto">
            <a:xfrm>
              <a:off x="1824" y="156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8" name="Line 274"/>
            <p:cNvSpPr>
              <a:spLocks noChangeShapeType="1"/>
            </p:cNvSpPr>
            <p:nvPr/>
          </p:nvSpPr>
          <p:spPr bwMode="auto">
            <a:xfrm>
              <a:off x="1824" y="158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59" name="Line 275"/>
            <p:cNvSpPr>
              <a:spLocks noChangeShapeType="1"/>
            </p:cNvSpPr>
            <p:nvPr/>
          </p:nvSpPr>
          <p:spPr bwMode="auto">
            <a:xfrm>
              <a:off x="1824" y="160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0" name="Line 276"/>
            <p:cNvSpPr>
              <a:spLocks noChangeShapeType="1"/>
            </p:cNvSpPr>
            <p:nvPr/>
          </p:nvSpPr>
          <p:spPr bwMode="auto">
            <a:xfrm>
              <a:off x="1824" y="162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1" name="Line 277"/>
            <p:cNvSpPr>
              <a:spLocks noChangeShapeType="1"/>
            </p:cNvSpPr>
            <p:nvPr/>
          </p:nvSpPr>
          <p:spPr bwMode="auto">
            <a:xfrm>
              <a:off x="1824" y="164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2" name="Line 278"/>
            <p:cNvSpPr>
              <a:spLocks noChangeShapeType="1"/>
            </p:cNvSpPr>
            <p:nvPr/>
          </p:nvSpPr>
          <p:spPr bwMode="auto">
            <a:xfrm>
              <a:off x="1824" y="166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3" name="Line 279"/>
            <p:cNvSpPr>
              <a:spLocks noChangeShapeType="1"/>
            </p:cNvSpPr>
            <p:nvPr/>
          </p:nvSpPr>
          <p:spPr bwMode="auto">
            <a:xfrm>
              <a:off x="1824" y="167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4" name="Line 280"/>
            <p:cNvSpPr>
              <a:spLocks noChangeShapeType="1"/>
            </p:cNvSpPr>
            <p:nvPr/>
          </p:nvSpPr>
          <p:spPr bwMode="auto">
            <a:xfrm>
              <a:off x="1824" y="169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5" name="Line 281"/>
            <p:cNvSpPr>
              <a:spLocks noChangeShapeType="1"/>
            </p:cNvSpPr>
            <p:nvPr/>
          </p:nvSpPr>
          <p:spPr bwMode="auto">
            <a:xfrm>
              <a:off x="1824" y="171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666" name="Line 282"/>
            <p:cNvSpPr>
              <a:spLocks noChangeShapeType="1"/>
            </p:cNvSpPr>
            <p:nvPr/>
          </p:nvSpPr>
          <p:spPr bwMode="auto">
            <a:xfrm>
              <a:off x="1824" y="173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1" name="Line 317"/>
            <p:cNvSpPr>
              <a:spLocks noChangeShapeType="1"/>
            </p:cNvSpPr>
            <p:nvPr/>
          </p:nvSpPr>
          <p:spPr bwMode="auto">
            <a:xfrm>
              <a:off x="1824" y="175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2" name="Line 318"/>
            <p:cNvSpPr>
              <a:spLocks noChangeShapeType="1"/>
            </p:cNvSpPr>
            <p:nvPr/>
          </p:nvSpPr>
          <p:spPr bwMode="auto">
            <a:xfrm>
              <a:off x="1824" y="176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3" name="Line 319"/>
            <p:cNvSpPr>
              <a:spLocks noChangeShapeType="1"/>
            </p:cNvSpPr>
            <p:nvPr/>
          </p:nvSpPr>
          <p:spPr bwMode="auto">
            <a:xfrm>
              <a:off x="1824" y="178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4" name="Line 320"/>
            <p:cNvSpPr>
              <a:spLocks noChangeShapeType="1"/>
            </p:cNvSpPr>
            <p:nvPr/>
          </p:nvSpPr>
          <p:spPr bwMode="auto">
            <a:xfrm>
              <a:off x="1824" y="180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5" name="Line 321"/>
            <p:cNvSpPr>
              <a:spLocks noChangeShapeType="1"/>
            </p:cNvSpPr>
            <p:nvPr/>
          </p:nvSpPr>
          <p:spPr bwMode="auto">
            <a:xfrm>
              <a:off x="1824" y="182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6" name="Line 322"/>
            <p:cNvSpPr>
              <a:spLocks noChangeShapeType="1"/>
            </p:cNvSpPr>
            <p:nvPr/>
          </p:nvSpPr>
          <p:spPr bwMode="auto">
            <a:xfrm>
              <a:off x="1824" y="184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7" name="Line 323"/>
            <p:cNvSpPr>
              <a:spLocks noChangeShapeType="1"/>
            </p:cNvSpPr>
            <p:nvPr/>
          </p:nvSpPr>
          <p:spPr bwMode="auto">
            <a:xfrm>
              <a:off x="1824" y="186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8" name="Line 324"/>
            <p:cNvSpPr>
              <a:spLocks noChangeShapeType="1"/>
            </p:cNvSpPr>
            <p:nvPr/>
          </p:nvSpPr>
          <p:spPr bwMode="auto">
            <a:xfrm>
              <a:off x="1824" y="188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09" name="Line 325"/>
            <p:cNvSpPr>
              <a:spLocks noChangeShapeType="1"/>
            </p:cNvSpPr>
            <p:nvPr/>
          </p:nvSpPr>
          <p:spPr bwMode="auto">
            <a:xfrm>
              <a:off x="1824" y="189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0" name="Line 326"/>
            <p:cNvSpPr>
              <a:spLocks noChangeShapeType="1"/>
            </p:cNvSpPr>
            <p:nvPr/>
          </p:nvSpPr>
          <p:spPr bwMode="auto">
            <a:xfrm>
              <a:off x="1824" y="193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1" name="Line 327"/>
            <p:cNvSpPr>
              <a:spLocks noChangeShapeType="1"/>
            </p:cNvSpPr>
            <p:nvPr/>
          </p:nvSpPr>
          <p:spPr bwMode="auto">
            <a:xfrm>
              <a:off x="1824" y="197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2" name="Line 328"/>
            <p:cNvSpPr>
              <a:spLocks noChangeShapeType="1"/>
            </p:cNvSpPr>
            <p:nvPr/>
          </p:nvSpPr>
          <p:spPr bwMode="auto">
            <a:xfrm>
              <a:off x="1824" y="200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3" name="Line 329"/>
            <p:cNvSpPr>
              <a:spLocks noChangeShapeType="1"/>
            </p:cNvSpPr>
            <p:nvPr/>
          </p:nvSpPr>
          <p:spPr bwMode="auto">
            <a:xfrm>
              <a:off x="1824" y="204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4" name="Line 330"/>
            <p:cNvSpPr>
              <a:spLocks noChangeShapeType="1"/>
            </p:cNvSpPr>
            <p:nvPr/>
          </p:nvSpPr>
          <p:spPr bwMode="auto">
            <a:xfrm>
              <a:off x="1824" y="208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5" name="Line 331"/>
            <p:cNvSpPr>
              <a:spLocks noChangeShapeType="1"/>
            </p:cNvSpPr>
            <p:nvPr/>
          </p:nvSpPr>
          <p:spPr bwMode="auto">
            <a:xfrm>
              <a:off x="1824" y="191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6" name="Line 332"/>
            <p:cNvSpPr>
              <a:spLocks noChangeShapeType="1"/>
            </p:cNvSpPr>
            <p:nvPr/>
          </p:nvSpPr>
          <p:spPr bwMode="auto">
            <a:xfrm>
              <a:off x="1824" y="195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7" name="Line 333"/>
            <p:cNvSpPr>
              <a:spLocks noChangeShapeType="1"/>
            </p:cNvSpPr>
            <p:nvPr/>
          </p:nvSpPr>
          <p:spPr bwMode="auto">
            <a:xfrm>
              <a:off x="1824" y="199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8" name="Line 334"/>
            <p:cNvSpPr>
              <a:spLocks noChangeShapeType="1"/>
            </p:cNvSpPr>
            <p:nvPr/>
          </p:nvSpPr>
          <p:spPr bwMode="auto">
            <a:xfrm>
              <a:off x="1824" y="202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19" name="Line 335"/>
            <p:cNvSpPr>
              <a:spLocks noChangeShapeType="1"/>
            </p:cNvSpPr>
            <p:nvPr/>
          </p:nvSpPr>
          <p:spPr bwMode="auto">
            <a:xfrm>
              <a:off x="1824" y="206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20" name="Line 336"/>
            <p:cNvSpPr>
              <a:spLocks noChangeShapeType="1"/>
            </p:cNvSpPr>
            <p:nvPr/>
          </p:nvSpPr>
          <p:spPr bwMode="auto">
            <a:xfrm>
              <a:off x="1824" y="210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721" name="Line 337"/>
            <p:cNvSpPr>
              <a:spLocks noChangeShapeType="1"/>
            </p:cNvSpPr>
            <p:nvPr/>
          </p:nvSpPr>
          <p:spPr bwMode="auto">
            <a:xfrm>
              <a:off x="1824" y="21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798" name="Group 414"/>
          <p:cNvGrpSpPr>
            <a:grpSpLocks noChangeAspect="1"/>
          </p:cNvGrpSpPr>
          <p:nvPr/>
        </p:nvGrpSpPr>
        <p:grpSpPr bwMode="auto">
          <a:xfrm rot="309501">
            <a:off x="6527800" y="2286000"/>
            <a:ext cx="1320800" cy="1062038"/>
            <a:chOff x="768" y="1344"/>
            <a:chExt cx="1344" cy="1078"/>
          </a:xfrm>
        </p:grpSpPr>
        <p:sp>
          <p:nvSpPr>
            <p:cNvPr id="272799" name="Line 415"/>
            <p:cNvSpPr>
              <a:spLocks noChangeShapeType="1"/>
            </p:cNvSpPr>
            <p:nvPr/>
          </p:nvSpPr>
          <p:spPr bwMode="auto">
            <a:xfrm>
              <a:off x="768" y="134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0" name="Line 416"/>
            <p:cNvSpPr>
              <a:spLocks noChangeShapeType="1"/>
            </p:cNvSpPr>
            <p:nvPr/>
          </p:nvSpPr>
          <p:spPr bwMode="auto">
            <a:xfrm>
              <a:off x="768" y="13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1" name="Line 417"/>
            <p:cNvSpPr>
              <a:spLocks noChangeShapeType="1"/>
            </p:cNvSpPr>
            <p:nvPr/>
          </p:nvSpPr>
          <p:spPr bwMode="auto">
            <a:xfrm>
              <a:off x="768" y="14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2" name="Line 418"/>
            <p:cNvSpPr>
              <a:spLocks noChangeShapeType="1"/>
            </p:cNvSpPr>
            <p:nvPr/>
          </p:nvSpPr>
          <p:spPr bwMode="auto">
            <a:xfrm>
              <a:off x="768" y="14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3" name="Line 419"/>
            <p:cNvSpPr>
              <a:spLocks noChangeShapeType="1"/>
            </p:cNvSpPr>
            <p:nvPr/>
          </p:nvSpPr>
          <p:spPr bwMode="auto">
            <a:xfrm>
              <a:off x="768" y="148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4" name="Line 420"/>
            <p:cNvSpPr>
              <a:spLocks noChangeShapeType="1"/>
            </p:cNvSpPr>
            <p:nvPr/>
          </p:nvSpPr>
          <p:spPr bwMode="auto">
            <a:xfrm>
              <a:off x="768" y="15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5" name="Line 421"/>
            <p:cNvSpPr>
              <a:spLocks noChangeShapeType="1"/>
            </p:cNvSpPr>
            <p:nvPr/>
          </p:nvSpPr>
          <p:spPr bwMode="auto">
            <a:xfrm>
              <a:off x="768" y="15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6" name="Line 422"/>
            <p:cNvSpPr>
              <a:spLocks noChangeShapeType="1"/>
            </p:cNvSpPr>
            <p:nvPr/>
          </p:nvSpPr>
          <p:spPr bwMode="auto">
            <a:xfrm>
              <a:off x="768" y="15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7" name="Line 423"/>
            <p:cNvSpPr>
              <a:spLocks noChangeShapeType="1"/>
            </p:cNvSpPr>
            <p:nvPr/>
          </p:nvSpPr>
          <p:spPr bwMode="auto">
            <a:xfrm>
              <a:off x="768" y="16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8" name="Line 424"/>
            <p:cNvSpPr>
              <a:spLocks noChangeShapeType="1"/>
            </p:cNvSpPr>
            <p:nvPr/>
          </p:nvSpPr>
          <p:spPr bwMode="auto">
            <a:xfrm>
              <a:off x="768" y="169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09" name="Line 425"/>
            <p:cNvSpPr>
              <a:spLocks noChangeShapeType="1"/>
            </p:cNvSpPr>
            <p:nvPr/>
          </p:nvSpPr>
          <p:spPr bwMode="auto">
            <a:xfrm>
              <a:off x="768" y="176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0" name="Line 426"/>
            <p:cNvSpPr>
              <a:spLocks noChangeShapeType="1"/>
            </p:cNvSpPr>
            <p:nvPr/>
          </p:nvSpPr>
          <p:spPr bwMode="auto">
            <a:xfrm>
              <a:off x="768" y="183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1" name="Line 427"/>
            <p:cNvSpPr>
              <a:spLocks noChangeShapeType="1"/>
            </p:cNvSpPr>
            <p:nvPr/>
          </p:nvSpPr>
          <p:spPr bwMode="auto">
            <a:xfrm>
              <a:off x="768" y="190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2" name="Line 428"/>
            <p:cNvSpPr>
              <a:spLocks noChangeShapeType="1"/>
            </p:cNvSpPr>
            <p:nvPr/>
          </p:nvSpPr>
          <p:spPr bwMode="auto">
            <a:xfrm>
              <a:off x="768" y="196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3" name="Line 429"/>
            <p:cNvSpPr>
              <a:spLocks noChangeShapeType="1"/>
            </p:cNvSpPr>
            <p:nvPr/>
          </p:nvSpPr>
          <p:spPr bwMode="auto">
            <a:xfrm>
              <a:off x="768" y="165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4" name="Line 430"/>
            <p:cNvSpPr>
              <a:spLocks noChangeShapeType="1"/>
            </p:cNvSpPr>
            <p:nvPr/>
          </p:nvSpPr>
          <p:spPr bwMode="auto">
            <a:xfrm>
              <a:off x="768" y="172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5" name="Line 431"/>
            <p:cNvSpPr>
              <a:spLocks noChangeShapeType="1"/>
            </p:cNvSpPr>
            <p:nvPr/>
          </p:nvSpPr>
          <p:spPr bwMode="auto">
            <a:xfrm>
              <a:off x="768" y="179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6" name="Line 432"/>
            <p:cNvSpPr>
              <a:spLocks noChangeShapeType="1"/>
            </p:cNvSpPr>
            <p:nvPr/>
          </p:nvSpPr>
          <p:spPr bwMode="auto">
            <a:xfrm>
              <a:off x="768" y="186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7" name="Line 433"/>
            <p:cNvSpPr>
              <a:spLocks noChangeShapeType="1"/>
            </p:cNvSpPr>
            <p:nvPr/>
          </p:nvSpPr>
          <p:spPr bwMode="auto">
            <a:xfrm>
              <a:off x="768" y="193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8" name="Line 434"/>
            <p:cNvSpPr>
              <a:spLocks noChangeShapeType="1"/>
            </p:cNvSpPr>
            <p:nvPr/>
          </p:nvSpPr>
          <p:spPr bwMode="auto">
            <a:xfrm>
              <a:off x="768" y="200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19" name="Line 435"/>
            <p:cNvSpPr>
              <a:spLocks noChangeShapeType="1"/>
            </p:cNvSpPr>
            <p:nvPr/>
          </p:nvSpPr>
          <p:spPr bwMode="auto">
            <a:xfrm>
              <a:off x="768" y="203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0" name="Line 436"/>
            <p:cNvSpPr>
              <a:spLocks noChangeShapeType="1"/>
            </p:cNvSpPr>
            <p:nvPr/>
          </p:nvSpPr>
          <p:spPr bwMode="auto">
            <a:xfrm>
              <a:off x="768" y="207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1" name="Line 437"/>
            <p:cNvSpPr>
              <a:spLocks noChangeShapeType="1"/>
            </p:cNvSpPr>
            <p:nvPr/>
          </p:nvSpPr>
          <p:spPr bwMode="auto">
            <a:xfrm>
              <a:off x="768" y="210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2" name="Line 438"/>
            <p:cNvSpPr>
              <a:spLocks noChangeShapeType="1"/>
            </p:cNvSpPr>
            <p:nvPr/>
          </p:nvSpPr>
          <p:spPr bwMode="auto">
            <a:xfrm>
              <a:off x="768" y="214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3" name="Line 439"/>
            <p:cNvSpPr>
              <a:spLocks noChangeShapeType="1"/>
            </p:cNvSpPr>
            <p:nvPr/>
          </p:nvSpPr>
          <p:spPr bwMode="auto">
            <a:xfrm>
              <a:off x="768" y="21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4" name="Line 440"/>
            <p:cNvSpPr>
              <a:spLocks noChangeShapeType="1"/>
            </p:cNvSpPr>
            <p:nvPr/>
          </p:nvSpPr>
          <p:spPr bwMode="auto">
            <a:xfrm>
              <a:off x="768" y="22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5" name="Line 441"/>
            <p:cNvSpPr>
              <a:spLocks noChangeShapeType="1"/>
            </p:cNvSpPr>
            <p:nvPr/>
          </p:nvSpPr>
          <p:spPr bwMode="auto">
            <a:xfrm>
              <a:off x="768" y="22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6" name="Line 442"/>
            <p:cNvSpPr>
              <a:spLocks noChangeShapeType="1"/>
            </p:cNvSpPr>
            <p:nvPr/>
          </p:nvSpPr>
          <p:spPr bwMode="auto">
            <a:xfrm>
              <a:off x="768" y="228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7" name="Line 443"/>
            <p:cNvSpPr>
              <a:spLocks noChangeShapeType="1"/>
            </p:cNvSpPr>
            <p:nvPr/>
          </p:nvSpPr>
          <p:spPr bwMode="auto">
            <a:xfrm>
              <a:off x="768" y="23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8" name="Line 444"/>
            <p:cNvSpPr>
              <a:spLocks noChangeShapeType="1"/>
            </p:cNvSpPr>
            <p:nvPr/>
          </p:nvSpPr>
          <p:spPr bwMode="auto">
            <a:xfrm>
              <a:off x="768" y="23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29" name="Line 445"/>
            <p:cNvSpPr>
              <a:spLocks noChangeShapeType="1"/>
            </p:cNvSpPr>
            <p:nvPr/>
          </p:nvSpPr>
          <p:spPr bwMode="auto">
            <a:xfrm>
              <a:off x="768" y="23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0" name="Line 446"/>
            <p:cNvSpPr>
              <a:spLocks noChangeShapeType="1"/>
            </p:cNvSpPr>
            <p:nvPr/>
          </p:nvSpPr>
          <p:spPr bwMode="auto">
            <a:xfrm>
              <a:off x="768" y="24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831" name="Group 447"/>
          <p:cNvGrpSpPr>
            <a:grpSpLocks/>
          </p:cNvGrpSpPr>
          <p:nvPr/>
        </p:nvGrpSpPr>
        <p:grpSpPr bwMode="auto">
          <a:xfrm>
            <a:off x="6477000" y="2133600"/>
            <a:ext cx="1320800" cy="1198563"/>
            <a:chOff x="1824" y="1365"/>
            <a:chExt cx="832" cy="755"/>
          </a:xfrm>
        </p:grpSpPr>
        <p:sp>
          <p:nvSpPr>
            <p:cNvPr id="272832" name="Line 448"/>
            <p:cNvSpPr>
              <a:spLocks noChangeShapeType="1"/>
            </p:cNvSpPr>
            <p:nvPr/>
          </p:nvSpPr>
          <p:spPr bwMode="auto">
            <a:xfrm>
              <a:off x="1824" y="138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3" name="Line 449"/>
            <p:cNvSpPr>
              <a:spLocks noChangeShapeType="1"/>
            </p:cNvSpPr>
            <p:nvPr/>
          </p:nvSpPr>
          <p:spPr bwMode="auto">
            <a:xfrm>
              <a:off x="1824" y="14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4" name="Line 450"/>
            <p:cNvSpPr>
              <a:spLocks noChangeShapeType="1"/>
            </p:cNvSpPr>
            <p:nvPr/>
          </p:nvSpPr>
          <p:spPr bwMode="auto">
            <a:xfrm>
              <a:off x="1824" y="145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5" name="Line 451"/>
            <p:cNvSpPr>
              <a:spLocks noChangeShapeType="1"/>
            </p:cNvSpPr>
            <p:nvPr/>
          </p:nvSpPr>
          <p:spPr bwMode="auto">
            <a:xfrm>
              <a:off x="1824" y="149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6" name="Line 452"/>
            <p:cNvSpPr>
              <a:spLocks noChangeShapeType="1"/>
            </p:cNvSpPr>
            <p:nvPr/>
          </p:nvSpPr>
          <p:spPr bwMode="auto">
            <a:xfrm>
              <a:off x="1824" y="136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7" name="Line 453"/>
            <p:cNvSpPr>
              <a:spLocks noChangeShapeType="1"/>
            </p:cNvSpPr>
            <p:nvPr/>
          </p:nvSpPr>
          <p:spPr bwMode="auto">
            <a:xfrm>
              <a:off x="1824" y="140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8" name="Line 454"/>
            <p:cNvSpPr>
              <a:spLocks noChangeShapeType="1"/>
            </p:cNvSpPr>
            <p:nvPr/>
          </p:nvSpPr>
          <p:spPr bwMode="auto">
            <a:xfrm>
              <a:off x="1824" y="143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39" name="Line 455"/>
            <p:cNvSpPr>
              <a:spLocks noChangeShapeType="1"/>
            </p:cNvSpPr>
            <p:nvPr/>
          </p:nvSpPr>
          <p:spPr bwMode="auto">
            <a:xfrm>
              <a:off x="1824" y="147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0" name="Line 456"/>
            <p:cNvSpPr>
              <a:spLocks noChangeShapeType="1"/>
            </p:cNvSpPr>
            <p:nvPr/>
          </p:nvSpPr>
          <p:spPr bwMode="auto">
            <a:xfrm>
              <a:off x="1824" y="151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1" name="Line 457"/>
            <p:cNvSpPr>
              <a:spLocks noChangeShapeType="1"/>
            </p:cNvSpPr>
            <p:nvPr/>
          </p:nvSpPr>
          <p:spPr bwMode="auto">
            <a:xfrm>
              <a:off x="1824" y="153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2" name="Line 458"/>
            <p:cNvSpPr>
              <a:spLocks noChangeShapeType="1"/>
            </p:cNvSpPr>
            <p:nvPr/>
          </p:nvSpPr>
          <p:spPr bwMode="auto">
            <a:xfrm>
              <a:off x="1824" y="154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3" name="Line 459"/>
            <p:cNvSpPr>
              <a:spLocks noChangeShapeType="1"/>
            </p:cNvSpPr>
            <p:nvPr/>
          </p:nvSpPr>
          <p:spPr bwMode="auto">
            <a:xfrm>
              <a:off x="1824" y="156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4" name="Line 460"/>
            <p:cNvSpPr>
              <a:spLocks noChangeShapeType="1"/>
            </p:cNvSpPr>
            <p:nvPr/>
          </p:nvSpPr>
          <p:spPr bwMode="auto">
            <a:xfrm>
              <a:off x="1824" y="158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5" name="Line 461"/>
            <p:cNvSpPr>
              <a:spLocks noChangeShapeType="1"/>
            </p:cNvSpPr>
            <p:nvPr/>
          </p:nvSpPr>
          <p:spPr bwMode="auto">
            <a:xfrm>
              <a:off x="1824" y="160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6" name="Line 462"/>
            <p:cNvSpPr>
              <a:spLocks noChangeShapeType="1"/>
            </p:cNvSpPr>
            <p:nvPr/>
          </p:nvSpPr>
          <p:spPr bwMode="auto">
            <a:xfrm>
              <a:off x="1824" y="162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7" name="Line 463"/>
            <p:cNvSpPr>
              <a:spLocks noChangeShapeType="1"/>
            </p:cNvSpPr>
            <p:nvPr/>
          </p:nvSpPr>
          <p:spPr bwMode="auto">
            <a:xfrm>
              <a:off x="1824" y="164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8" name="Line 464"/>
            <p:cNvSpPr>
              <a:spLocks noChangeShapeType="1"/>
            </p:cNvSpPr>
            <p:nvPr/>
          </p:nvSpPr>
          <p:spPr bwMode="auto">
            <a:xfrm>
              <a:off x="1824" y="166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49" name="Line 465"/>
            <p:cNvSpPr>
              <a:spLocks noChangeShapeType="1"/>
            </p:cNvSpPr>
            <p:nvPr/>
          </p:nvSpPr>
          <p:spPr bwMode="auto">
            <a:xfrm>
              <a:off x="1824" y="167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0" name="Line 466"/>
            <p:cNvSpPr>
              <a:spLocks noChangeShapeType="1"/>
            </p:cNvSpPr>
            <p:nvPr/>
          </p:nvSpPr>
          <p:spPr bwMode="auto">
            <a:xfrm>
              <a:off x="1824" y="169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1" name="Line 467"/>
            <p:cNvSpPr>
              <a:spLocks noChangeShapeType="1"/>
            </p:cNvSpPr>
            <p:nvPr/>
          </p:nvSpPr>
          <p:spPr bwMode="auto">
            <a:xfrm>
              <a:off x="1824" y="171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2" name="Line 468"/>
            <p:cNvSpPr>
              <a:spLocks noChangeShapeType="1"/>
            </p:cNvSpPr>
            <p:nvPr/>
          </p:nvSpPr>
          <p:spPr bwMode="auto">
            <a:xfrm>
              <a:off x="1824" y="173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3" name="Line 469"/>
            <p:cNvSpPr>
              <a:spLocks noChangeShapeType="1"/>
            </p:cNvSpPr>
            <p:nvPr/>
          </p:nvSpPr>
          <p:spPr bwMode="auto">
            <a:xfrm>
              <a:off x="1824" y="175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4" name="Line 470"/>
            <p:cNvSpPr>
              <a:spLocks noChangeShapeType="1"/>
            </p:cNvSpPr>
            <p:nvPr/>
          </p:nvSpPr>
          <p:spPr bwMode="auto">
            <a:xfrm>
              <a:off x="1824" y="176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5" name="Line 471"/>
            <p:cNvSpPr>
              <a:spLocks noChangeShapeType="1"/>
            </p:cNvSpPr>
            <p:nvPr/>
          </p:nvSpPr>
          <p:spPr bwMode="auto">
            <a:xfrm>
              <a:off x="1824" y="178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6" name="Line 472"/>
            <p:cNvSpPr>
              <a:spLocks noChangeShapeType="1"/>
            </p:cNvSpPr>
            <p:nvPr/>
          </p:nvSpPr>
          <p:spPr bwMode="auto">
            <a:xfrm>
              <a:off x="1824" y="180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7" name="Line 473"/>
            <p:cNvSpPr>
              <a:spLocks noChangeShapeType="1"/>
            </p:cNvSpPr>
            <p:nvPr/>
          </p:nvSpPr>
          <p:spPr bwMode="auto">
            <a:xfrm>
              <a:off x="1824" y="182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8" name="Line 474"/>
            <p:cNvSpPr>
              <a:spLocks noChangeShapeType="1"/>
            </p:cNvSpPr>
            <p:nvPr/>
          </p:nvSpPr>
          <p:spPr bwMode="auto">
            <a:xfrm>
              <a:off x="1824" y="184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59" name="Line 475"/>
            <p:cNvSpPr>
              <a:spLocks noChangeShapeType="1"/>
            </p:cNvSpPr>
            <p:nvPr/>
          </p:nvSpPr>
          <p:spPr bwMode="auto">
            <a:xfrm>
              <a:off x="1824" y="186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0" name="Line 476"/>
            <p:cNvSpPr>
              <a:spLocks noChangeShapeType="1"/>
            </p:cNvSpPr>
            <p:nvPr/>
          </p:nvSpPr>
          <p:spPr bwMode="auto">
            <a:xfrm>
              <a:off x="1824" y="188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1" name="Line 477"/>
            <p:cNvSpPr>
              <a:spLocks noChangeShapeType="1"/>
            </p:cNvSpPr>
            <p:nvPr/>
          </p:nvSpPr>
          <p:spPr bwMode="auto">
            <a:xfrm>
              <a:off x="1824" y="189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2" name="Line 478"/>
            <p:cNvSpPr>
              <a:spLocks noChangeShapeType="1"/>
            </p:cNvSpPr>
            <p:nvPr/>
          </p:nvSpPr>
          <p:spPr bwMode="auto">
            <a:xfrm>
              <a:off x="1824" y="193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3" name="Line 479"/>
            <p:cNvSpPr>
              <a:spLocks noChangeShapeType="1"/>
            </p:cNvSpPr>
            <p:nvPr/>
          </p:nvSpPr>
          <p:spPr bwMode="auto">
            <a:xfrm>
              <a:off x="1824" y="197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4" name="Line 480"/>
            <p:cNvSpPr>
              <a:spLocks noChangeShapeType="1"/>
            </p:cNvSpPr>
            <p:nvPr/>
          </p:nvSpPr>
          <p:spPr bwMode="auto">
            <a:xfrm>
              <a:off x="1824" y="200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5" name="Line 481"/>
            <p:cNvSpPr>
              <a:spLocks noChangeShapeType="1"/>
            </p:cNvSpPr>
            <p:nvPr/>
          </p:nvSpPr>
          <p:spPr bwMode="auto">
            <a:xfrm>
              <a:off x="1824" y="204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6" name="Line 482"/>
            <p:cNvSpPr>
              <a:spLocks noChangeShapeType="1"/>
            </p:cNvSpPr>
            <p:nvPr/>
          </p:nvSpPr>
          <p:spPr bwMode="auto">
            <a:xfrm>
              <a:off x="1824" y="208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7" name="Line 483"/>
            <p:cNvSpPr>
              <a:spLocks noChangeShapeType="1"/>
            </p:cNvSpPr>
            <p:nvPr/>
          </p:nvSpPr>
          <p:spPr bwMode="auto">
            <a:xfrm>
              <a:off x="1824" y="191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8" name="Line 484"/>
            <p:cNvSpPr>
              <a:spLocks noChangeShapeType="1"/>
            </p:cNvSpPr>
            <p:nvPr/>
          </p:nvSpPr>
          <p:spPr bwMode="auto">
            <a:xfrm>
              <a:off x="1824" y="195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69" name="Line 485"/>
            <p:cNvSpPr>
              <a:spLocks noChangeShapeType="1"/>
            </p:cNvSpPr>
            <p:nvPr/>
          </p:nvSpPr>
          <p:spPr bwMode="auto">
            <a:xfrm>
              <a:off x="1824" y="199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70" name="Line 486"/>
            <p:cNvSpPr>
              <a:spLocks noChangeShapeType="1"/>
            </p:cNvSpPr>
            <p:nvPr/>
          </p:nvSpPr>
          <p:spPr bwMode="auto">
            <a:xfrm>
              <a:off x="1824" y="202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71" name="Line 487"/>
            <p:cNvSpPr>
              <a:spLocks noChangeShapeType="1"/>
            </p:cNvSpPr>
            <p:nvPr/>
          </p:nvSpPr>
          <p:spPr bwMode="auto">
            <a:xfrm>
              <a:off x="1824" y="206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72" name="Line 488"/>
            <p:cNvSpPr>
              <a:spLocks noChangeShapeType="1"/>
            </p:cNvSpPr>
            <p:nvPr/>
          </p:nvSpPr>
          <p:spPr bwMode="auto">
            <a:xfrm>
              <a:off x="1824" y="210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873" name="Line 489"/>
            <p:cNvSpPr>
              <a:spLocks noChangeShapeType="1"/>
            </p:cNvSpPr>
            <p:nvPr/>
          </p:nvSpPr>
          <p:spPr bwMode="auto">
            <a:xfrm>
              <a:off x="1824" y="21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3060" name="Group 676"/>
          <p:cNvGrpSpPr>
            <a:grpSpLocks/>
          </p:cNvGrpSpPr>
          <p:nvPr/>
        </p:nvGrpSpPr>
        <p:grpSpPr bwMode="auto">
          <a:xfrm>
            <a:off x="1524000" y="4270375"/>
            <a:ext cx="1235075" cy="1081088"/>
            <a:chOff x="689" y="2426"/>
            <a:chExt cx="778" cy="681"/>
          </a:xfrm>
        </p:grpSpPr>
        <p:sp>
          <p:nvSpPr>
            <p:cNvPr id="272918" name="Line 534"/>
            <p:cNvSpPr>
              <a:spLocks noChangeShapeType="1"/>
            </p:cNvSpPr>
            <p:nvPr/>
          </p:nvSpPr>
          <p:spPr bwMode="auto">
            <a:xfrm>
              <a:off x="747" y="2536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19" name="Line 535"/>
            <p:cNvSpPr>
              <a:spLocks noChangeShapeType="1"/>
            </p:cNvSpPr>
            <p:nvPr/>
          </p:nvSpPr>
          <p:spPr bwMode="auto">
            <a:xfrm>
              <a:off x="752" y="2554"/>
              <a:ext cx="673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0" name="Line 536"/>
            <p:cNvSpPr>
              <a:spLocks noChangeShapeType="1"/>
            </p:cNvSpPr>
            <p:nvPr/>
          </p:nvSpPr>
          <p:spPr bwMode="auto">
            <a:xfrm>
              <a:off x="752" y="2573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1" name="Line 537"/>
            <p:cNvSpPr>
              <a:spLocks noChangeShapeType="1"/>
            </p:cNvSpPr>
            <p:nvPr/>
          </p:nvSpPr>
          <p:spPr bwMode="auto">
            <a:xfrm>
              <a:off x="752" y="2592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2" name="Line 538"/>
            <p:cNvSpPr>
              <a:spLocks noChangeShapeType="1"/>
            </p:cNvSpPr>
            <p:nvPr/>
          </p:nvSpPr>
          <p:spPr bwMode="auto">
            <a:xfrm>
              <a:off x="752" y="2609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3" name="Line 539"/>
            <p:cNvSpPr>
              <a:spLocks noChangeShapeType="1"/>
            </p:cNvSpPr>
            <p:nvPr/>
          </p:nvSpPr>
          <p:spPr bwMode="auto">
            <a:xfrm>
              <a:off x="752" y="2628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4" name="Line 540"/>
            <p:cNvSpPr>
              <a:spLocks noChangeShapeType="1"/>
            </p:cNvSpPr>
            <p:nvPr/>
          </p:nvSpPr>
          <p:spPr bwMode="auto">
            <a:xfrm>
              <a:off x="752" y="2647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5" name="Line 541"/>
            <p:cNvSpPr>
              <a:spLocks noChangeShapeType="1"/>
            </p:cNvSpPr>
            <p:nvPr/>
          </p:nvSpPr>
          <p:spPr bwMode="auto">
            <a:xfrm>
              <a:off x="752" y="2665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6" name="Line 542"/>
            <p:cNvSpPr>
              <a:spLocks noChangeShapeType="1"/>
            </p:cNvSpPr>
            <p:nvPr/>
          </p:nvSpPr>
          <p:spPr bwMode="auto">
            <a:xfrm>
              <a:off x="752" y="2683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7" name="Line 543"/>
            <p:cNvSpPr>
              <a:spLocks noChangeShapeType="1"/>
            </p:cNvSpPr>
            <p:nvPr/>
          </p:nvSpPr>
          <p:spPr bwMode="auto">
            <a:xfrm>
              <a:off x="752" y="2702"/>
              <a:ext cx="673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8" name="Line 544"/>
            <p:cNvSpPr>
              <a:spLocks noChangeShapeType="1"/>
            </p:cNvSpPr>
            <p:nvPr/>
          </p:nvSpPr>
          <p:spPr bwMode="auto">
            <a:xfrm>
              <a:off x="800" y="2720"/>
              <a:ext cx="560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29" name="Line 545"/>
            <p:cNvSpPr>
              <a:spLocks noChangeShapeType="1"/>
            </p:cNvSpPr>
            <p:nvPr/>
          </p:nvSpPr>
          <p:spPr bwMode="auto">
            <a:xfrm>
              <a:off x="752" y="2739"/>
              <a:ext cx="537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0" name="Line 546"/>
            <p:cNvSpPr>
              <a:spLocks noChangeShapeType="1"/>
            </p:cNvSpPr>
            <p:nvPr/>
          </p:nvSpPr>
          <p:spPr bwMode="auto">
            <a:xfrm>
              <a:off x="752" y="2756"/>
              <a:ext cx="673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1" name="Line 547"/>
            <p:cNvSpPr>
              <a:spLocks noChangeShapeType="1"/>
            </p:cNvSpPr>
            <p:nvPr/>
          </p:nvSpPr>
          <p:spPr bwMode="auto">
            <a:xfrm>
              <a:off x="752" y="2775"/>
              <a:ext cx="673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2" name="Line 548"/>
            <p:cNvSpPr>
              <a:spLocks noChangeShapeType="1"/>
            </p:cNvSpPr>
            <p:nvPr/>
          </p:nvSpPr>
          <p:spPr bwMode="auto">
            <a:xfrm>
              <a:off x="752" y="2794"/>
              <a:ext cx="673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3" name="Line 549"/>
            <p:cNvSpPr>
              <a:spLocks noChangeShapeType="1"/>
            </p:cNvSpPr>
            <p:nvPr/>
          </p:nvSpPr>
          <p:spPr bwMode="auto">
            <a:xfrm>
              <a:off x="752" y="2812"/>
              <a:ext cx="696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4" name="Line 550"/>
            <p:cNvSpPr>
              <a:spLocks noChangeShapeType="1"/>
            </p:cNvSpPr>
            <p:nvPr/>
          </p:nvSpPr>
          <p:spPr bwMode="auto">
            <a:xfrm>
              <a:off x="720" y="2830"/>
              <a:ext cx="719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5" name="Line 551"/>
            <p:cNvSpPr>
              <a:spLocks noChangeShapeType="1"/>
            </p:cNvSpPr>
            <p:nvPr/>
          </p:nvSpPr>
          <p:spPr bwMode="auto">
            <a:xfrm>
              <a:off x="704" y="2849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6" name="Line 552"/>
            <p:cNvSpPr>
              <a:spLocks noChangeShapeType="1"/>
            </p:cNvSpPr>
            <p:nvPr/>
          </p:nvSpPr>
          <p:spPr bwMode="auto">
            <a:xfrm>
              <a:off x="704" y="2867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7" name="Line 553"/>
            <p:cNvSpPr>
              <a:spLocks noChangeShapeType="1"/>
            </p:cNvSpPr>
            <p:nvPr/>
          </p:nvSpPr>
          <p:spPr bwMode="auto">
            <a:xfrm>
              <a:off x="704" y="2886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8" name="Line 554"/>
            <p:cNvSpPr>
              <a:spLocks noChangeShapeType="1"/>
            </p:cNvSpPr>
            <p:nvPr/>
          </p:nvSpPr>
          <p:spPr bwMode="auto">
            <a:xfrm>
              <a:off x="704" y="2922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39" name="Line 555"/>
            <p:cNvSpPr>
              <a:spLocks noChangeShapeType="1"/>
            </p:cNvSpPr>
            <p:nvPr/>
          </p:nvSpPr>
          <p:spPr bwMode="auto">
            <a:xfrm>
              <a:off x="704" y="2959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0" name="Line 556"/>
            <p:cNvSpPr>
              <a:spLocks noChangeShapeType="1"/>
            </p:cNvSpPr>
            <p:nvPr/>
          </p:nvSpPr>
          <p:spPr bwMode="auto">
            <a:xfrm>
              <a:off x="704" y="2996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1" name="Line 557"/>
            <p:cNvSpPr>
              <a:spLocks noChangeShapeType="1"/>
            </p:cNvSpPr>
            <p:nvPr/>
          </p:nvSpPr>
          <p:spPr bwMode="auto">
            <a:xfrm>
              <a:off x="704" y="3033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2" name="Line 558"/>
            <p:cNvSpPr>
              <a:spLocks noChangeShapeType="1"/>
            </p:cNvSpPr>
            <p:nvPr/>
          </p:nvSpPr>
          <p:spPr bwMode="auto">
            <a:xfrm>
              <a:off x="704" y="3069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3" name="Line 559"/>
            <p:cNvSpPr>
              <a:spLocks noChangeShapeType="1"/>
            </p:cNvSpPr>
            <p:nvPr/>
          </p:nvSpPr>
          <p:spPr bwMode="auto">
            <a:xfrm>
              <a:off x="704" y="2904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4" name="Line 560"/>
            <p:cNvSpPr>
              <a:spLocks noChangeShapeType="1"/>
            </p:cNvSpPr>
            <p:nvPr/>
          </p:nvSpPr>
          <p:spPr bwMode="auto">
            <a:xfrm>
              <a:off x="704" y="2941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5" name="Line 561"/>
            <p:cNvSpPr>
              <a:spLocks noChangeShapeType="1"/>
            </p:cNvSpPr>
            <p:nvPr/>
          </p:nvSpPr>
          <p:spPr bwMode="auto">
            <a:xfrm>
              <a:off x="704" y="2977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6" name="Line 562"/>
            <p:cNvSpPr>
              <a:spLocks noChangeShapeType="1"/>
            </p:cNvSpPr>
            <p:nvPr/>
          </p:nvSpPr>
          <p:spPr bwMode="auto">
            <a:xfrm>
              <a:off x="704" y="3014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7" name="Line 563"/>
            <p:cNvSpPr>
              <a:spLocks noChangeShapeType="1"/>
            </p:cNvSpPr>
            <p:nvPr/>
          </p:nvSpPr>
          <p:spPr bwMode="auto">
            <a:xfrm>
              <a:off x="704" y="3051"/>
              <a:ext cx="741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8" name="Line 564"/>
            <p:cNvSpPr>
              <a:spLocks noChangeShapeType="1"/>
            </p:cNvSpPr>
            <p:nvPr/>
          </p:nvSpPr>
          <p:spPr bwMode="auto">
            <a:xfrm>
              <a:off x="891" y="3088"/>
              <a:ext cx="424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949" name="Line 565"/>
            <p:cNvSpPr>
              <a:spLocks noChangeShapeType="1"/>
            </p:cNvSpPr>
            <p:nvPr/>
          </p:nvSpPr>
          <p:spPr bwMode="auto">
            <a:xfrm>
              <a:off x="1072" y="3107"/>
              <a:ext cx="197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3059" name="Group 675"/>
            <p:cNvGrpSpPr>
              <a:grpSpLocks/>
            </p:cNvGrpSpPr>
            <p:nvPr/>
          </p:nvGrpSpPr>
          <p:grpSpPr bwMode="auto">
            <a:xfrm>
              <a:off x="689" y="2426"/>
              <a:ext cx="778" cy="664"/>
              <a:chOff x="689" y="2426"/>
              <a:chExt cx="778" cy="664"/>
            </a:xfrm>
          </p:grpSpPr>
          <p:sp>
            <p:nvSpPr>
              <p:cNvPr id="272910" name="Line 526"/>
              <p:cNvSpPr>
                <a:spLocks noChangeShapeType="1"/>
              </p:cNvSpPr>
              <p:nvPr/>
            </p:nvSpPr>
            <p:spPr bwMode="auto">
              <a:xfrm>
                <a:off x="752" y="2445"/>
                <a:ext cx="401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911" name="Line 527"/>
              <p:cNvSpPr>
                <a:spLocks noChangeShapeType="1"/>
              </p:cNvSpPr>
              <p:nvPr/>
            </p:nvSpPr>
            <p:spPr bwMode="auto">
              <a:xfrm>
                <a:off x="800" y="2481"/>
                <a:ext cx="651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914" name="Line 530"/>
              <p:cNvSpPr>
                <a:spLocks noChangeShapeType="1"/>
              </p:cNvSpPr>
              <p:nvPr/>
            </p:nvSpPr>
            <p:spPr bwMode="auto">
              <a:xfrm>
                <a:off x="763" y="2426"/>
                <a:ext cx="197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915" name="Line 531"/>
              <p:cNvSpPr>
                <a:spLocks noChangeShapeType="1"/>
              </p:cNvSpPr>
              <p:nvPr/>
            </p:nvSpPr>
            <p:spPr bwMode="auto">
              <a:xfrm>
                <a:off x="752" y="2462"/>
                <a:ext cx="583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916" name="Line 532"/>
              <p:cNvSpPr>
                <a:spLocks noChangeShapeType="1"/>
              </p:cNvSpPr>
              <p:nvPr/>
            </p:nvSpPr>
            <p:spPr bwMode="auto">
              <a:xfrm>
                <a:off x="752" y="2500"/>
                <a:ext cx="696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917" name="Line 533"/>
              <p:cNvSpPr>
                <a:spLocks noChangeShapeType="1"/>
              </p:cNvSpPr>
              <p:nvPr/>
            </p:nvSpPr>
            <p:spPr bwMode="auto">
              <a:xfrm>
                <a:off x="752" y="2518"/>
                <a:ext cx="696" cy="0"/>
              </a:xfrm>
              <a:prstGeom prst="line">
                <a:avLst/>
              </a:prstGeom>
              <a:noFill/>
              <a:ln w="9525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27" name="Line 643"/>
              <p:cNvSpPr>
                <a:spLocks noChangeShapeType="1"/>
              </p:cNvSpPr>
              <p:nvPr/>
            </p:nvSpPr>
            <p:spPr bwMode="auto">
              <a:xfrm rot="309501">
                <a:off x="748" y="2441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28" name="Line 644"/>
              <p:cNvSpPr>
                <a:spLocks noChangeShapeType="1"/>
              </p:cNvSpPr>
              <p:nvPr/>
            </p:nvSpPr>
            <p:spPr bwMode="auto">
              <a:xfrm rot="309501">
                <a:off x="748" y="2462"/>
                <a:ext cx="696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29" name="Line 645"/>
              <p:cNvSpPr>
                <a:spLocks noChangeShapeType="1"/>
              </p:cNvSpPr>
              <p:nvPr/>
            </p:nvSpPr>
            <p:spPr bwMode="auto">
              <a:xfrm rot="309501">
                <a:off x="745" y="2485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0" name="Line 646"/>
              <p:cNvSpPr>
                <a:spLocks noChangeShapeType="1"/>
              </p:cNvSpPr>
              <p:nvPr/>
            </p:nvSpPr>
            <p:spPr bwMode="auto">
              <a:xfrm rot="309501">
                <a:off x="744" y="2506"/>
                <a:ext cx="696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1" name="Line 647"/>
              <p:cNvSpPr>
                <a:spLocks noChangeShapeType="1"/>
              </p:cNvSpPr>
              <p:nvPr/>
            </p:nvSpPr>
            <p:spPr bwMode="auto">
              <a:xfrm rot="309501">
                <a:off x="742" y="2529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2" name="Line 648"/>
              <p:cNvSpPr>
                <a:spLocks noChangeShapeType="1"/>
              </p:cNvSpPr>
              <p:nvPr/>
            </p:nvSpPr>
            <p:spPr bwMode="auto">
              <a:xfrm rot="309501">
                <a:off x="740" y="2549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3" name="Line 649"/>
              <p:cNvSpPr>
                <a:spLocks noChangeShapeType="1"/>
              </p:cNvSpPr>
              <p:nvPr/>
            </p:nvSpPr>
            <p:spPr bwMode="auto">
              <a:xfrm rot="309501">
                <a:off x="738" y="2571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4" name="Line 650"/>
              <p:cNvSpPr>
                <a:spLocks noChangeShapeType="1"/>
              </p:cNvSpPr>
              <p:nvPr/>
            </p:nvSpPr>
            <p:spPr bwMode="auto">
              <a:xfrm rot="309501">
                <a:off x="736" y="2593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5" name="Line 651"/>
              <p:cNvSpPr>
                <a:spLocks noChangeShapeType="1"/>
              </p:cNvSpPr>
              <p:nvPr/>
            </p:nvSpPr>
            <p:spPr bwMode="auto">
              <a:xfrm rot="309501">
                <a:off x="734" y="2615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6" name="Line 652"/>
              <p:cNvSpPr>
                <a:spLocks noChangeShapeType="1"/>
              </p:cNvSpPr>
              <p:nvPr/>
            </p:nvSpPr>
            <p:spPr bwMode="auto">
              <a:xfrm rot="309501">
                <a:off x="730" y="2657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7" name="Line 653"/>
              <p:cNvSpPr>
                <a:spLocks noChangeShapeType="1"/>
              </p:cNvSpPr>
              <p:nvPr/>
            </p:nvSpPr>
            <p:spPr bwMode="auto">
              <a:xfrm rot="309501">
                <a:off x="726" y="2701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8" name="Line 654"/>
              <p:cNvSpPr>
                <a:spLocks noChangeShapeType="1"/>
              </p:cNvSpPr>
              <p:nvPr/>
            </p:nvSpPr>
            <p:spPr bwMode="auto">
              <a:xfrm rot="309501">
                <a:off x="722" y="2744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39" name="Line 655"/>
              <p:cNvSpPr>
                <a:spLocks noChangeShapeType="1"/>
              </p:cNvSpPr>
              <p:nvPr/>
            </p:nvSpPr>
            <p:spPr bwMode="auto">
              <a:xfrm rot="309501">
                <a:off x="719" y="2787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0" name="Line 656"/>
              <p:cNvSpPr>
                <a:spLocks noChangeShapeType="1"/>
              </p:cNvSpPr>
              <p:nvPr/>
            </p:nvSpPr>
            <p:spPr bwMode="auto">
              <a:xfrm rot="309501">
                <a:off x="715" y="2830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1" name="Line 657"/>
              <p:cNvSpPr>
                <a:spLocks noChangeShapeType="1"/>
              </p:cNvSpPr>
              <p:nvPr/>
            </p:nvSpPr>
            <p:spPr bwMode="auto">
              <a:xfrm rot="309501">
                <a:off x="732" y="2636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2" name="Line 658"/>
              <p:cNvSpPr>
                <a:spLocks noChangeShapeType="1"/>
              </p:cNvSpPr>
              <p:nvPr/>
            </p:nvSpPr>
            <p:spPr bwMode="auto">
              <a:xfrm rot="309501">
                <a:off x="728" y="2679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3" name="Line 659"/>
              <p:cNvSpPr>
                <a:spLocks noChangeShapeType="1"/>
              </p:cNvSpPr>
              <p:nvPr/>
            </p:nvSpPr>
            <p:spPr bwMode="auto">
              <a:xfrm rot="309501">
                <a:off x="724" y="2723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4" name="Line 660"/>
              <p:cNvSpPr>
                <a:spLocks noChangeShapeType="1"/>
              </p:cNvSpPr>
              <p:nvPr/>
            </p:nvSpPr>
            <p:spPr bwMode="auto">
              <a:xfrm rot="309501">
                <a:off x="721" y="2765"/>
                <a:ext cx="719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5" name="Line 661"/>
              <p:cNvSpPr>
                <a:spLocks noChangeShapeType="1"/>
              </p:cNvSpPr>
              <p:nvPr/>
            </p:nvSpPr>
            <p:spPr bwMode="auto">
              <a:xfrm rot="309501">
                <a:off x="717" y="2809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6" name="Line 662"/>
              <p:cNvSpPr>
                <a:spLocks noChangeShapeType="1"/>
              </p:cNvSpPr>
              <p:nvPr/>
            </p:nvSpPr>
            <p:spPr bwMode="auto">
              <a:xfrm rot="309501">
                <a:off x="713" y="2852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7" name="Line 663"/>
              <p:cNvSpPr>
                <a:spLocks noChangeShapeType="1"/>
              </p:cNvSpPr>
              <p:nvPr/>
            </p:nvSpPr>
            <p:spPr bwMode="auto">
              <a:xfrm rot="309501">
                <a:off x="711" y="2873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8" name="Line 664"/>
              <p:cNvSpPr>
                <a:spLocks noChangeShapeType="1"/>
              </p:cNvSpPr>
              <p:nvPr/>
            </p:nvSpPr>
            <p:spPr bwMode="auto">
              <a:xfrm rot="309501">
                <a:off x="709" y="2895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49" name="Line 665"/>
              <p:cNvSpPr>
                <a:spLocks noChangeShapeType="1"/>
              </p:cNvSpPr>
              <p:nvPr/>
            </p:nvSpPr>
            <p:spPr bwMode="auto">
              <a:xfrm rot="309501">
                <a:off x="707" y="2917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0" name="Line 666"/>
              <p:cNvSpPr>
                <a:spLocks noChangeShapeType="1"/>
              </p:cNvSpPr>
              <p:nvPr/>
            </p:nvSpPr>
            <p:spPr bwMode="auto">
              <a:xfrm rot="309501">
                <a:off x="705" y="2938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1" name="Line 667"/>
              <p:cNvSpPr>
                <a:spLocks noChangeShapeType="1"/>
              </p:cNvSpPr>
              <p:nvPr/>
            </p:nvSpPr>
            <p:spPr bwMode="auto">
              <a:xfrm rot="309501">
                <a:off x="703" y="2960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2" name="Line 668"/>
              <p:cNvSpPr>
                <a:spLocks noChangeShapeType="1"/>
              </p:cNvSpPr>
              <p:nvPr/>
            </p:nvSpPr>
            <p:spPr bwMode="auto">
              <a:xfrm rot="309501">
                <a:off x="701" y="2981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3" name="Line 669"/>
              <p:cNvSpPr>
                <a:spLocks noChangeShapeType="1"/>
              </p:cNvSpPr>
              <p:nvPr/>
            </p:nvSpPr>
            <p:spPr bwMode="auto">
              <a:xfrm rot="309501">
                <a:off x="699" y="3003"/>
                <a:ext cx="74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4" name="Line 670"/>
              <p:cNvSpPr>
                <a:spLocks noChangeShapeType="1"/>
              </p:cNvSpPr>
              <p:nvPr/>
            </p:nvSpPr>
            <p:spPr bwMode="auto">
              <a:xfrm rot="309501">
                <a:off x="697" y="3024"/>
                <a:ext cx="764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5" name="Line 671"/>
              <p:cNvSpPr>
                <a:spLocks noChangeShapeType="1"/>
              </p:cNvSpPr>
              <p:nvPr/>
            </p:nvSpPr>
            <p:spPr bwMode="auto">
              <a:xfrm rot="309501">
                <a:off x="695" y="3046"/>
                <a:ext cx="764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6" name="Line 672"/>
              <p:cNvSpPr>
                <a:spLocks noChangeShapeType="1"/>
              </p:cNvSpPr>
              <p:nvPr/>
            </p:nvSpPr>
            <p:spPr bwMode="auto">
              <a:xfrm rot="309501">
                <a:off x="693" y="3068"/>
                <a:ext cx="764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7" name="Line 673"/>
              <p:cNvSpPr>
                <a:spLocks noChangeShapeType="1"/>
              </p:cNvSpPr>
              <p:nvPr/>
            </p:nvSpPr>
            <p:spPr bwMode="auto">
              <a:xfrm rot="309501">
                <a:off x="691" y="3081"/>
                <a:ext cx="628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058" name="Line 674"/>
              <p:cNvSpPr>
                <a:spLocks noChangeShapeType="1"/>
              </p:cNvSpPr>
              <p:nvPr/>
            </p:nvSpPr>
            <p:spPr bwMode="auto">
              <a:xfrm rot="309501">
                <a:off x="689" y="3090"/>
                <a:ext cx="401" cy="0"/>
              </a:xfrm>
              <a:prstGeom prst="line">
                <a:avLst/>
              </a:prstGeom>
              <a:noFill/>
              <a:ln w="12700">
                <a:solidFill>
                  <a:srgbClr val="0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3138" name="Group 754"/>
          <p:cNvGrpSpPr>
            <a:grpSpLocks/>
          </p:cNvGrpSpPr>
          <p:nvPr/>
        </p:nvGrpSpPr>
        <p:grpSpPr bwMode="auto">
          <a:xfrm>
            <a:off x="3886200" y="4191000"/>
            <a:ext cx="1320800" cy="1198563"/>
            <a:chOff x="1824" y="1365"/>
            <a:chExt cx="832" cy="755"/>
          </a:xfrm>
        </p:grpSpPr>
        <p:sp>
          <p:nvSpPr>
            <p:cNvPr id="273139" name="Line 755"/>
            <p:cNvSpPr>
              <a:spLocks noChangeShapeType="1"/>
            </p:cNvSpPr>
            <p:nvPr/>
          </p:nvSpPr>
          <p:spPr bwMode="auto">
            <a:xfrm>
              <a:off x="1824" y="138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0" name="Line 756"/>
            <p:cNvSpPr>
              <a:spLocks noChangeShapeType="1"/>
            </p:cNvSpPr>
            <p:nvPr/>
          </p:nvSpPr>
          <p:spPr bwMode="auto">
            <a:xfrm>
              <a:off x="1824" y="14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1" name="Line 757"/>
            <p:cNvSpPr>
              <a:spLocks noChangeShapeType="1"/>
            </p:cNvSpPr>
            <p:nvPr/>
          </p:nvSpPr>
          <p:spPr bwMode="auto">
            <a:xfrm>
              <a:off x="1824" y="145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2" name="Line 758"/>
            <p:cNvSpPr>
              <a:spLocks noChangeShapeType="1"/>
            </p:cNvSpPr>
            <p:nvPr/>
          </p:nvSpPr>
          <p:spPr bwMode="auto">
            <a:xfrm>
              <a:off x="1824" y="149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3" name="Line 759"/>
            <p:cNvSpPr>
              <a:spLocks noChangeShapeType="1"/>
            </p:cNvSpPr>
            <p:nvPr/>
          </p:nvSpPr>
          <p:spPr bwMode="auto">
            <a:xfrm>
              <a:off x="1824" y="136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4" name="Line 760"/>
            <p:cNvSpPr>
              <a:spLocks noChangeShapeType="1"/>
            </p:cNvSpPr>
            <p:nvPr/>
          </p:nvSpPr>
          <p:spPr bwMode="auto">
            <a:xfrm>
              <a:off x="1824" y="140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5" name="Line 761"/>
            <p:cNvSpPr>
              <a:spLocks noChangeShapeType="1"/>
            </p:cNvSpPr>
            <p:nvPr/>
          </p:nvSpPr>
          <p:spPr bwMode="auto">
            <a:xfrm>
              <a:off x="1824" y="143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6" name="Line 762"/>
            <p:cNvSpPr>
              <a:spLocks noChangeShapeType="1"/>
            </p:cNvSpPr>
            <p:nvPr/>
          </p:nvSpPr>
          <p:spPr bwMode="auto">
            <a:xfrm>
              <a:off x="1824" y="147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7" name="Line 763"/>
            <p:cNvSpPr>
              <a:spLocks noChangeShapeType="1"/>
            </p:cNvSpPr>
            <p:nvPr/>
          </p:nvSpPr>
          <p:spPr bwMode="auto">
            <a:xfrm>
              <a:off x="1824" y="151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8" name="Line 764"/>
            <p:cNvSpPr>
              <a:spLocks noChangeShapeType="1"/>
            </p:cNvSpPr>
            <p:nvPr/>
          </p:nvSpPr>
          <p:spPr bwMode="auto">
            <a:xfrm>
              <a:off x="1824" y="153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49" name="Line 765"/>
            <p:cNvSpPr>
              <a:spLocks noChangeShapeType="1"/>
            </p:cNvSpPr>
            <p:nvPr/>
          </p:nvSpPr>
          <p:spPr bwMode="auto">
            <a:xfrm>
              <a:off x="1824" y="154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0" name="Line 766"/>
            <p:cNvSpPr>
              <a:spLocks noChangeShapeType="1"/>
            </p:cNvSpPr>
            <p:nvPr/>
          </p:nvSpPr>
          <p:spPr bwMode="auto">
            <a:xfrm>
              <a:off x="1824" y="156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1" name="Line 767"/>
            <p:cNvSpPr>
              <a:spLocks noChangeShapeType="1"/>
            </p:cNvSpPr>
            <p:nvPr/>
          </p:nvSpPr>
          <p:spPr bwMode="auto">
            <a:xfrm>
              <a:off x="1824" y="158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2" name="Line 768"/>
            <p:cNvSpPr>
              <a:spLocks noChangeShapeType="1"/>
            </p:cNvSpPr>
            <p:nvPr/>
          </p:nvSpPr>
          <p:spPr bwMode="auto">
            <a:xfrm>
              <a:off x="1824" y="160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3" name="Line 769"/>
            <p:cNvSpPr>
              <a:spLocks noChangeShapeType="1"/>
            </p:cNvSpPr>
            <p:nvPr/>
          </p:nvSpPr>
          <p:spPr bwMode="auto">
            <a:xfrm>
              <a:off x="1824" y="162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4" name="Line 770"/>
            <p:cNvSpPr>
              <a:spLocks noChangeShapeType="1"/>
            </p:cNvSpPr>
            <p:nvPr/>
          </p:nvSpPr>
          <p:spPr bwMode="auto">
            <a:xfrm>
              <a:off x="1824" y="164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5" name="Line 771"/>
            <p:cNvSpPr>
              <a:spLocks noChangeShapeType="1"/>
            </p:cNvSpPr>
            <p:nvPr/>
          </p:nvSpPr>
          <p:spPr bwMode="auto">
            <a:xfrm>
              <a:off x="1824" y="166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6" name="Line 772"/>
            <p:cNvSpPr>
              <a:spLocks noChangeShapeType="1"/>
            </p:cNvSpPr>
            <p:nvPr/>
          </p:nvSpPr>
          <p:spPr bwMode="auto">
            <a:xfrm>
              <a:off x="1824" y="167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7" name="Line 773"/>
            <p:cNvSpPr>
              <a:spLocks noChangeShapeType="1"/>
            </p:cNvSpPr>
            <p:nvPr/>
          </p:nvSpPr>
          <p:spPr bwMode="auto">
            <a:xfrm>
              <a:off x="1824" y="169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8" name="Line 774"/>
            <p:cNvSpPr>
              <a:spLocks noChangeShapeType="1"/>
            </p:cNvSpPr>
            <p:nvPr/>
          </p:nvSpPr>
          <p:spPr bwMode="auto">
            <a:xfrm>
              <a:off x="1824" y="171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59" name="Line 775"/>
            <p:cNvSpPr>
              <a:spLocks noChangeShapeType="1"/>
            </p:cNvSpPr>
            <p:nvPr/>
          </p:nvSpPr>
          <p:spPr bwMode="auto">
            <a:xfrm>
              <a:off x="1824" y="173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0" name="Line 776"/>
            <p:cNvSpPr>
              <a:spLocks noChangeShapeType="1"/>
            </p:cNvSpPr>
            <p:nvPr/>
          </p:nvSpPr>
          <p:spPr bwMode="auto">
            <a:xfrm>
              <a:off x="1824" y="175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1" name="Line 777"/>
            <p:cNvSpPr>
              <a:spLocks noChangeShapeType="1"/>
            </p:cNvSpPr>
            <p:nvPr/>
          </p:nvSpPr>
          <p:spPr bwMode="auto">
            <a:xfrm>
              <a:off x="1824" y="176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2" name="Line 778"/>
            <p:cNvSpPr>
              <a:spLocks noChangeShapeType="1"/>
            </p:cNvSpPr>
            <p:nvPr/>
          </p:nvSpPr>
          <p:spPr bwMode="auto">
            <a:xfrm>
              <a:off x="1824" y="1788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3" name="Line 779"/>
            <p:cNvSpPr>
              <a:spLocks noChangeShapeType="1"/>
            </p:cNvSpPr>
            <p:nvPr/>
          </p:nvSpPr>
          <p:spPr bwMode="auto">
            <a:xfrm>
              <a:off x="1824" y="180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4" name="Line 780"/>
            <p:cNvSpPr>
              <a:spLocks noChangeShapeType="1"/>
            </p:cNvSpPr>
            <p:nvPr/>
          </p:nvSpPr>
          <p:spPr bwMode="auto">
            <a:xfrm>
              <a:off x="1824" y="182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5" name="Line 781"/>
            <p:cNvSpPr>
              <a:spLocks noChangeShapeType="1"/>
            </p:cNvSpPr>
            <p:nvPr/>
          </p:nvSpPr>
          <p:spPr bwMode="auto">
            <a:xfrm>
              <a:off x="1824" y="1843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6" name="Line 782"/>
            <p:cNvSpPr>
              <a:spLocks noChangeShapeType="1"/>
            </p:cNvSpPr>
            <p:nvPr/>
          </p:nvSpPr>
          <p:spPr bwMode="auto">
            <a:xfrm>
              <a:off x="1824" y="186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7" name="Line 783"/>
            <p:cNvSpPr>
              <a:spLocks noChangeShapeType="1"/>
            </p:cNvSpPr>
            <p:nvPr/>
          </p:nvSpPr>
          <p:spPr bwMode="auto">
            <a:xfrm>
              <a:off x="1824" y="188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8" name="Line 784"/>
            <p:cNvSpPr>
              <a:spLocks noChangeShapeType="1"/>
            </p:cNvSpPr>
            <p:nvPr/>
          </p:nvSpPr>
          <p:spPr bwMode="auto">
            <a:xfrm>
              <a:off x="1824" y="189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69" name="Line 785"/>
            <p:cNvSpPr>
              <a:spLocks noChangeShapeType="1"/>
            </p:cNvSpPr>
            <p:nvPr/>
          </p:nvSpPr>
          <p:spPr bwMode="auto">
            <a:xfrm>
              <a:off x="1824" y="1935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0" name="Line 786"/>
            <p:cNvSpPr>
              <a:spLocks noChangeShapeType="1"/>
            </p:cNvSpPr>
            <p:nvPr/>
          </p:nvSpPr>
          <p:spPr bwMode="auto">
            <a:xfrm>
              <a:off x="1824" y="197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1" name="Line 787"/>
            <p:cNvSpPr>
              <a:spLocks noChangeShapeType="1"/>
            </p:cNvSpPr>
            <p:nvPr/>
          </p:nvSpPr>
          <p:spPr bwMode="auto">
            <a:xfrm>
              <a:off x="1824" y="2009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2" name="Line 788"/>
            <p:cNvSpPr>
              <a:spLocks noChangeShapeType="1"/>
            </p:cNvSpPr>
            <p:nvPr/>
          </p:nvSpPr>
          <p:spPr bwMode="auto">
            <a:xfrm>
              <a:off x="1824" y="2046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3" name="Line 789"/>
            <p:cNvSpPr>
              <a:spLocks noChangeShapeType="1"/>
            </p:cNvSpPr>
            <p:nvPr/>
          </p:nvSpPr>
          <p:spPr bwMode="auto">
            <a:xfrm>
              <a:off x="1824" y="2082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4" name="Line 790"/>
            <p:cNvSpPr>
              <a:spLocks noChangeShapeType="1"/>
            </p:cNvSpPr>
            <p:nvPr/>
          </p:nvSpPr>
          <p:spPr bwMode="auto">
            <a:xfrm>
              <a:off x="1824" y="191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5" name="Line 791"/>
            <p:cNvSpPr>
              <a:spLocks noChangeShapeType="1"/>
            </p:cNvSpPr>
            <p:nvPr/>
          </p:nvSpPr>
          <p:spPr bwMode="auto">
            <a:xfrm>
              <a:off x="1824" y="195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6" name="Line 792"/>
            <p:cNvSpPr>
              <a:spLocks noChangeShapeType="1"/>
            </p:cNvSpPr>
            <p:nvPr/>
          </p:nvSpPr>
          <p:spPr bwMode="auto">
            <a:xfrm>
              <a:off x="1824" y="199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7" name="Line 793"/>
            <p:cNvSpPr>
              <a:spLocks noChangeShapeType="1"/>
            </p:cNvSpPr>
            <p:nvPr/>
          </p:nvSpPr>
          <p:spPr bwMode="auto">
            <a:xfrm>
              <a:off x="1824" y="2027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8" name="Line 794"/>
            <p:cNvSpPr>
              <a:spLocks noChangeShapeType="1"/>
            </p:cNvSpPr>
            <p:nvPr/>
          </p:nvSpPr>
          <p:spPr bwMode="auto">
            <a:xfrm>
              <a:off x="1824" y="2064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79" name="Line 795"/>
            <p:cNvSpPr>
              <a:spLocks noChangeShapeType="1"/>
            </p:cNvSpPr>
            <p:nvPr/>
          </p:nvSpPr>
          <p:spPr bwMode="auto">
            <a:xfrm>
              <a:off x="1824" y="2101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80" name="Line 796"/>
            <p:cNvSpPr>
              <a:spLocks noChangeShapeType="1"/>
            </p:cNvSpPr>
            <p:nvPr/>
          </p:nvSpPr>
          <p:spPr bwMode="auto">
            <a:xfrm>
              <a:off x="1824" y="2120"/>
              <a:ext cx="832" cy="0"/>
            </a:xfrm>
            <a:prstGeom prst="line">
              <a:avLst/>
            </a:prstGeom>
            <a:noFill/>
            <a:ln w="9525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183" name="Rectangle 799"/>
          <p:cNvSpPr>
            <a:spLocks noChangeArrowheads="1"/>
          </p:cNvSpPr>
          <p:nvPr/>
        </p:nvSpPr>
        <p:spPr bwMode="auto">
          <a:xfrm>
            <a:off x="3124200" y="2286000"/>
            <a:ext cx="61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+</a:t>
            </a:r>
          </a:p>
        </p:txBody>
      </p:sp>
      <p:sp>
        <p:nvSpPr>
          <p:cNvPr id="273184" name="Rectangle 800"/>
          <p:cNvSpPr>
            <a:spLocks noChangeArrowheads="1"/>
          </p:cNvSpPr>
          <p:nvPr/>
        </p:nvSpPr>
        <p:spPr bwMode="auto">
          <a:xfrm>
            <a:off x="5562600" y="2286000"/>
            <a:ext cx="61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=</a:t>
            </a:r>
          </a:p>
        </p:txBody>
      </p:sp>
      <p:sp>
        <p:nvSpPr>
          <p:cNvPr id="273185" name="Rectangle 801"/>
          <p:cNvSpPr>
            <a:spLocks noChangeArrowheads="1"/>
          </p:cNvSpPr>
          <p:nvPr/>
        </p:nvSpPr>
        <p:spPr bwMode="auto">
          <a:xfrm>
            <a:off x="3276600" y="4343400"/>
            <a:ext cx="415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-</a:t>
            </a:r>
          </a:p>
        </p:txBody>
      </p:sp>
      <p:sp>
        <p:nvSpPr>
          <p:cNvPr id="273186" name="Rectangle 802"/>
          <p:cNvSpPr>
            <a:spLocks noChangeArrowheads="1"/>
          </p:cNvSpPr>
          <p:nvPr/>
        </p:nvSpPr>
        <p:spPr bwMode="auto">
          <a:xfrm>
            <a:off x="5715000" y="4343400"/>
            <a:ext cx="61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=</a:t>
            </a:r>
          </a:p>
        </p:txBody>
      </p:sp>
      <p:grpSp>
        <p:nvGrpSpPr>
          <p:cNvPr id="273187" name="Group 803"/>
          <p:cNvGrpSpPr>
            <a:grpSpLocks noChangeAspect="1"/>
          </p:cNvGrpSpPr>
          <p:nvPr/>
        </p:nvGrpSpPr>
        <p:grpSpPr bwMode="auto">
          <a:xfrm rot="309501">
            <a:off x="6477000" y="4267200"/>
            <a:ext cx="1320800" cy="1062038"/>
            <a:chOff x="768" y="1344"/>
            <a:chExt cx="1344" cy="1078"/>
          </a:xfrm>
        </p:grpSpPr>
        <p:sp>
          <p:nvSpPr>
            <p:cNvPr id="273188" name="Line 804"/>
            <p:cNvSpPr>
              <a:spLocks noChangeShapeType="1"/>
            </p:cNvSpPr>
            <p:nvPr/>
          </p:nvSpPr>
          <p:spPr bwMode="auto">
            <a:xfrm>
              <a:off x="768" y="134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89" name="Line 805"/>
            <p:cNvSpPr>
              <a:spLocks noChangeShapeType="1"/>
            </p:cNvSpPr>
            <p:nvPr/>
          </p:nvSpPr>
          <p:spPr bwMode="auto">
            <a:xfrm>
              <a:off x="768" y="13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0" name="Line 806"/>
            <p:cNvSpPr>
              <a:spLocks noChangeShapeType="1"/>
            </p:cNvSpPr>
            <p:nvPr/>
          </p:nvSpPr>
          <p:spPr bwMode="auto">
            <a:xfrm>
              <a:off x="768" y="14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1" name="Line 807"/>
            <p:cNvSpPr>
              <a:spLocks noChangeShapeType="1"/>
            </p:cNvSpPr>
            <p:nvPr/>
          </p:nvSpPr>
          <p:spPr bwMode="auto">
            <a:xfrm>
              <a:off x="768" y="14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2" name="Line 808"/>
            <p:cNvSpPr>
              <a:spLocks noChangeShapeType="1"/>
            </p:cNvSpPr>
            <p:nvPr/>
          </p:nvSpPr>
          <p:spPr bwMode="auto">
            <a:xfrm>
              <a:off x="768" y="148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3" name="Line 809"/>
            <p:cNvSpPr>
              <a:spLocks noChangeShapeType="1"/>
            </p:cNvSpPr>
            <p:nvPr/>
          </p:nvSpPr>
          <p:spPr bwMode="auto">
            <a:xfrm>
              <a:off x="768" y="15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4" name="Line 810"/>
            <p:cNvSpPr>
              <a:spLocks noChangeShapeType="1"/>
            </p:cNvSpPr>
            <p:nvPr/>
          </p:nvSpPr>
          <p:spPr bwMode="auto">
            <a:xfrm>
              <a:off x="768" y="15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5" name="Line 811"/>
            <p:cNvSpPr>
              <a:spLocks noChangeShapeType="1"/>
            </p:cNvSpPr>
            <p:nvPr/>
          </p:nvSpPr>
          <p:spPr bwMode="auto">
            <a:xfrm>
              <a:off x="768" y="15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6" name="Line 812"/>
            <p:cNvSpPr>
              <a:spLocks noChangeShapeType="1"/>
            </p:cNvSpPr>
            <p:nvPr/>
          </p:nvSpPr>
          <p:spPr bwMode="auto">
            <a:xfrm>
              <a:off x="768" y="16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7" name="Line 813"/>
            <p:cNvSpPr>
              <a:spLocks noChangeShapeType="1"/>
            </p:cNvSpPr>
            <p:nvPr/>
          </p:nvSpPr>
          <p:spPr bwMode="auto">
            <a:xfrm>
              <a:off x="768" y="169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8" name="Line 814"/>
            <p:cNvSpPr>
              <a:spLocks noChangeShapeType="1"/>
            </p:cNvSpPr>
            <p:nvPr/>
          </p:nvSpPr>
          <p:spPr bwMode="auto">
            <a:xfrm>
              <a:off x="768" y="1761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199" name="Line 815"/>
            <p:cNvSpPr>
              <a:spLocks noChangeShapeType="1"/>
            </p:cNvSpPr>
            <p:nvPr/>
          </p:nvSpPr>
          <p:spPr bwMode="auto">
            <a:xfrm>
              <a:off x="768" y="183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0" name="Line 816"/>
            <p:cNvSpPr>
              <a:spLocks noChangeShapeType="1"/>
            </p:cNvSpPr>
            <p:nvPr/>
          </p:nvSpPr>
          <p:spPr bwMode="auto">
            <a:xfrm>
              <a:off x="768" y="1900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1" name="Line 817"/>
            <p:cNvSpPr>
              <a:spLocks noChangeShapeType="1"/>
            </p:cNvSpPr>
            <p:nvPr/>
          </p:nvSpPr>
          <p:spPr bwMode="auto">
            <a:xfrm>
              <a:off x="768" y="196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2" name="Line 818"/>
            <p:cNvSpPr>
              <a:spLocks noChangeShapeType="1"/>
            </p:cNvSpPr>
            <p:nvPr/>
          </p:nvSpPr>
          <p:spPr bwMode="auto">
            <a:xfrm>
              <a:off x="768" y="165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3" name="Line 819"/>
            <p:cNvSpPr>
              <a:spLocks noChangeShapeType="1"/>
            </p:cNvSpPr>
            <p:nvPr/>
          </p:nvSpPr>
          <p:spPr bwMode="auto">
            <a:xfrm>
              <a:off x="768" y="172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4" name="Line 820"/>
            <p:cNvSpPr>
              <a:spLocks noChangeShapeType="1"/>
            </p:cNvSpPr>
            <p:nvPr/>
          </p:nvSpPr>
          <p:spPr bwMode="auto">
            <a:xfrm>
              <a:off x="768" y="1796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5" name="Line 821"/>
            <p:cNvSpPr>
              <a:spLocks noChangeShapeType="1"/>
            </p:cNvSpPr>
            <p:nvPr/>
          </p:nvSpPr>
          <p:spPr bwMode="auto">
            <a:xfrm>
              <a:off x="768" y="186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6" name="Line 822"/>
            <p:cNvSpPr>
              <a:spLocks noChangeShapeType="1"/>
            </p:cNvSpPr>
            <p:nvPr/>
          </p:nvSpPr>
          <p:spPr bwMode="auto">
            <a:xfrm>
              <a:off x="768" y="1935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7" name="Line 823"/>
            <p:cNvSpPr>
              <a:spLocks noChangeShapeType="1"/>
            </p:cNvSpPr>
            <p:nvPr/>
          </p:nvSpPr>
          <p:spPr bwMode="auto">
            <a:xfrm>
              <a:off x="768" y="200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8" name="Line 824"/>
            <p:cNvSpPr>
              <a:spLocks noChangeShapeType="1"/>
            </p:cNvSpPr>
            <p:nvPr/>
          </p:nvSpPr>
          <p:spPr bwMode="auto">
            <a:xfrm>
              <a:off x="768" y="203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09" name="Line 825"/>
            <p:cNvSpPr>
              <a:spLocks noChangeShapeType="1"/>
            </p:cNvSpPr>
            <p:nvPr/>
          </p:nvSpPr>
          <p:spPr bwMode="auto">
            <a:xfrm>
              <a:off x="768" y="2074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0" name="Line 826"/>
            <p:cNvSpPr>
              <a:spLocks noChangeShapeType="1"/>
            </p:cNvSpPr>
            <p:nvPr/>
          </p:nvSpPr>
          <p:spPr bwMode="auto">
            <a:xfrm>
              <a:off x="768" y="2109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1" name="Line 827"/>
            <p:cNvSpPr>
              <a:spLocks noChangeShapeType="1"/>
            </p:cNvSpPr>
            <p:nvPr/>
          </p:nvSpPr>
          <p:spPr bwMode="auto">
            <a:xfrm>
              <a:off x="768" y="214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2" name="Line 828"/>
            <p:cNvSpPr>
              <a:spLocks noChangeShapeType="1"/>
            </p:cNvSpPr>
            <p:nvPr/>
          </p:nvSpPr>
          <p:spPr bwMode="auto">
            <a:xfrm>
              <a:off x="768" y="217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3" name="Line 829"/>
            <p:cNvSpPr>
              <a:spLocks noChangeShapeType="1"/>
            </p:cNvSpPr>
            <p:nvPr/>
          </p:nvSpPr>
          <p:spPr bwMode="auto">
            <a:xfrm>
              <a:off x="768" y="2213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4" name="Line 830"/>
            <p:cNvSpPr>
              <a:spLocks noChangeShapeType="1"/>
            </p:cNvSpPr>
            <p:nvPr/>
          </p:nvSpPr>
          <p:spPr bwMode="auto">
            <a:xfrm>
              <a:off x="768" y="2248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5" name="Line 831"/>
            <p:cNvSpPr>
              <a:spLocks noChangeShapeType="1"/>
            </p:cNvSpPr>
            <p:nvPr/>
          </p:nvSpPr>
          <p:spPr bwMode="auto">
            <a:xfrm>
              <a:off x="768" y="228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6" name="Line 832"/>
            <p:cNvSpPr>
              <a:spLocks noChangeShapeType="1"/>
            </p:cNvSpPr>
            <p:nvPr/>
          </p:nvSpPr>
          <p:spPr bwMode="auto">
            <a:xfrm>
              <a:off x="768" y="231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7" name="Line 833"/>
            <p:cNvSpPr>
              <a:spLocks noChangeShapeType="1"/>
            </p:cNvSpPr>
            <p:nvPr/>
          </p:nvSpPr>
          <p:spPr bwMode="auto">
            <a:xfrm>
              <a:off x="768" y="235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8" name="Line 834"/>
            <p:cNvSpPr>
              <a:spLocks noChangeShapeType="1"/>
            </p:cNvSpPr>
            <p:nvPr/>
          </p:nvSpPr>
          <p:spPr bwMode="auto">
            <a:xfrm>
              <a:off x="768" y="2387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219" name="Line 835"/>
            <p:cNvSpPr>
              <a:spLocks noChangeShapeType="1"/>
            </p:cNvSpPr>
            <p:nvPr/>
          </p:nvSpPr>
          <p:spPr bwMode="auto">
            <a:xfrm>
              <a:off x="768" y="2422"/>
              <a:ext cx="1344" cy="0"/>
            </a:xfrm>
            <a:prstGeom prst="line">
              <a:avLst/>
            </a:prstGeom>
            <a:noFill/>
            <a:ln w="12700">
              <a:solidFill>
                <a:srgbClr val="0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3287" name="Picture 903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21" name="AutoShape 617"/>
          <p:cNvSpPr>
            <a:spLocks noChangeArrowheads="1"/>
          </p:cNvSpPr>
          <p:nvPr/>
        </p:nvSpPr>
        <p:spPr bwMode="auto">
          <a:xfrm>
            <a:off x="3352800" y="5638800"/>
            <a:ext cx="2209800" cy="914400"/>
          </a:xfrm>
          <a:custGeom>
            <a:avLst/>
            <a:gdLst>
              <a:gd name="G0" fmla="+- 4578 0 0"/>
              <a:gd name="G1" fmla="+- 21600 0 4578"/>
              <a:gd name="G2" fmla="*/ 4578 1 2"/>
              <a:gd name="G3" fmla="+- 21600 0 G2"/>
              <a:gd name="G4" fmla="+/ 4578 21600 2"/>
              <a:gd name="G5" fmla="+/ G1 0 2"/>
              <a:gd name="G6" fmla="*/ 21600 21600 4578"/>
              <a:gd name="G7" fmla="*/ G6 1 2"/>
              <a:gd name="G8" fmla="+- 21600 0 G7"/>
              <a:gd name="G9" fmla="*/ 21600 1 2"/>
              <a:gd name="G10" fmla="+- 4578 0 G9"/>
              <a:gd name="G11" fmla="?: G10 G8 0"/>
              <a:gd name="G12" fmla="?: G10 G7 21600"/>
              <a:gd name="T0" fmla="*/ 19311 w 21600"/>
              <a:gd name="T1" fmla="*/ 10800 h 21600"/>
              <a:gd name="T2" fmla="*/ 10800 w 21600"/>
              <a:gd name="T3" fmla="*/ 21600 h 21600"/>
              <a:gd name="T4" fmla="*/ 2289 w 21600"/>
              <a:gd name="T5" fmla="*/ 10800 h 21600"/>
              <a:gd name="T6" fmla="*/ 10800 w 21600"/>
              <a:gd name="T7" fmla="*/ 0 h 21600"/>
              <a:gd name="T8" fmla="*/ 4089 w 21600"/>
              <a:gd name="T9" fmla="*/ 4089 h 21600"/>
              <a:gd name="T10" fmla="*/ 17511 w 21600"/>
              <a:gd name="T11" fmla="*/ 175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578" y="21600"/>
                </a:lnTo>
                <a:lnTo>
                  <a:pt x="1702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1049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Structured Illumination Microscopy</a:t>
            </a:r>
          </a:p>
        </p:txBody>
      </p:sp>
      <p:grpSp>
        <p:nvGrpSpPr>
          <p:cNvPr id="277884" name="Group 380"/>
          <p:cNvGrpSpPr>
            <a:grpSpLocks/>
          </p:cNvGrpSpPr>
          <p:nvPr/>
        </p:nvGrpSpPr>
        <p:grpSpPr bwMode="auto">
          <a:xfrm>
            <a:off x="685800" y="2646363"/>
            <a:ext cx="965200" cy="877887"/>
            <a:chOff x="240" y="1104"/>
            <a:chExt cx="608" cy="553"/>
          </a:xfrm>
        </p:grpSpPr>
        <p:pic>
          <p:nvPicPr>
            <p:cNvPr id="277840" name="Picture 3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608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77841" name="Group 337"/>
            <p:cNvGrpSpPr>
              <a:grpSpLocks noChangeAspect="1"/>
            </p:cNvGrpSpPr>
            <p:nvPr/>
          </p:nvGrpSpPr>
          <p:grpSpPr bwMode="auto">
            <a:xfrm>
              <a:off x="240" y="1104"/>
              <a:ext cx="599" cy="553"/>
              <a:chOff x="1824" y="1365"/>
              <a:chExt cx="832" cy="755"/>
            </a:xfrm>
          </p:grpSpPr>
          <p:sp>
            <p:nvSpPr>
              <p:cNvPr id="277842" name="Line 338"/>
              <p:cNvSpPr>
                <a:spLocks noChangeShapeType="1"/>
              </p:cNvSpPr>
              <p:nvPr/>
            </p:nvSpPr>
            <p:spPr bwMode="auto">
              <a:xfrm>
                <a:off x="1824" y="1384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3" name="Line 339"/>
              <p:cNvSpPr>
                <a:spLocks noChangeShapeType="1"/>
              </p:cNvSpPr>
              <p:nvPr/>
            </p:nvSpPr>
            <p:spPr bwMode="auto">
              <a:xfrm>
                <a:off x="1824" y="1420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4" name="Line 340"/>
              <p:cNvSpPr>
                <a:spLocks noChangeShapeType="1"/>
              </p:cNvSpPr>
              <p:nvPr/>
            </p:nvSpPr>
            <p:spPr bwMode="auto">
              <a:xfrm>
                <a:off x="1824" y="1458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5" name="Line 341"/>
              <p:cNvSpPr>
                <a:spLocks noChangeShapeType="1"/>
              </p:cNvSpPr>
              <p:nvPr/>
            </p:nvSpPr>
            <p:spPr bwMode="auto">
              <a:xfrm>
                <a:off x="1824" y="1494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6" name="Line 342"/>
              <p:cNvSpPr>
                <a:spLocks noChangeShapeType="1"/>
              </p:cNvSpPr>
              <p:nvPr/>
            </p:nvSpPr>
            <p:spPr bwMode="auto">
              <a:xfrm>
                <a:off x="1824" y="136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7" name="Line 343"/>
              <p:cNvSpPr>
                <a:spLocks noChangeShapeType="1"/>
              </p:cNvSpPr>
              <p:nvPr/>
            </p:nvSpPr>
            <p:spPr bwMode="auto">
              <a:xfrm>
                <a:off x="1824" y="140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8" name="Line 344"/>
              <p:cNvSpPr>
                <a:spLocks noChangeShapeType="1"/>
              </p:cNvSpPr>
              <p:nvPr/>
            </p:nvSpPr>
            <p:spPr bwMode="auto">
              <a:xfrm>
                <a:off x="1824" y="1439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9" name="Line 345"/>
              <p:cNvSpPr>
                <a:spLocks noChangeShapeType="1"/>
              </p:cNvSpPr>
              <p:nvPr/>
            </p:nvSpPr>
            <p:spPr bwMode="auto">
              <a:xfrm>
                <a:off x="1824" y="147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0" name="Line 346"/>
              <p:cNvSpPr>
                <a:spLocks noChangeShapeType="1"/>
              </p:cNvSpPr>
              <p:nvPr/>
            </p:nvSpPr>
            <p:spPr bwMode="auto">
              <a:xfrm>
                <a:off x="1824" y="1513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1" name="Line 347"/>
              <p:cNvSpPr>
                <a:spLocks noChangeShapeType="1"/>
              </p:cNvSpPr>
              <p:nvPr/>
            </p:nvSpPr>
            <p:spPr bwMode="auto">
              <a:xfrm>
                <a:off x="1824" y="1531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2" name="Line 348"/>
              <p:cNvSpPr>
                <a:spLocks noChangeShapeType="1"/>
              </p:cNvSpPr>
              <p:nvPr/>
            </p:nvSpPr>
            <p:spPr bwMode="auto">
              <a:xfrm>
                <a:off x="1824" y="1549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3" name="Line 349"/>
              <p:cNvSpPr>
                <a:spLocks noChangeShapeType="1"/>
              </p:cNvSpPr>
              <p:nvPr/>
            </p:nvSpPr>
            <p:spPr bwMode="auto">
              <a:xfrm>
                <a:off x="1824" y="1567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4" name="Line 350"/>
              <p:cNvSpPr>
                <a:spLocks noChangeShapeType="1"/>
              </p:cNvSpPr>
              <p:nvPr/>
            </p:nvSpPr>
            <p:spPr bwMode="auto">
              <a:xfrm>
                <a:off x="1824" y="1586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5" name="Line 351"/>
              <p:cNvSpPr>
                <a:spLocks noChangeShapeType="1"/>
              </p:cNvSpPr>
              <p:nvPr/>
            </p:nvSpPr>
            <p:spPr bwMode="auto">
              <a:xfrm>
                <a:off x="1824" y="160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6" name="Line 352"/>
              <p:cNvSpPr>
                <a:spLocks noChangeShapeType="1"/>
              </p:cNvSpPr>
              <p:nvPr/>
            </p:nvSpPr>
            <p:spPr bwMode="auto">
              <a:xfrm>
                <a:off x="1824" y="162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7" name="Line 353"/>
              <p:cNvSpPr>
                <a:spLocks noChangeShapeType="1"/>
              </p:cNvSpPr>
              <p:nvPr/>
            </p:nvSpPr>
            <p:spPr bwMode="auto">
              <a:xfrm>
                <a:off x="1824" y="1641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8" name="Line 354"/>
              <p:cNvSpPr>
                <a:spLocks noChangeShapeType="1"/>
              </p:cNvSpPr>
              <p:nvPr/>
            </p:nvSpPr>
            <p:spPr bwMode="auto">
              <a:xfrm>
                <a:off x="1824" y="1660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9" name="Line 355"/>
              <p:cNvSpPr>
                <a:spLocks noChangeShapeType="1"/>
              </p:cNvSpPr>
              <p:nvPr/>
            </p:nvSpPr>
            <p:spPr bwMode="auto">
              <a:xfrm>
                <a:off x="1824" y="1678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0" name="Line 356"/>
              <p:cNvSpPr>
                <a:spLocks noChangeShapeType="1"/>
              </p:cNvSpPr>
              <p:nvPr/>
            </p:nvSpPr>
            <p:spPr bwMode="auto">
              <a:xfrm>
                <a:off x="1824" y="1696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1" name="Line 357"/>
              <p:cNvSpPr>
                <a:spLocks noChangeShapeType="1"/>
              </p:cNvSpPr>
              <p:nvPr/>
            </p:nvSpPr>
            <p:spPr bwMode="auto">
              <a:xfrm>
                <a:off x="1824" y="171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2" name="Line 358"/>
              <p:cNvSpPr>
                <a:spLocks noChangeShapeType="1"/>
              </p:cNvSpPr>
              <p:nvPr/>
            </p:nvSpPr>
            <p:spPr bwMode="auto">
              <a:xfrm>
                <a:off x="1824" y="1733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3" name="Line 359"/>
              <p:cNvSpPr>
                <a:spLocks noChangeShapeType="1"/>
              </p:cNvSpPr>
              <p:nvPr/>
            </p:nvSpPr>
            <p:spPr bwMode="auto">
              <a:xfrm>
                <a:off x="1824" y="175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4" name="Line 360"/>
              <p:cNvSpPr>
                <a:spLocks noChangeShapeType="1"/>
              </p:cNvSpPr>
              <p:nvPr/>
            </p:nvSpPr>
            <p:spPr bwMode="auto">
              <a:xfrm>
                <a:off x="1824" y="1769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5" name="Line 361"/>
              <p:cNvSpPr>
                <a:spLocks noChangeShapeType="1"/>
              </p:cNvSpPr>
              <p:nvPr/>
            </p:nvSpPr>
            <p:spPr bwMode="auto">
              <a:xfrm>
                <a:off x="1824" y="1788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6" name="Line 362"/>
              <p:cNvSpPr>
                <a:spLocks noChangeShapeType="1"/>
              </p:cNvSpPr>
              <p:nvPr/>
            </p:nvSpPr>
            <p:spPr bwMode="auto">
              <a:xfrm>
                <a:off x="1824" y="1807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7" name="Line 363"/>
              <p:cNvSpPr>
                <a:spLocks noChangeShapeType="1"/>
              </p:cNvSpPr>
              <p:nvPr/>
            </p:nvSpPr>
            <p:spPr bwMode="auto">
              <a:xfrm>
                <a:off x="1824" y="182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8" name="Line 364"/>
              <p:cNvSpPr>
                <a:spLocks noChangeShapeType="1"/>
              </p:cNvSpPr>
              <p:nvPr/>
            </p:nvSpPr>
            <p:spPr bwMode="auto">
              <a:xfrm>
                <a:off x="1824" y="1843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9" name="Line 365"/>
              <p:cNvSpPr>
                <a:spLocks noChangeShapeType="1"/>
              </p:cNvSpPr>
              <p:nvPr/>
            </p:nvSpPr>
            <p:spPr bwMode="auto">
              <a:xfrm>
                <a:off x="1824" y="186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0" name="Line 366"/>
              <p:cNvSpPr>
                <a:spLocks noChangeShapeType="1"/>
              </p:cNvSpPr>
              <p:nvPr/>
            </p:nvSpPr>
            <p:spPr bwMode="auto">
              <a:xfrm>
                <a:off x="1824" y="1880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1" name="Line 367"/>
              <p:cNvSpPr>
                <a:spLocks noChangeShapeType="1"/>
              </p:cNvSpPr>
              <p:nvPr/>
            </p:nvSpPr>
            <p:spPr bwMode="auto">
              <a:xfrm>
                <a:off x="1824" y="1899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2" name="Line 368"/>
              <p:cNvSpPr>
                <a:spLocks noChangeShapeType="1"/>
              </p:cNvSpPr>
              <p:nvPr/>
            </p:nvSpPr>
            <p:spPr bwMode="auto">
              <a:xfrm>
                <a:off x="1824" y="1935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3" name="Line 369"/>
              <p:cNvSpPr>
                <a:spLocks noChangeShapeType="1"/>
              </p:cNvSpPr>
              <p:nvPr/>
            </p:nvSpPr>
            <p:spPr bwMode="auto">
              <a:xfrm>
                <a:off x="1824" y="197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4" name="Line 370"/>
              <p:cNvSpPr>
                <a:spLocks noChangeShapeType="1"/>
              </p:cNvSpPr>
              <p:nvPr/>
            </p:nvSpPr>
            <p:spPr bwMode="auto">
              <a:xfrm>
                <a:off x="1824" y="2009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5" name="Line 371"/>
              <p:cNvSpPr>
                <a:spLocks noChangeShapeType="1"/>
              </p:cNvSpPr>
              <p:nvPr/>
            </p:nvSpPr>
            <p:spPr bwMode="auto">
              <a:xfrm>
                <a:off x="1824" y="2046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6" name="Line 372"/>
              <p:cNvSpPr>
                <a:spLocks noChangeShapeType="1"/>
              </p:cNvSpPr>
              <p:nvPr/>
            </p:nvSpPr>
            <p:spPr bwMode="auto">
              <a:xfrm>
                <a:off x="1824" y="2082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7" name="Line 373"/>
              <p:cNvSpPr>
                <a:spLocks noChangeShapeType="1"/>
              </p:cNvSpPr>
              <p:nvPr/>
            </p:nvSpPr>
            <p:spPr bwMode="auto">
              <a:xfrm>
                <a:off x="1824" y="1917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8" name="Line 374"/>
              <p:cNvSpPr>
                <a:spLocks noChangeShapeType="1"/>
              </p:cNvSpPr>
              <p:nvPr/>
            </p:nvSpPr>
            <p:spPr bwMode="auto">
              <a:xfrm>
                <a:off x="1824" y="1954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9" name="Line 375"/>
              <p:cNvSpPr>
                <a:spLocks noChangeShapeType="1"/>
              </p:cNvSpPr>
              <p:nvPr/>
            </p:nvSpPr>
            <p:spPr bwMode="auto">
              <a:xfrm>
                <a:off x="1824" y="1990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0" name="Line 376"/>
              <p:cNvSpPr>
                <a:spLocks noChangeShapeType="1"/>
              </p:cNvSpPr>
              <p:nvPr/>
            </p:nvSpPr>
            <p:spPr bwMode="auto">
              <a:xfrm>
                <a:off x="1824" y="2027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1" name="Line 377"/>
              <p:cNvSpPr>
                <a:spLocks noChangeShapeType="1"/>
              </p:cNvSpPr>
              <p:nvPr/>
            </p:nvSpPr>
            <p:spPr bwMode="auto">
              <a:xfrm>
                <a:off x="1824" y="2064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2" name="Line 378"/>
              <p:cNvSpPr>
                <a:spLocks noChangeShapeType="1"/>
              </p:cNvSpPr>
              <p:nvPr/>
            </p:nvSpPr>
            <p:spPr bwMode="auto">
              <a:xfrm>
                <a:off x="1824" y="2101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3" name="Line 379"/>
              <p:cNvSpPr>
                <a:spLocks noChangeShapeType="1"/>
              </p:cNvSpPr>
              <p:nvPr/>
            </p:nvSpPr>
            <p:spPr bwMode="auto">
              <a:xfrm>
                <a:off x="1824" y="2120"/>
                <a:ext cx="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7995" name="Group 491"/>
          <p:cNvGrpSpPr>
            <a:grpSpLocks/>
          </p:cNvGrpSpPr>
          <p:nvPr/>
        </p:nvGrpSpPr>
        <p:grpSpPr bwMode="auto">
          <a:xfrm>
            <a:off x="685800" y="1524000"/>
            <a:ext cx="965200" cy="876300"/>
            <a:chOff x="240" y="1776"/>
            <a:chExt cx="608" cy="552"/>
          </a:xfrm>
        </p:grpSpPr>
        <p:pic>
          <p:nvPicPr>
            <p:cNvPr id="277931" name="Picture 4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76"/>
              <a:ext cx="608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7933" name="Line 429"/>
            <p:cNvSpPr>
              <a:spLocks noChangeShapeType="1"/>
            </p:cNvSpPr>
            <p:nvPr/>
          </p:nvSpPr>
          <p:spPr bwMode="auto">
            <a:xfrm>
              <a:off x="240" y="178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4" name="Line 430"/>
            <p:cNvSpPr>
              <a:spLocks noChangeShapeType="1"/>
            </p:cNvSpPr>
            <p:nvPr/>
          </p:nvSpPr>
          <p:spPr bwMode="auto">
            <a:xfrm>
              <a:off x="240" y="180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5" name="Line 431"/>
            <p:cNvSpPr>
              <a:spLocks noChangeShapeType="1"/>
            </p:cNvSpPr>
            <p:nvPr/>
          </p:nvSpPr>
          <p:spPr bwMode="auto">
            <a:xfrm>
              <a:off x="240" y="182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6" name="Line 432"/>
            <p:cNvSpPr>
              <a:spLocks noChangeShapeType="1"/>
            </p:cNvSpPr>
            <p:nvPr/>
          </p:nvSpPr>
          <p:spPr bwMode="auto">
            <a:xfrm>
              <a:off x="240" y="184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7" name="Line 433"/>
            <p:cNvSpPr>
              <a:spLocks noChangeShapeType="1"/>
            </p:cNvSpPr>
            <p:nvPr/>
          </p:nvSpPr>
          <p:spPr bwMode="auto">
            <a:xfrm>
              <a:off x="240" y="177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8" name="Line 434"/>
            <p:cNvSpPr>
              <a:spLocks noChangeShapeType="1"/>
            </p:cNvSpPr>
            <p:nvPr/>
          </p:nvSpPr>
          <p:spPr bwMode="auto">
            <a:xfrm>
              <a:off x="240" y="179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9" name="Line 435"/>
            <p:cNvSpPr>
              <a:spLocks noChangeShapeType="1"/>
            </p:cNvSpPr>
            <p:nvPr/>
          </p:nvSpPr>
          <p:spPr bwMode="auto">
            <a:xfrm>
              <a:off x="240" y="181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0" name="Line 436"/>
            <p:cNvSpPr>
              <a:spLocks noChangeShapeType="1"/>
            </p:cNvSpPr>
            <p:nvPr/>
          </p:nvSpPr>
          <p:spPr bwMode="auto">
            <a:xfrm>
              <a:off x="240" y="183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1" name="Line 437"/>
            <p:cNvSpPr>
              <a:spLocks noChangeShapeType="1"/>
            </p:cNvSpPr>
            <p:nvPr/>
          </p:nvSpPr>
          <p:spPr bwMode="auto">
            <a:xfrm>
              <a:off x="240" y="185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2" name="Line 438"/>
            <p:cNvSpPr>
              <a:spLocks noChangeShapeType="1"/>
            </p:cNvSpPr>
            <p:nvPr/>
          </p:nvSpPr>
          <p:spPr bwMode="auto">
            <a:xfrm>
              <a:off x="240" y="186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3" name="Line 439"/>
            <p:cNvSpPr>
              <a:spLocks noChangeShapeType="1"/>
            </p:cNvSpPr>
            <p:nvPr/>
          </p:nvSpPr>
          <p:spPr bwMode="auto">
            <a:xfrm>
              <a:off x="240" y="187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4" name="Line 440"/>
            <p:cNvSpPr>
              <a:spLocks noChangeShapeType="1"/>
            </p:cNvSpPr>
            <p:nvPr/>
          </p:nvSpPr>
          <p:spPr bwMode="auto">
            <a:xfrm>
              <a:off x="240" y="188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5" name="Line 441"/>
            <p:cNvSpPr>
              <a:spLocks noChangeShapeType="1"/>
            </p:cNvSpPr>
            <p:nvPr/>
          </p:nvSpPr>
          <p:spPr bwMode="auto">
            <a:xfrm>
              <a:off x="240" y="189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6" name="Line 442"/>
            <p:cNvSpPr>
              <a:spLocks noChangeShapeType="1"/>
            </p:cNvSpPr>
            <p:nvPr/>
          </p:nvSpPr>
          <p:spPr bwMode="auto">
            <a:xfrm>
              <a:off x="240" y="190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7" name="Line 443"/>
            <p:cNvSpPr>
              <a:spLocks noChangeShapeType="1"/>
            </p:cNvSpPr>
            <p:nvPr/>
          </p:nvSpPr>
          <p:spPr bwMode="auto">
            <a:xfrm>
              <a:off x="240" y="191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8" name="Line 444"/>
            <p:cNvSpPr>
              <a:spLocks noChangeShapeType="1"/>
            </p:cNvSpPr>
            <p:nvPr/>
          </p:nvSpPr>
          <p:spPr bwMode="auto">
            <a:xfrm>
              <a:off x="240" y="192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9" name="Line 445"/>
            <p:cNvSpPr>
              <a:spLocks noChangeShapeType="1"/>
            </p:cNvSpPr>
            <p:nvPr/>
          </p:nvSpPr>
          <p:spPr bwMode="auto">
            <a:xfrm>
              <a:off x="240" y="193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0" name="Line 446"/>
            <p:cNvSpPr>
              <a:spLocks noChangeShapeType="1"/>
            </p:cNvSpPr>
            <p:nvPr/>
          </p:nvSpPr>
          <p:spPr bwMode="auto">
            <a:xfrm>
              <a:off x="240" y="194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1" name="Line 447"/>
            <p:cNvSpPr>
              <a:spLocks noChangeShapeType="1"/>
            </p:cNvSpPr>
            <p:nvPr/>
          </p:nvSpPr>
          <p:spPr bwMode="auto">
            <a:xfrm>
              <a:off x="240" y="195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2" name="Line 448"/>
            <p:cNvSpPr>
              <a:spLocks noChangeShapeType="1"/>
            </p:cNvSpPr>
            <p:nvPr/>
          </p:nvSpPr>
          <p:spPr bwMode="auto">
            <a:xfrm>
              <a:off x="240" y="196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3" name="Line 449"/>
            <p:cNvSpPr>
              <a:spLocks noChangeShapeType="1"/>
            </p:cNvSpPr>
            <p:nvPr/>
          </p:nvSpPr>
          <p:spPr bwMode="auto">
            <a:xfrm>
              <a:off x="240" y="197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4" name="Line 450"/>
            <p:cNvSpPr>
              <a:spLocks noChangeShapeType="1"/>
            </p:cNvSpPr>
            <p:nvPr/>
          </p:nvSpPr>
          <p:spPr bwMode="auto">
            <a:xfrm>
              <a:off x="240" y="199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5" name="Line 451"/>
            <p:cNvSpPr>
              <a:spLocks noChangeShapeType="1"/>
            </p:cNvSpPr>
            <p:nvPr/>
          </p:nvSpPr>
          <p:spPr bwMode="auto">
            <a:xfrm>
              <a:off x="240" y="199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6" name="Line 452"/>
            <p:cNvSpPr>
              <a:spLocks noChangeShapeType="1"/>
            </p:cNvSpPr>
            <p:nvPr/>
          </p:nvSpPr>
          <p:spPr bwMode="auto">
            <a:xfrm>
              <a:off x="240" y="201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7" name="Line 453"/>
            <p:cNvSpPr>
              <a:spLocks noChangeShapeType="1"/>
            </p:cNvSpPr>
            <p:nvPr/>
          </p:nvSpPr>
          <p:spPr bwMode="auto">
            <a:xfrm>
              <a:off x="240" y="202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8" name="Line 454"/>
            <p:cNvSpPr>
              <a:spLocks noChangeShapeType="1"/>
            </p:cNvSpPr>
            <p:nvPr/>
          </p:nvSpPr>
          <p:spPr bwMode="auto">
            <a:xfrm>
              <a:off x="240" y="203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9" name="Line 455"/>
            <p:cNvSpPr>
              <a:spLocks noChangeShapeType="1"/>
            </p:cNvSpPr>
            <p:nvPr/>
          </p:nvSpPr>
          <p:spPr bwMode="auto">
            <a:xfrm>
              <a:off x="240" y="204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0" name="Line 456"/>
            <p:cNvSpPr>
              <a:spLocks noChangeShapeType="1"/>
            </p:cNvSpPr>
            <p:nvPr/>
          </p:nvSpPr>
          <p:spPr bwMode="auto">
            <a:xfrm>
              <a:off x="240" y="205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1" name="Line 457"/>
            <p:cNvSpPr>
              <a:spLocks noChangeShapeType="1"/>
            </p:cNvSpPr>
            <p:nvPr/>
          </p:nvSpPr>
          <p:spPr bwMode="auto">
            <a:xfrm>
              <a:off x="240" y="206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2" name="Line 458"/>
            <p:cNvSpPr>
              <a:spLocks noChangeShapeType="1"/>
            </p:cNvSpPr>
            <p:nvPr/>
          </p:nvSpPr>
          <p:spPr bwMode="auto">
            <a:xfrm>
              <a:off x="240" y="207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3" name="Line 459"/>
            <p:cNvSpPr>
              <a:spLocks noChangeShapeType="1"/>
            </p:cNvSpPr>
            <p:nvPr/>
          </p:nvSpPr>
          <p:spPr bwMode="auto">
            <a:xfrm>
              <a:off x="240" y="209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4" name="Line 460"/>
            <p:cNvSpPr>
              <a:spLocks noChangeShapeType="1"/>
            </p:cNvSpPr>
            <p:nvPr/>
          </p:nvSpPr>
          <p:spPr bwMode="auto">
            <a:xfrm>
              <a:off x="240" y="211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5" name="Line 461"/>
            <p:cNvSpPr>
              <a:spLocks noChangeShapeType="1"/>
            </p:cNvSpPr>
            <p:nvPr/>
          </p:nvSpPr>
          <p:spPr bwMode="auto">
            <a:xfrm>
              <a:off x="240" y="213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6" name="Line 462"/>
            <p:cNvSpPr>
              <a:spLocks noChangeShapeType="1"/>
            </p:cNvSpPr>
            <p:nvPr/>
          </p:nvSpPr>
          <p:spPr bwMode="auto">
            <a:xfrm>
              <a:off x="240" y="215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7" name="Line 463"/>
            <p:cNvSpPr>
              <a:spLocks noChangeShapeType="1"/>
            </p:cNvSpPr>
            <p:nvPr/>
          </p:nvSpPr>
          <p:spPr bwMode="auto">
            <a:xfrm>
              <a:off x="240" y="217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8" name="Line 464"/>
            <p:cNvSpPr>
              <a:spLocks noChangeShapeType="1"/>
            </p:cNvSpPr>
            <p:nvPr/>
          </p:nvSpPr>
          <p:spPr bwMode="auto">
            <a:xfrm>
              <a:off x="240" y="208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9" name="Line 465"/>
            <p:cNvSpPr>
              <a:spLocks noChangeShapeType="1"/>
            </p:cNvSpPr>
            <p:nvPr/>
          </p:nvSpPr>
          <p:spPr bwMode="auto">
            <a:xfrm>
              <a:off x="240" y="210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0" name="Line 466"/>
            <p:cNvSpPr>
              <a:spLocks noChangeShapeType="1"/>
            </p:cNvSpPr>
            <p:nvPr/>
          </p:nvSpPr>
          <p:spPr bwMode="auto">
            <a:xfrm>
              <a:off x="240" y="212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1" name="Line 467"/>
            <p:cNvSpPr>
              <a:spLocks noChangeShapeType="1"/>
            </p:cNvSpPr>
            <p:nvPr/>
          </p:nvSpPr>
          <p:spPr bwMode="auto">
            <a:xfrm>
              <a:off x="240" y="214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2" name="Line 468"/>
            <p:cNvSpPr>
              <a:spLocks noChangeShapeType="1"/>
            </p:cNvSpPr>
            <p:nvPr/>
          </p:nvSpPr>
          <p:spPr bwMode="auto">
            <a:xfrm>
              <a:off x="240" y="216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3" name="Line 469"/>
            <p:cNvSpPr>
              <a:spLocks noChangeShapeType="1"/>
            </p:cNvSpPr>
            <p:nvPr/>
          </p:nvSpPr>
          <p:spPr bwMode="auto">
            <a:xfrm>
              <a:off x="240" y="218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4" name="Line 470"/>
            <p:cNvSpPr>
              <a:spLocks noChangeShapeType="1"/>
            </p:cNvSpPr>
            <p:nvPr/>
          </p:nvSpPr>
          <p:spPr bwMode="auto">
            <a:xfrm>
              <a:off x="240" y="219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5" name="Line 471"/>
            <p:cNvSpPr>
              <a:spLocks noChangeShapeType="1"/>
            </p:cNvSpPr>
            <p:nvPr/>
          </p:nvSpPr>
          <p:spPr bwMode="auto">
            <a:xfrm>
              <a:off x="240" y="219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6" name="Line 472"/>
            <p:cNvSpPr>
              <a:spLocks noChangeShapeType="1"/>
            </p:cNvSpPr>
            <p:nvPr/>
          </p:nvSpPr>
          <p:spPr bwMode="auto">
            <a:xfrm>
              <a:off x="240" y="220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7" name="Line 473"/>
            <p:cNvSpPr>
              <a:spLocks noChangeShapeType="1"/>
            </p:cNvSpPr>
            <p:nvPr/>
          </p:nvSpPr>
          <p:spPr bwMode="auto">
            <a:xfrm>
              <a:off x="240" y="221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8" name="Line 474"/>
            <p:cNvSpPr>
              <a:spLocks noChangeShapeType="1"/>
            </p:cNvSpPr>
            <p:nvPr/>
          </p:nvSpPr>
          <p:spPr bwMode="auto">
            <a:xfrm>
              <a:off x="240" y="222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9" name="Line 475"/>
            <p:cNvSpPr>
              <a:spLocks noChangeShapeType="1"/>
            </p:cNvSpPr>
            <p:nvPr/>
          </p:nvSpPr>
          <p:spPr bwMode="auto">
            <a:xfrm>
              <a:off x="240" y="223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0" name="Line 476"/>
            <p:cNvSpPr>
              <a:spLocks noChangeShapeType="1"/>
            </p:cNvSpPr>
            <p:nvPr/>
          </p:nvSpPr>
          <p:spPr bwMode="auto">
            <a:xfrm>
              <a:off x="240" y="224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1" name="Line 477"/>
            <p:cNvSpPr>
              <a:spLocks noChangeShapeType="1"/>
            </p:cNvSpPr>
            <p:nvPr/>
          </p:nvSpPr>
          <p:spPr bwMode="auto">
            <a:xfrm>
              <a:off x="240" y="225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2" name="Line 478"/>
            <p:cNvSpPr>
              <a:spLocks noChangeShapeType="1"/>
            </p:cNvSpPr>
            <p:nvPr/>
          </p:nvSpPr>
          <p:spPr bwMode="auto">
            <a:xfrm>
              <a:off x="240" y="227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3" name="Line 479"/>
            <p:cNvSpPr>
              <a:spLocks noChangeShapeType="1"/>
            </p:cNvSpPr>
            <p:nvPr/>
          </p:nvSpPr>
          <p:spPr bwMode="auto">
            <a:xfrm>
              <a:off x="240" y="229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4" name="Line 480"/>
            <p:cNvSpPr>
              <a:spLocks noChangeShapeType="1"/>
            </p:cNvSpPr>
            <p:nvPr/>
          </p:nvSpPr>
          <p:spPr bwMode="auto">
            <a:xfrm>
              <a:off x="240" y="231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7" name="Line 483"/>
            <p:cNvSpPr>
              <a:spLocks noChangeShapeType="1"/>
            </p:cNvSpPr>
            <p:nvPr/>
          </p:nvSpPr>
          <p:spPr bwMode="auto">
            <a:xfrm>
              <a:off x="240" y="226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8" name="Line 484"/>
            <p:cNvSpPr>
              <a:spLocks noChangeShapeType="1"/>
            </p:cNvSpPr>
            <p:nvPr/>
          </p:nvSpPr>
          <p:spPr bwMode="auto">
            <a:xfrm>
              <a:off x="240" y="228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9" name="Line 485"/>
            <p:cNvSpPr>
              <a:spLocks noChangeShapeType="1"/>
            </p:cNvSpPr>
            <p:nvPr/>
          </p:nvSpPr>
          <p:spPr bwMode="auto">
            <a:xfrm>
              <a:off x="240" y="230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141" name="Group 637"/>
          <p:cNvGrpSpPr>
            <a:grpSpLocks/>
          </p:cNvGrpSpPr>
          <p:nvPr/>
        </p:nvGrpSpPr>
        <p:grpSpPr bwMode="auto">
          <a:xfrm>
            <a:off x="685800" y="3771900"/>
            <a:ext cx="965200" cy="876300"/>
            <a:chOff x="240" y="2352"/>
            <a:chExt cx="608" cy="552"/>
          </a:xfrm>
        </p:grpSpPr>
        <p:pic>
          <p:nvPicPr>
            <p:cNvPr id="277997" name="Picture 4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52"/>
              <a:ext cx="608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7999" name="Line 495"/>
            <p:cNvSpPr>
              <a:spLocks noChangeShapeType="1"/>
            </p:cNvSpPr>
            <p:nvPr/>
          </p:nvSpPr>
          <p:spPr bwMode="auto">
            <a:xfrm>
              <a:off x="240" y="236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0" name="Line 496"/>
            <p:cNvSpPr>
              <a:spLocks noChangeShapeType="1"/>
            </p:cNvSpPr>
            <p:nvPr/>
          </p:nvSpPr>
          <p:spPr bwMode="auto">
            <a:xfrm>
              <a:off x="240" y="239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1" name="Line 497"/>
            <p:cNvSpPr>
              <a:spLocks noChangeShapeType="1"/>
            </p:cNvSpPr>
            <p:nvPr/>
          </p:nvSpPr>
          <p:spPr bwMode="auto">
            <a:xfrm>
              <a:off x="240" y="242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2" name="Line 498"/>
            <p:cNvSpPr>
              <a:spLocks noChangeShapeType="1"/>
            </p:cNvSpPr>
            <p:nvPr/>
          </p:nvSpPr>
          <p:spPr bwMode="auto">
            <a:xfrm>
              <a:off x="240" y="245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3" name="Line 499"/>
            <p:cNvSpPr>
              <a:spLocks noChangeShapeType="1"/>
            </p:cNvSpPr>
            <p:nvPr/>
          </p:nvSpPr>
          <p:spPr bwMode="auto">
            <a:xfrm>
              <a:off x="240" y="235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4" name="Line 500"/>
            <p:cNvSpPr>
              <a:spLocks noChangeShapeType="1"/>
            </p:cNvSpPr>
            <p:nvPr/>
          </p:nvSpPr>
          <p:spPr bwMode="auto">
            <a:xfrm>
              <a:off x="240" y="238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5" name="Line 501"/>
            <p:cNvSpPr>
              <a:spLocks noChangeShapeType="1"/>
            </p:cNvSpPr>
            <p:nvPr/>
          </p:nvSpPr>
          <p:spPr bwMode="auto">
            <a:xfrm>
              <a:off x="240" y="241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6" name="Line 502"/>
            <p:cNvSpPr>
              <a:spLocks noChangeShapeType="1"/>
            </p:cNvSpPr>
            <p:nvPr/>
          </p:nvSpPr>
          <p:spPr bwMode="auto">
            <a:xfrm>
              <a:off x="240" y="243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7" name="Line 503"/>
            <p:cNvSpPr>
              <a:spLocks noChangeShapeType="1"/>
            </p:cNvSpPr>
            <p:nvPr/>
          </p:nvSpPr>
          <p:spPr bwMode="auto">
            <a:xfrm>
              <a:off x="240" y="246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8" name="Line 504"/>
            <p:cNvSpPr>
              <a:spLocks noChangeShapeType="1"/>
            </p:cNvSpPr>
            <p:nvPr/>
          </p:nvSpPr>
          <p:spPr bwMode="auto">
            <a:xfrm>
              <a:off x="240" y="248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9" name="Line 505"/>
            <p:cNvSpPr>
              <a:spLocks noChangeShapeType="1"/>
            </p:cNvSpPr>
            <p:nvPr/>
          </p:nvSpPr>
          <p:spPr bwMode="auto">
            <a:xfrm>
              <a:off x="240" y="2498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0" name="Line 506"/>
            <p:cNvSpPr>
              <a:spLocks noChangeShapeType="1"/>
            </p:cNvSpPr>
            <p:nvPr/>
          </p:nvSpPr>
          <p:spPr bwMode="auto">
            <a:xfrm>
              <a:off x="240" y="251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1" name="Line 507"/>
            <p:cNvSpPr>
              <a:spLocks noChangeShapeType="1"/>
            </p:cNvSpPr>
            <p:nvPr/>
          </p:nvSpPr>
          <p:spPr bwMode="auto">
            <a:xfrm>
              <a:off x="240" y="252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2" name="Line 508"/>
            <p:cNvSpPr>
              <a:spLocks noChangeShapeType="1"/>
            </p:cNvSpPr>
            <p:nvPr/>
          </p:nvSpPr>
          <p:spPr bwMode="auto">
            <a:xfrm>
              <a:off x="240" y="254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3" name="Line 509"/>
            <p:cNvSpPr>
              <a:spLocks noChangeShapeType="1"/>
            </p:cNvSpPr>
            <p:nvPr/>
          </p:nvSpPr>
          <p:spPr bwMode="auto">
            <a:xfrm>
              <a:off x="240" y="255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4" name="Line 510"/>
            <p:cNvSpPr>
              <a:spLocks noChangeShapeType="1"/>
            </p:cNvSpPr>
            <p:nvPr/>
          </p:nvSpPr>
          <p:spPr bwMode="auto">
            <a:xfrm>
              <a:off x="240" y="257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5" name="Line 511"/>
            <p:cNvSpPr>
              <a:spLocks noChangeShapeType="1"/>
            </p:cNvSpPr>
            <p:nvPr/>
          </p:nvSpPr>
          <p:spPr bwMode="auto">
            <a:xfrm>
              <a:off x="240" y="258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6" name="Line 512"/>
            <p:cNvSpPr>
              <a:spLocks noChangeShapeType="1"/>
            </p:cNvSpPr>
            <p:nvPr/>
          </p:nvSpPr>
          <p:spPr bwMode="auto">
            <a:xfrm>
              <a:off x="240" y="260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7" name="Line 513"/>
            <p:cNvSpPr>
              <a:spLocks noChangeShapeType="1"/>
            </p:cNvSpPr>
            <p:nvPr/>
          </p:nvSpPr>
          <p:spPr bwMode="auto">
            <a:xfrm>
              <a:off x="240" y="2614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8" name="Line 514"/>
            <p:cNvSpPr>
              <a:spLocks noChangeShapeType="1"/>
            </p:cNvSpPr>
            <p:nvPr/>
          </p:nvSpPr>
          <p:spPr bwMode="auto">
            <a:xfrm>
              <a:off x="240" y="262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9" name="Line 515"/>
            <p:cNvSpPr>
              <a:spLocks noChangeShapeType="1"/>
            </p:cNvSpPr>
            <p:nvPr/>
          </p:nvSpPr>
          <p:spPr bwMode="auto">
            <a:xfrm>
              <a:off x="240" y="264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0" name="Line 516"/>
            <p:cNvSpPr>
              <a:spLocks noChangeShapeType="1"/>
            </p:cNvSpPr>
            <p:nvPr/>
          </p:nvSpPr>
          <p:spPr bwMode="auto">
            <a:xfrm>
              <a:off x="240" y="265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1" name="Line 517"/>
            <p:cNvSpPr>
              <a:spLocks noChangeShapeType="1"/>
            </p:cNvSpPr>
            <p:nvPr/>
          </p:nvSpPr>
          <p:spPr bwMode="auto">
            <a:xfrm>
              <a:off x="240" y="267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2" name="Line 518"/>
            <p:cNvSpPr>
              <a:spLocks noChangeShapeType="1"/>
            </p:cNvSpPr>
            <p:nvPr/>
          </p:nvSpPr>
          <p:spPr bwMode="auto">
            <a:xfrm>
              <a:off x="240" y="268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3" name="Line 519"/>
            <p:cNvSpPr>
              <a:spLocks noChangeShapeType="1"/>
            </p:cNvSpPr>
            <p:nvPr/>
          </p:nvSpPr>
          <p:spPr bwMode="auto">
            <a:xfrm>
              <a:off x="240" y="270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4" name="Line 520"/>
            <p:cNvSpPr>
              <a:spLocks noChangeShapeType="1"/>
            </p:cNvSpPr>
            <p:nvPr/>
          </p:nvSpPr>
          <p:spPr bwMode="auto">
            <a:xfrm>
              <a:off x="240" y="271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5" name="Line 521"/>
            <p:cNvSpPr>
              <a:spLocks noChangeShapeType="1"/>
            </p:cNvSpPr>
            <p:nvPr/>
          </p:nvSpPr>
          <p:spPr bwMode="auto">
            <a:xfrm>
              <a:off x="240" y="273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6" name="Line 522"/>
            <p:cNvSpPr>
              <a:spLocks noChangeShapeType="1"/>
            </p:cNvSpPr>
            <p:nvPr/>
          </p:nvSpPr>
          <p:spPr bwMode="auto">
            <a:xfrm>
              <a:off x="240" y="274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7" name="Line 523"/>
            <p:cNvSpPr>
              <a:spLocks noChangeShapeType="1"/>
            </p:cNvSpPr>
            <p:nvPr/>
          </p:nvSpPr>
          <p:spPr bwMode="auto">
            <a:xfrm>
              <a:off x="240" y="2760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8" name="Line 524"/>
            <p:cNvSpPr>
              <a:spLocks noChangeShapeType="1"/>
            </p:cNvSpPr>
            <p:nvPr/>
          </p:nvSpPr>
          <p:spPr bwMode="auto">
            <a:xfrm>
              <a:off x="240" y="277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9" name="Line 525"/>
            <p:cNvSpPr>
              <a:spLocks noChangeShapeType="1"/>
            </p:cNvSpPr>
            <p:nvPr/>
          </p:nvSpPr>
          <p:spPr bwMode="auto">
            <a:xfrm>
              <a:off x="240" y="280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0" name="Line 526"/>
            <p:cNvSpPr>
              <a:spLocks noChangeShapeType="1"/>
            </p:cNvSpPr>
            <p:nvPr/>
          </p:nvSpPr>
          <p:spPr bwMode="auto">
            <a:xfrm>
              <a:off x="240" y="2833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1" name="Line 527"/>
            <p:cNvSpPr>
              <a:spLocks noChangeShapeType="1"/>
            </p:cNvSpPr>
            <p:nvPr/>
          </p:nvSpPr>
          <p:spPr bwMode="auto">
            <a:xfrm>
              <a:off x="240" y="2862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2" name="Line 528"/>
            <p:cNvSpPr>
              <a:spLocks noChangeShapeType="1"/>
            </p:cNvSpPr>
            <p:nvPr/>
          </p:nvSpPr>
          <p:spPr bwMode="auto">
            <a:xfrm>
              <a:off x="240" y="2891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4" name="Line 530"/>
            <p:cNvSpPr>
              <a:spLocks noChangeShapeType="1"/>
            </p:cNvSpPr>
            <p:nvPr/>
          </p:nvSpPr>
          <p:spPr bwMode="auto">
            <a:xfrm>
              <a:off x="240" y="278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5" name="Line 531"/>
            <p:cNvSpPr>
              <a:spLocks noChangeShapeType="1"/>
            </p:cNvSpPr>
            <p:nvPr/>
          </p:nvSpPr>
          <p:spPr bwMode="auto">
            <a:xfrm>
              <a:off x="240" y="2819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6" name="Line 532"/>
            <p:cNvSpPr>
              <a:spLocks noChangeShapeType="1"/>
            </p:cNvSpPr>
            <p:nvPr/>
          </p:nvSpPr>
          <p:spPr bwMode="auto">
            <a:xfrm>
              <a:off x="240" y="2847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7" name="Line 533"/>
            <p:cNvSpPr>
              <a:spLocks noChangeShapeType="1"/>
            </p:cNvSpPr>
            <p:nvPr/>
          </p:nvSpPr>
          <p:spPr bwMode="auto">
            <a:xfrm>
              <a:off x="240" y="2876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101" name="Group 597"/>
          <p:cNvGrpSpPr>
            <a:grpSpLocks/>
          </p:cNvGrpSpPr>
          <p:nvPr/>
        </p:nvGrpSpPr>
        <p:grpSpPr bwMode="auto">
          <a:xfrm flipH="1">
            <a:off x="3324225" y="2378075"/>
            <a:ext cx="1095375" cy="487363"/>
            <a:chOff x="2880" y="1008"/>
            <a:chExt cx="1200" cy="672"/>
          </a:xfrm>
        </p:grpSpPr>
        <p:sp>
          <p:nvSpPr>
            <p:cNvPr id="278102" name="Rectangle 598" descr="80%"/>
            <p:cNvSpPr>
              <a:spLocks noChangeArrowheads="1"/>
            </p:cNvSpPr>
            <p:nvPr/>
          </p:nvSpPr>
          <p:spPr bwMode="auto">
            <a:xfrm>
              <a:off x="2880" y="1008"/>
              <a:ext cx="1104" cy="672"/>
            </a:xfrm>
            <a:prstGeom prst="rect">
              <a:avLst/>
            </a:prstGeom>
            <a:pattFill prst="pct80">
              <a:fgClr>
                <a:srgbClr val="4DBFFC">
                  <a:alpha val="58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3" name="Oval 599" descr="80%"/>
            <p:cNvSpPr>
              <a:spLocks noChangeArrowheads="1"/>
            </p:cNvSpPr>
            <p:nvPr/>
          </p:nvSpPr>
          <p:spPr bwMode="auto">
            <a:xfrm>
              <a:off x="3840" y="1008"/>
              <a:ext cx="240" cy="672"/>
            </a:xfrm>
            <a:prstGeom prst="ellipse">
              <a:avLst/>
            </a:prstGeom>
            <a:pattFill prst="pct80">
              <a:fgClr>
                <a:srgbClr val="4DBFF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104" name="Group 600"/>
          <p:cNvGrpSpPr>
            <a:grpSpLocks/>
          </p:cNvGrpSpPr>
          <p:nvPr/>
        </p:nvGrpSpPr>
        <p:grpSpPr bwMode="auto">
          <a:xfrm>
            <a:off x="4343400" y="2378075"/>
            <a:ext cx="1095375" cy="487363"/>
            <a:chOff x="2880" y="1008"/>
            <a:chExt cx="1200" cy="672"/>
          </a:xfrm>
        </p:grpSpPr>
        <p:sp>
          <p:nvSpPr>
            <p:cNvPr id="278105" name="Rectangle 601" descr="80%"/>
            <p:cNvSpPr>
              <a:spLocks noChangeArrowheads="1"/>
            </p:cNvSpPr>
            <p:nvPr/>
          </p:nvSpPr>
          <p:spPr bwMode="auto">
            <a:xfrm>
              <a:off x="2880" y="1008"/>
              <a:ext cx="1104" cy="672"/>
            </a:xfrm>
            <a:prstGeom prst="rect">
              <a:avLst/>
            </a:prstGeom>
            <a:pattFill prst="pct80">
              <a:fgClr>
                <a:srgbClr val="4DBFFC">
                  <a:alpha val="58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6" name="Oval 602" descr="80%"/>
            <p:cNvSpPr>
              <a:spLocks noChangeArrowheads="1"/>
            </p:cNvSpPr>
            <p:nvPr/>
          </p:nvSpPr>
          <p:spPr bwMode="auto">
            <a:xfrm>
              <a:off x="3840" y="1008"/>
              <a:ext cx="240" cy="672"/>
            </a:xfrm>
            <a:prstGeom prst="ellipse">
              <a:avLst/>
            </a:prstGeom>
            <a:pattFill prst="pct80">
              <a:fgClr>
                <a:srgbClr val="4DBFF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8107" name="Picture 603" descr="convexlen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1956" y="1191420"/>
            <a:ext cx="314325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108" name="Rectangle 604"/>
          <p:cNvSpPr>
            <a:spLocks noChangeArrowheads="1"/>
          </p:cNvSpPr>
          <p:nvPr/>
        </p:nvSpPr>
        <p:spPr bwMode="auto">
          <a:xfrm>
            <a:off x="2932113" y="2865438"/>
            <a:ext cx="2894012" cy="242887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09" name="Rectangle 605"/>
          <p:cNvSpPr>
            <a:spLocks noChangeArrowheads="1"/>
          </p:cNvSpPr>
          <p:nvPr/>
        </p:nvSpPr>
        <p:spPr bwMode="auto">
          <a:xfrm>
            <a:off x="2055813" y="3387725"/>
            <a:ext cx="4648200" cy="661988"/>
          </a:xfrm>
          <a:prstGeom prst="rect">
            <a:avLst/>
          </a:prstGeom>
          <a:solidFill>
            <a:srgbClr val="AAD4FC">
              <a:alpha val="6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110" name="Group 606"/>
          <p:cNvGrpSpPr>
            <a:grpSpLocks/>
          </p:cNvGrpSpPr>
          <p:nvPr/>
        </p:nvGrpSpPr>
        <p:grpSpPr bwMode="auto">
          <a:xfrm>
            <a:off x="3063875" y="3108325"/>
            <a:ext cx="2630488" cy="279400"/>
            <a:chOff x="1440" y="2016"/>
            <a:chExt cx="2880" cy="384"/>
          </a:xfrm>
        </p:grpSpPr>
        <p:sp>
          <p:nvSpPr>
            <p:cNvPr id="278111" name="AutoShape 607" descr="Dashed horizontal"/>
            <p:cNvSpPr>
              <a:spLocks noChangeArrowheads="1"/>
            </p:cNvSpPr>
            <p:nvPr/>
          </p:nvSpPr>
          <p:spPr bwMode="auto">
            <a:xfrm rot="16200000" flipV="1">
              <a:off x="1512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2" name="Rectangle 608" descr="Dashed horizontal"/>
            <p:cNvSpPr>
              <a:spLocks noChangeArrowheads="1"/>
            </p:cNvSpPr>
            <p:nvPr/>
          </p:nvSpPr>
          <p:spPr bwMode="auto">
            <a:xfrm>
              <a:off x="1944" y="2016"/>
              <a:ext cx="1872" cy="384"/>
            </a:xfrm>
            <a:prstGeom prst="rec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3" name="AutoShape 609" descr="Dashed horizontal"/>
            <p:cNvSpPr>
              <a:spLocks noChangeArrowheads="1"/>
            </p:cNvSpPr>
            <p:nvPr/>
          </p:nvSpPr>
          <p:spPr bwMode="auto">
            <a:xfrm rot="16200000" flipH="1">
              <a:off x="3864" y="1944"/>
              <a:ext cx="384" cy="528"/>
            </a:xfrm>
            <a:prstGeom prst="flowChartDocument">
              <a:avLst/>
            </a:prstGeom>
            <a:pattFill prst="dashHorz">
              <a:fgClr>
                <a:schemeClr val="accent2">
                  <a:alpha val="58000"/>
                </a:schemeClr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114" name="Line 610"/>
          <p:cNvSpPr>
            <a:spLocks noChangeShapeType="1"/>
          </p:cNvSpPr>
          <p:nvPr/>
        </p:nvSpPr>
        <p:spPr bwMode="auto">
          <a:xfrm rot="5400000" flipH="1">
            <a:off x="4216400" y="2921000"/>
            <a:ext cx="1539875" cy="1914525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15" name="Line 611"/>
          <p:cNvSpPr>
            <a:spLocks noChangeShapeType="1"/>
          </p:cNvSpPr>
          <p:nvPr/>
        </p:nvSpPr>
        <p:spPr bwMode="auto">
          <a:xfrm rot="-5400000" flipH="1" flipV="1">
            <a:off x="4562475" y="2546350"/>
            <a:ext cx="730250" cy="3937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16" name="Line 612"/>
          <p:cNvSpPr>
            <a:spLocks noChangeShapeType="1"/>
          </p:cNvSpPr>
          <p:nvPr/>
        </p:nvSpPr>
        <p:spPr bwMode="auto">
          <a:xfrm rot="-5400000">
            <a:off x="3081337" y="2998788"/>
            <a:ext cx="1539875" cy="175895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17" name="Line 613"/>
          <p:cNvSpPr>
            <a:spLocks noChangeShapeType="1"/>
          </p:cNvSpPr>
          <p:nvPr/>
        </p:nvSpPr>
        <p:spPr bwMode="auto">
          <a:xfrm rot="5400000" flipV="1">
            <a:off x="3476625" y="2546350"/>
            <a:ext cx="730250" cy="3937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18" name="Line 614"/>
          <p:cNvSpPr>
            <a:spLocks noChangeShapeType="1"/>
          </p:cNvSpPr>
          <p:nvPr/>
        </p:nvSpPr>
        <p:spPr bwMode="auto">
          <a:xfrm rot="5400000" flipV="1">
            <a:off x="2476500" y="5219700"/>
            <a:ext cx="1828800" cy="8382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19" name="Line 615"/>
          <p:cNvSpPr>
            <a:spLocks noChangeShapeType="1"/>
          </p:cNvSpPr>
          <p:nvPr/>
        </p:nvSpPr>
        <p:spPr bwMode="auto">
          <a:xfrm rot="-5400000" flipH="1" flipV="1">
            <a:off x="4572000" y="5181600"/>
            <a:ext cx="1905000" cy="8382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24" name="Line 620"/>
          <p:cNvSpPr>
            <a:spLocks noChangeShapeType="1"/>
          </p:cNvSpPr>
          <p:nvPr/>
        </p:nvSpPr>
        <p:spPr bwMode="auto">
          <a:xfrm>
            <a:off x="3124200" y="56388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131" name="Group 627"/>
          <p:cNvGrpSpPr>
            <a:grpSpLocks/>
          </p:cNvGrpSpPr>
          <p:nvPr/>
        </p:nvGrpSpPr>
        <p:grpSpPr bwMode="auto">
          <a:xfrm>
            <a:off x="2819400" y="3365500"/>
            <a:ext cx="1981200" cy="2557463"/>
            <a:chOff x="1776" y="2120"/>
            <a:chExt cx="1248" cy="1611"/>
          </a:xfrm>
        </p:grpSpPr>
        <p:sp>
          <p:nvSpPr>
            <p:cNvPr id="278125" name="Rectangle 621"/>
            <p:cNvSpPr>
              <a:spLocks noChangeArrowheads="1"/>
            </p:cNvSpPr>
            <p:nvPr/>
          </p:nvSpPr>
          <p:spPr bwMode="auto">
            <a:xfrm rot="-1482987">
              <a:off x="2037" y="2836"/>
              <a:ext cx="122" cy="8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6" name="AutoShape 622"/>
            <p:cNvSpPr>
              <a:spLocks noChangeArrowheads="1"/>
            </p:cNvSpPr>
            <p:nvPr/>
          </p:nvSpPr>
          <p:spPr bwMode="auto">
            <a:xfrm rot="2916492">
              <a:off x="2320" y="2000"/>
              <a:ext cx="159" cy="1248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7" name="Rectangle 623"/>
            <p:cNvSpPr>
              <a:spLocks noChangeArrowheads="1"/>
            </p:cNvSpPr>
            <p:nvPr/>
          </p:nvSpPr>
          <p:spPr bwMode="auto">
            <a:xfrm rot="-1482987">
              <a:off x="2414" y="3073"/>
              <a:ext cx="122" cy="6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8" name="AutoShape 624"/>
            <p:cNvSpPr>
              <a:spLocks noChangeArrowheads="1"/>
            </p:cNvSpPr>
            <p:nvPr/>
          </p:nvSpPr>
          <p:spPr bwMode="auto">
            <a:xfrm rot="1669189">
              <a:off x="2529" y="2120"/>
              <a:ext cx="159" cy="110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133" name="Rectangle 629"/>
          <p:cNvSpPr>
            <a:spLocks noChangeArrowheads="1"/>
          </p:cNvSpPr>
          <p:nvPr/>
        </p:nvSpPr>
        <p:spPr bwMode="auto">
          <a:xfrm rot="1482987" flipH="1">
            <a:off x="5259388" y="4489450"/>
            <a:ext cx="193675" cy="1360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4" name="AutoShape 630"/>
          <p:cNvSpPr>
            <a:spLocks noChangeArrowheads="1"/>
          </p:cNvSpPr>
          <p:nvPr/>
        </p:nvSpPr>
        <p:spPr bwMode="auto">
          <a:xfrm rot="18884560" flipH="1">
            <a:off x="4847431" y="3272632"/>
            <a:ext cx="252413" cy="18288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5" name="Rectangle 631"/>
          <p:cNvSpPr>
            <a:spLocks noChangeArrowheads="1"/>
          </p:cNvSpPr>
          <p:nvPr/>
        </p:nvSpPr>
        <p:spPr bwMode="auto">
          <a:xfrm rot="1482987" flipH="1">
            <a:off x="4660900" y="4865688"/>
            <a:ext cx="193675" cy="1044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6" name="AutoShape 632"/>
          <p:cNvSpPr>
            <a:spLocks noChangeArrowheads="1"/>
          </p:cNvSpPr>
          <p:nvPr/>
        </p:nvSpPr>
        <p:spPr bwMode="auto">
          <a:xfrm rot="20300780" flipH="1">
            <a:off x="4495800" y="3429000"/>
            <a:ext cx="252413" cy="17526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7" name="Line 633"/>
          <p:cNvSpPr>
            <a:spLocks noChangeShapeType="1"/>
          </p:cNvSpPr>
          <p:nvPr/>
        </p:nvSpPr>
        <p:spPr bwMode="auto">
          <a:xfrm>
            <a:off x="152400" y="5638800"/>
            <a:ext cx="2286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8" name="Line 634"/>
          <p:cNvSpPr>
            <a:spLocks noChangeShapeType="1"/>
          </p:cNvSpPr>
          <p:nvPr/>
        </p:nvSpPr>
        <p:spPr bwMode="auto">
          <a:xfrm>
            <a:off x="6858000" y="56388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39" name="Line 635"/>
          <p:cNvSpPr>
            <a:spLocks noChangeShapeType="1"/>
          </p:cNvSpPr>
          <p:nvPr/>
        </p:nvSpPr>
        <p:spPr bwMode="auto">
          <a:xfrm>
            <a:off x="2590800" y="56388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140" name="Line 636"/>
          <p:cNvSpPr>
            <a:spLocks noChangeShapeType="1"/>
          </p:cNvSpPr>
          <p:nvPr/>
        </p:nvSpPr>
        <p:spPr bwMode="auto">
          <a:xfrm>
            <a:off x="5943600" y="56388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8123" name="Picture 619" descr="convexlens3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9342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144" name="Picture 640" descr="LOGCRCELB-bis"/>
          <p:cNvPicPr>
            <a:picLocks noChangeAspect="1" noChangeArrowheads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11049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Structured Illumination Microscopy</a:t>
            </a:r>
            <a:endParaRPr lang="en-US" sz="2800" b="1">
              <a:solidFill>
                <a:srgbClr val="FFFF00"/>
              </a:solidFill>
              <a:latin typeface="Georgia" charset="0"/>
            </a:endParaRPr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23950"/>
            <a:ext cx="46101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2133600" y="762000"/>
            <a:ext cx="49101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100 nm of lateral resolution and 300 nm  of axial resolution</a:t>
            </a:r>
          </a:p>
        </p:txBody>
      </p:sp>
      <p:pic>
        <p:nvPicPr>
          <p:cNvPr id="278535" name="Picture 7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 rot="10587163" flipH="1">
            <a:off x="5029200" y="4645025"/>
            <a:ext cx="2135188" cy="1222375"/>
          </a:xfrm>
          <a:prstGeom prst="lightningBolt">
            <a:avLst/>
          </a:prstGeom>
          <a:gradFill rotWithShape="0">
            <a:gsLst>
              <a:gs pos="0">
                <a:srgbClr val="FF0000">
                  <a:alpha val="73000"/>
                </a:srgbClr>
              </a:gs>
              <a:gs pos="100000">
                <a:srgbClr val="FF000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4419600" y="2476500"/>
            <a:ext cx="27432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 rot="1563115">
            <a:off x="5181600" y="2057400"/>
            <a:ext cx="762000" cy="838200"/>
          </a:xfrm>
          <a:prstGeom prst="irregularSeal2">
            <a:avLst/>
          </a:prstGeom>
          <a:gradFill rotWithShape="0">
            <a:gsLst>
              <a:gs pos="0">
                <a:srgbClr val="FF0F62"/>
              </a:gs>
              <a:gs pos="100000">
                <a:srgbClr val="FF0F62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24000"/>
            <a:ext cx="18669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1302" name="Line 6"/>
          <p:cNvSpPr>
            <a:spLocks noChangeShapeType="1"/>
          </p:cNvSpPr>
          <p:nvPr/>
        </p:nvSpPr>
        <p:spPr bwMode="auto">
          <a:xfrm rot="10763513" flipH="1">
            <a:off x="5561013" y="2513013"/>
            <a:ext cx="4762" cy="3125787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3390900" y="1600200"/>
            <a:ext cx="0" cy="41910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Oval 8"/>
          <p:cNvSpPr>
            <a:spLocks noChangeArrowheads="1"/>
          </p:cNvSpPr>
          <p:nvPr/>
        </p:nvSpPr>
        <p:spPr bwMode="auto">
          <a:xfrm>
            <a:off x="3276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E00">
                  <a:gamma/>
                  <a:shade val="0"/>
                  <a:invGamma/>
                </a:srgbClr>
              </a:gs>
              <a:gs pos="100000">
                <a:srgbClr val="00FE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5" name="Group 9"/>
          <p:cNvGrpSpPr>
            <a:grpSpLocks/>
          </p:cNvGrpSpPr>
          <p:nvPr/>
        </p:nvGrpSpPr>
        <p:grpSpPr bwMode="auto">
          <a:xfrm>
            <a:off x="1295400" y="1219200"/>
            <a:ext cx="6019800" cy="4838700"/>
            <a:chOff x="816" y="768"/>
            <a:chExt cx="3792" cy="3048"/>
          </a:xfrm>
        </p:grpSpPr>
        <p:sp>
          <p:nvSpPr>
            <p:cNvPr id="311306" name="Line 10"/>
            <p:cNvSpPr>
              <a:spLocks noChangeShapeType="1"/>
            </p:cNvSpPr>
            <p:nvPr/>
          </p:nvSpPr>
          <p:spPr bwMode="auto">
            <a:xfrm>
              <a:off x="1008" y="3624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7" name="Line 11"/>
            <p:cNvSpPr>
              <a:spLocks noChangeShapeType="1"/>
            </p:cNvSpPr>
            <p:nvPr/>
          </p:nvSpPr>
          <p:spPr bwMode="auto">
            <a:xfrm>
              <a:off x="1200" y="345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8" name="Line 12"/>
            <p:cNvSpPr>
              <a:spLocks noChangeShapeType="1"/>
            </p:cNvSpPr>
            <p:nvPr/>
          </p:nvSpPr>
          <p:spPr bwMode="auto">
            <a:xfrm>
              <a:off x="816" y="381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9" name="Line 13"/>
            <p:cNvSpPr>
              <a:spLocks noChangeShapeType="1"/>
            </p:cNvSpPr>
            <p:nvPr/>
          </p:nvSpPr>
          <p:spPr bwMode="auto">
            <a:xfrm>
              <a:off x="1008" y="93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0" name="Line 14"/>
            <p:cNvSpPr>
              <a:spLocks noChangeShapeType="1"/>
            </p:cNvSpPr>
            <p:nvPr/>
          </p:nvSpPr>
          <p:spPr bwMode="auto">
            <a:xfrm>
              <a:off x="1200" y="76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1" name="Line 15"/>
            <p:cNvSpPr>
              <a:spLocks noChangeShapeType="1"/>
            </p:cNvSpPr>
            <p:nvPr/>
          </p:nvSpPr>
          <p:spPr bwMode="auto">
            <a:xfrm>
              <a:off x="816" y="112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312" name="Oval 16"/>
          <p:cNvSpPr>
            <a:spLocks noChangeArrowheads="1"/>
          </p:cNvSpPr>
          <p:nvPr/>
        </p:nvSpPr>
        <p:spPr bwMode="auto">
          <a:xfrm>
            <a:off x="54483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BF4000">
                  <a:gamma/>
                  <a:shade val="0"/>
                  <a:invGamma/>
                </a:srgbClr>
              </a:gs>
              <a:gs pos="100000">
                <a:srgbClr val="BF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3" name="Oval 17"/>
          <p:cNvSpPr>
            <a:spLocks noChangeArrowheads="1"/>
          </p:cNvSpPr>
          <p:nvPr/>
        </p:nvSpPr>
        <p:spPr bwMode="auto">
          <a:xfrm>
            <a:off x="54483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4" name="Oval 18"/>
          <p:cNvSpPr>
            <a:spLocks noChangeArrowheads="1"/>
          </p:cNvSpPr>
          <p:nvPr/>
        </p:nvSpPr>
        <p:spPr bwMode="auto">
          <a:xfrm>
            <a:off x="32766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04000">
                  <a:gamma/>
                  <a:shade val="0"/>
                  <a:invGamma/>
                </a:srgbClr>
              </a:gs>
              <a:gs pos="100000">
                <a:srgbClr val="C0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5" name="Oval 19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807800">
                  <a:gamma/>
                  <a:shade val="0"/>
                  <a:invGamma/>
                </a:srgbClr>
              </a:gs>
              <a:gs pos="100000">
                <a:srgbClr val="8078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6" name="Oval 20"/>
          <p:cNvSpPr>
            <a:spLocks noChangeArrowheads="1"/>
          </p:cNvSpPr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0BD00">
                  <a:gamma/>
                  <a:shade val="0"/>
                  <a:invGamma/>
                </a:srgbClr>
              </a:gs>
              <a:gs pos="100000">
                <a:srgbClr val="40BD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7" name="Oval 21"/>
          <p:cNvSpPr>
            <a:spLocks noChangeArrowheads="1"/>
          </p:cNvSpPr>
          <p:nvPr/>
        </p:nvSpPr>
        <p:spPr bwMode="auto">
          <a:xfrm>
            <a:off x="54483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9F6400">
                  <a:gamma/>
                  <a:shade val="0"/>
                  <a:invGamma/>
                </a:srgbClr>
              </a:gs>
              <a:gs pos="100000">
                <a:srgbClr val="9F6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8" name="Oval 22"/>
          <p:cNvSpPr>
            <a:spLocks noChangeArrowheads="1"/>
          </p:cNvSpPr>
          <p:nvPr/>
        </p:nvSpPr>
        <p:spPr bwMode="auto">
          <a:xfrm>
            <a:off x="5448300" y="4267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9B400">
                  <a:gamma/>
                  <a:shade val="0"/>
                  <a:invGamma/>
                </a:srgbClr>
              </a:gs>
              <a:gs pos="100000">
                <a:srgbClr val="49B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9" name="Oval 23"/>
          <p:cNvSpPr>
            <a:spLocks noChangeArrowheads="1"/>
          </p:cNvSpPr>
          <p:nvPr/>
        </p:nvSpPr>
        <p:spPr bwMode="auto">
          <a:xfrm>
            <a:off x="3276600" y="137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0" name="Rectangle 24"/>
          <p:cNvSpPr>
            <a:spLocks noChangeArrowheads="1"/>
          </p:cNvSpPr>
          <p:nvPr/>
        </p:nvSpPr>
        <p:spPr bwMode="auto">
          <a:xfrm>
            <a:off x="1485900" y="90488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Switch to  nonfluorescente state</a:t>
            </a:r>
          </a:p>
        </p:txBody>
      </p:sp>
      <p:sp>
        <p:nvSpPr>
          <p:cNvPr id="311321" name="AutoShape 25"/>
          <p:cNvSpPr>
            <a:spLocks noChangeArrowheads="1"/>
          </p:cNvSpPr>
          <p:nvPr/>
        </p:nvSpPr>
        <p:spPr bwMode="auto">
          <a:xfrm>
            <a:off x="1600200" y="4114800"/>
            <a:ext cx="1676400" cy="1600200"/>
          </a:xfrm>
          <a:prstGeom prst="lightningBolt">
            <a:avLst/>
          </a:prstGeom>
          <a:gradFill rotWithShape="0">
            <a:gsLst>
              <a:gs pos="0">
                <a:srgbClr val="FFF700">
                  <a:alpha val="73000"/>
                </a:srgbClr>
              </a:gs>
              <a:gs pos="100000">
                <a:srgbClr val="FFF700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2" name="Rectangle 26"/>
          <p:cNvSpPr>
            <a:spLocks noChangeArrowheads="1"/>
          </p:cNvSpPr>
          <p:nvPr/>
        </p:nvSpPr>
        <p:spPr bwMode="auto">
          <a:xfrm>
            <a:off x="762000" y="33528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550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grpSp>
        <p:nvGrpSpPr>
          <p:cNvPr id="311328" name="Group 32"/>
          <p:cNvGrpSpPr>
            <a:grpSpLocks/>
          </p:cNvGrpSpPr>
          <p:nvPr/>
        </p:nvGrpSpPr>
        <p:grpSpPr bwMode="auto">
          <a:xfrm>
            <a:off x="3276600" y="2132013"/>
            <a:ext cx="4908550" cy="1754187"/>
            <a:chOff x="2092" y="1315"/>
            <a:chExt cx="3092" cy="1105"/>
          </a:xfrm>
        </p:grpSpPr>
        <p:pic>
          <p:nvPicPr>
            <p:cNvPr id="311323" name="Picture 27"/>
            <p:cNvPicPr>
              <a:picLocks noChangeArrowheads="1"/>
            </p:cNvPicPr>
            <p:nvPr/>
          </p:nvPicPr>
          <p:blipFill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29">
              <a:off x="2092" y="1315"/>
              <a:ext cx="2104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2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1324" name="Line 28"/>
            <p:cNvSpPr>
              <a:spLocks noChangeShapeType="1"/>
            </p:cNvSpPr>
            <p:nvPr/>
          </p:nvSpPr>
          <p:spPr bwMode="auto">
            <a:xfrm>
              <a:off x="3744" y="216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5" name="Oval 29"/>
            <p:cNvSpPr>
              <a:spLocks noChangeArrowheads="1"/>
            </p:cNvSpPr>
            <p:nvPr/>
          </p:nvSpPr>
          <p:spPr bwMode="auto">
            <a:xfrm>
              <a:off x="3984" y="206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9F6400">
                    <a:gamma/>
                    <a:shade val="0"/>
                    <a:invGamma/>
                  </a:srgbClr>
                </a:gs>
                <a:gs pos="100000">
                  <a:srgbClr val="9F6400"/>
                </a:gs>
              </a:gsLst>
              <a:lin ang="18900000" scaled="1"/>
            </a:gradFill>
            <a:ln w="9525">
              <a:solidFill>
                <a:srgbClr val="7A44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6" name="Rectangle 30"/>
            <p:cNvSpPr>
              <a:spLocks noChangeArrowheads="1"/>
            </p:cNvSpPr>
            <p:nvPr/>
          </p:nvSpPr>
          <p:spPr bwMode="auto">
            <a:xfrm>
              <a:off x="4080" y="1920"/>
              <a:ext cx="110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Triplet state</a:t>
              </a:r>
            </a:p>
          </p:txBody>
        </p:sp>
        <p:sp>
          <p:nvSpPr>
            <p:cNvPr id="311327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i="1">
                  <a:latin typeface="Georgia" charset="0"/>
                </a:rPr>
                <a:t>Non  fluorescent</a:t>
              </a:r>
            </a:p>
          </p:txBody>
        </p:sp>
      </p:grpSp>
      <p:sp>
        <p:nvSpPr>
          <p:cNvPr id="311330" name="Rectangle 34"/>
          <p:cNvSpPr>
            <a:spLocks noChangeArrowheads="1"/>
          </p:cNvSpPr>
          <p:nvPr/>
        </p:nvSpPr>
        <p:spPr bwMode="auto">
          <a:xfrm>
            <a:off x="3228975" y="152400"/>
            <a:ext cx="268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</a:t>
            </a:r>
          </a:p>
        </p:txBody>
      </p:sp>
      <p:sp>
        <p:nvSpPr>
          <p:cNvPr id="311331" name="Rectangle 35"/>
          <p:cNvSpPr>
            <a:spLocks noChangeArrowheads="1"/>
          </p:cNvSpPr>
          <p:nvPr/>
        </p:nvSpPr>
        <p:spPr bwMode="auto">
          <a:xfrm>
            <a:off x="1524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Jablonski </a:t>
            </a:r>
          </a:p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diagram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311333" name="Picture 37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11334" name="Rectangle 38"/>
          <p:cNvSpPr>
            <a:spLocks noChangeArrowheads="1"/>
          </p:cNvSpPr>
          <p:nvPr/>
        </p:nvSpPr>
        <p:spPr bwMode="auto">
          <a:xfrm>
            <a:off x="6705600" y="5029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600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75"/>
                            </p:stCondLst>
                            <p:childTnLst>
                              <p:par>
                                <p:cTn id="64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27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298" grpId="1" animBg="1"/>
      <p:bldP spid="311299" grpId="0" animBg="1"/>
      <p:bldP spid="311300" grpId="0" animBg="1"/>
      <p:bldP spid="311300" grpId="1" animBg="1"/>
      <p:bldP spid="311302" grpId="0" animBg="1"/>
      <p:bldP spid="311302" grpId="1" animBg="1"/>
      <p:bldP spid="311303" grpId="0" animBg="1"/>
      <p:bldP spid="311304" grpId="0" animBg="1"/>
      <p:bldP spid="311312" grpId="0" animBg="1"/>
      <p:bldP spid="311312" grpId="1" animBg="1"/>
      <p:bldP spid="311313" grpId="0" animBg="1"/>
      <p:bldP spid="311313" grpId="1" animBg="1"/>
      <p:bldP spid="311314" grpId="0" animBg="1"/>
      <p:bldP spid="311314" grpId="1" animBg="1"/>
      <p:bldP spid="311315" grpId="0" animBg="1"/>
      <p:bldP spid="311315" grpId="1" animBg="1"/>
      <p:bldP spid="311316" grpId="0" animBg="1"/>
      <p:bldP spid="311316" grpId="1" animBg="1"/>
      <p:bldP spid="311317" grpId="0" animBg="1"/>
      <p:bldP spid="311317" grpId="1" animBg="1"/>
      <p:bldP spid="311318" grpId="0" animBg="1"/>
      <p:bldP spid="311318" grpId="1" animBg="1"/>
      <p:bldP spid="311319" grpId="0" animBg="1"/>
      <p:bldP spid="311319" grpId="1" animBg="1"/>
      <p:bldP spid="311320" grpId="0"/>
      <p:bldP spid="311321" grpId="0" animBg="1"/>
      <p:bldP spid="311322" grpId="0" autoUpdateAnimBg="0"/>
      <p:bldP spid="311330" grpId="0"/>
      <p:bldP spid="311334" grpId="0" autoUpdateAnimBg="0"/>
      <p:bldP spid="31133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70" name="Group 14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1728" y="1344"/>
            <a:chExt cx="576" cy="1189"/>
          </a:xfrm>
        </p:grpSpPr>
        <p:sp>
          <p:nvSpPr>
            <p:cNvPr id="352271" name="Oval 15"/>
            <p:cNvSpPr>
              <a:spLocks noChangeArrowheads="1"/>
            </p:cNvSpPr>
            <p:nvPr/>
          </p:nvSpPr>
          <p:spPr bwMode="auto">
            <a:xfrm flipV="1">
              <a:off x="1728" y="1344"/>
              <a:ext cx="576" cy="1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2" name="Rectangle 16"/>
            <p:cNvSpPr>
              <a:spLocks noChangeArrowheads="1"/>
            </p:cNvSpPr>
            <p:nvPr/>
          </p:nvSpPr>
          <p:spPr bwMode="auto">
            <a:xfrm>
              <a:off x="1776" y="1872"/>
              <a:ext cx="503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PA-GFP</a:t>
              </a:r>
            </a:p>
          </p:txBody>
        </p:sp>
      </p:grpSp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3124200" y="4584700"/>
            <a:ext cx="590550" cy="1206500"/>
            <a:chOff x="1968" y="2888"/>
            <a:chExt cx="372" cy="760"/>
          </a:xfrm>
        </p:grpSpPr>
        <p:sp>
          <p:nvSpPr>
            <p:cNvPr id="352259" name="Freeform 3"/>
            <p:cNvSpPr>
              <a:spLocks/>
            </p:cNvSpPr>
            <p:nvPr/>
          </p:nvSpPr>
          <p:spPr bwMode="auto">
            <a:xfrm>
              <a:off x="1969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>
              <a:solidFill>
                <a:schemeClr val="tx1">
                  <a:alpha val="42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0" name="Freeform 4"/>
            <p:cNvSpPr>
              <a:spLocks/>
            </p:cNvSpPr>
            <p:nvPr/>
          </p:nvSpPr>
          <p:spPr bwMode="auto">
            <a:xfrm>
              <a:off x="1968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 cap="flat">
              <a:solidFill>
                <a:schemeClr val="bg1">
                  <a:alpha val="52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269" name="Line 13"/>
          <p:cNvSpPr>
            <a:spLocks noChangeShapeType="1"/>
          </p:cNvSpPr>
          <p:nvPr/>
        </p:nvSpPr>
        <p:spPr bwMode="auto">
          <a:xfrm flipH="1">
            <a:off x="0" y="3581400"/>
            <a:ext cx="3352800" cy="1676400"/>
          </a:xfrm>
          <a:prstGeom prst="line">
            <a:avLst/>
          </a:prstGeom>
          <a:noFill/>
          <a:ln w="28575">
            <a:solidFill>
              <a:srgbClr val="04B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293" name="Group 37"/>
          <p:cNvGrpSpPr>
            <a:grpSpLocks/>
          </p:cNvGrpSpPr>
          <p:nvPr/>
        </p:nvGrpSpPr>
        <p:grpSpPr bwMode="auto">
          <a:xfrm>
            <a:off x="5486400" y="1524000"/>
            <a:ext cx="2924175" cy="2362200"/>
            <a:chOff x="3456" y="960"/>
            <a:chExt cx="1842" cy="1488"/>
          </a:xfrm>
        </p:grpSpPr>
        <p:sp>
          <p:nvSpPr>
            <p:cNvPr id="352275" name="Rectangle 19"/>
            <p:cNvSpPr>
              <a:spLocks noChangeArrowheads="1"/>
            </p:cNvSpPr>
            <p:nvPr/>
          </p:nvSpPr>
          <p:spPr bwMode="auto">
            <a:xfrm>
              <a:off x="3456" y="960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6" name="Oval 20"/>
            <p:cNvSpPr>
              <a:spLocks noChangeArrowheads="1"/>
            </p:cNvSpPr>
            <p:nvPr/>
          </p:nvSpPr>
          <p:spPr bwMode="auto">
            <a:xfrm>
              <a:off x="3792" y="11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00FF00">
                    <a:gamma/>
                    <a:tint val="20000"/>
                    <a:invGamma/>
                  </a:srgbClr>
                </a:gs>
                <a:gs pos="100000">
                  <a:srgbClr val="00FF00">
                    <a:alpha val="7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3792" y="1920"/>
              <a:ext cx="336" cy="336"/>
            </a:xfrm>
            <a:prstGeom prst="ellipse">
              <a:avLst/>
            </a:prstGeom>
            <a:solidFill>
              <a:srgbClr val="00FF00">
                <a:alpha val="1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7" name="Rectangle 31"/>
            <p:cNvSpPr>
              <a:spLocks noChangeArrowheads="1"/>
            </p:cNvSpPr>
            <p:nvPr/>
          </p:nvSpPr>
          <p:spPr bwMode="auto">
            <a:xfrm>
              <a:off x="4464" y="1190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Emission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52289" name="Rectangle 33"/>
            <p:cNvSpPr>
              <a:spLocks noChangeArrowheads="1"/>
            </p:cNvSpPr>
            <p:nvPr/>
          </p:nvSpPr>
          <p:spPr bwMode="auto">
            <a:xfrm>
              <a:off x="4464" y="1996"/>
              <a:ext cx="8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Desactivation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</p:grpSp>
      <p:grpSp>
        <p:nvGrpSpPr>
          <p:cNvPr id="352294" name="Group 38"/>
          <p:cNvGrpSpPr>
            <a:grpSpLocks/>
          </p:cNvGrpSpPr>
          <p:nvPr/>
        </p:nvGrpSpPr>
        <p:grpSpPr bwMode="auto">
          <a:xfrm>
            <a:off x="5486400" y="3962400"/>
            <a:ext cx="2924175" cy="2362200"/>
            <a:chOff x="3456" y="960"/>
            <a:chExt cx="1842" cy="1488"/>
          </a:xfrm>
        </p:grpSpPr>
        <p:sp>
          <p:nvSpPr>
            <p:cNvPr id="352295" name="Rectangle 39"/>
            <p:cNvSpPr>
              <a:spLocks noChangeArrowheads="1"/>
            </p:cNvSpPr>
            <p:nvPr/>
          </p:nvSpPr>
          <p:spPr bwMode="auto">
            <a:xfrm>
              <a:off x="3456" y="960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6" name="Oval 40"/>
            <p:cNvSpPr>
              <a:spLocks noChangeArrowheads="1"/>
            </p:cNvSpPr>
            <p:nvPr/>
          </p:nvSpPr>
          <p:spPr bwMode="auto">
            <a:xfrm>
              <a:off x="3792" y="11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00FF00">
                    <a:gamma/>
                    <a:tint val="20000"/>
                    <a:invGamma/>
                  </a:srgbClr>
                </a:gs>
                <a:gs pos="100000">
                  <a:srgbClr val="00FF00">
                    <a:alpha val="7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7" name="Rectangle 41"/>
            <p:cNvSpPr>
              <a:spLocks noChangeArrowheads="1"/>
            </p:cNvSpPr>
            <p:nvPr/>
          </p:nvSpPr>
          <p:spPr bwMode="auto">
            <a:xfrm>
              <a:off x="3456" y="1728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8" name="Oval 42"/>
            <p:cNvSpPr>
              <a:spLocks noChangeArrowheads="1"/>
            </p:cNvSpPr>
            <p:nvPr/>
          </p:nvSpPr>
          <p:spPr bwMode="auto">
            <a:xfrm>
              <a:off x="3792" y="1920"/>
              <a:ext cx="336" cy="336"/>
            </a:xfrm>
            <a:prstGeom prst="ellipse">
              <a:avLst/>
            </a:prstGeom>
            <a:solidFill>
              <a:srgbClr val="00FF00">
                <a:alpha val="1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9" name="Rectangle 43"/>
            <p:cNvSpPr>
              <a:spLocks noChangeArrowheads="1"/>
            </p:cNvSpPr>
            <p:nvPr/>
          </p:nvSpPr>
          <p:spPr bwMode="auto">
            <a:xfrm>
              <a:off x="4464" y="1190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Emission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52300" name="Rectangle 44"/>
            <p:cNvSpPr>
              <a:spLocks noChangeArrowheads="1"/>
            </p:cNvSpPr>
            <p:nvPr/>
          </p:nvSpPr>
          <p:spPr bwMode="auto">
            <a:xfrm>
              <a:off x="4464" y="1996"/>
              <a:ext cx="8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Desactivation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</p:grpSp>
      <p:sp>
        <p:nvSpPr>
          <p:cNvPr id="352301" name="Rectangle 45"/>
          <p:cNvSpPr>
            <a:spLocks noChangeArrowheads="1"/>
          </p:cNvSpPr>
          <p:nvPr/>
        </p:nvSpPr>
        <p:spPr bwMode="auto">
          <a:xfrm>
            <a:off x="1184275" y="44450"/>
            <a:ext cx="6816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Optical Fluctuation Imaging (SOFI)</a:t>
            </a:r>
            <a:endParaRPr lang="en-US" sz="2400">
              <a:solidFill>
                <a:srgbClr val="141413"/>
              </a:solidFill>
              <a:latin typeface="Helvetica" charset="0"/>
            </a:endParaRPr>
          </a:p>
        </p:txBody>
      </p:sp>
      <p:pic>
        <p:nvPicPr>
          <p:cNvPr id="352302" name="Picture 46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" fill="hold"/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animBg="1"/>
      <p:bldP spid="35226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1658938" y="44450"/>
            <a:ext cx="58689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</a:t>
            </a:r>
          </a:p>
          <a:p>
            <a:pPr algn="ctr"/>
            <a:r>
              <a:rPr lang="en-US" sz="2400" b="1" i="1">
                <a:solidFill>
                  <a:srgbClr val="FFFF00"/>
                </a:solidFill>
                <a:latin typeface="Georgia" charset="0"/>
              </a:rPr>
              <a:t>Optical Fluctuation Imaging (SOFI)</a:t>
            </a:r>
            <a:endParaRPr lang="en-US" sz="2400">
              <a:solidFill>
                <a:srgbClr val="141413"/>
              </a:solidFill>
              <a:latin typeface="Helvetica" charset="0"/>
            </a:endParaRP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1981200" y="5334000"/>
            <a:ext cx="5862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Fast, background-free, 3D super-resolution optical fluctuation imaging (SOFI).</a:t>
            </a:r>
          </a:p>
          <a:p>
            <a:r>
              <a:rPr lang="en-US" sz="1400" i="1">
                <a:solidFill>
                  <a:srgbClr val="00FF00"/>
                </a:solidFill>
              </a:rPr>
              <a:t>Dertinger T, Colyer R, Iyer G, Weiss S, Enderlein J.</a:t>
            </a:r>
          </a:p>
          <a:p>
            <a:r>
              <a:rPr lang="en-US" sz="1400" i="1">
                <a:solidFill>
                  <a:srgbClr val="00FF00"/>
                </a:solidFill>
              </a:rPr>
              <a:t>Proc Natl Acad Sci U S A. 2009</a:t>
            </a:r>
            <a:endParaRPr lang="en-US" sz="2400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6934200" y="6400800"/>
            <a:ext cx="16621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solidFill>
                  <a:srgbClr val="E4F57D"/>
                </a:solidFill>
                <a:latin typeface="Helvetica" charset="0"/>
              </a:rPr>
              <a:t>The second-order correlation function</a:t>
            </a:r>
          </a:p>
        </p:txBody>
      </p:sp>
      <p:grpSp>
        <p:nvGrpSpPr>
          <p:cNvPr id="302216" name="Group 136"/>
          <p:cNvGrpSpPr>
            <a:grpSpLocks/>
          </p:cNvGrpSpPr>
          <p:nvPr/>
        </p:nvGrpSpPr>
        <p:grpSpPr bwMode="auto">
          <a:xfrm>
            <a:off x="1219200" y="1524000"/>
            <a:ext cx="1143000" cy="76200"/>
            <a:chOff x="720" y="1056"/>
            <a:chExt cx="720" cy="48"/>
          </a:xfrm>
        </p:grpSpPr>
        <p:sp>
          <p:nvSpPr>
            <p:cNvPr id="302191" name="Oval 111"/>
            <p:cNvSpPr>
              <a:spLocks noChangeArrowheads="1"/>
            </p:cNvSpPr>
            <p:nvPr/>
          </p:nvSpPr>
          <p:spPr bwMode="auto">
            <a:xfrm>
              <a:off x="720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2" name="Oval 112"/>
            <p:cNvSpPr>
              <a:spLocks noChangeArrowheads="1"/>
            </p:cNvSpPr>
            <p:nvPr/>
          </p:nvSpPr>
          <p:spPr bwMode="auto">
            <a:xfrm>
              <a:off x="794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3" name="Oval 113"/>
            <p:cNvSpPr>
              <a:spLocks noChangeArrowheads="1"/>
            </p:cNvSpPr>
            <p:nvPr/>
          </p:nvSpPr>
          <p:spPr bwMode="auto">
            <a:xfrm>
              <a:off x="869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4" name="Oval 114"/>
            <p:cNvSpPr>
              <a:spLocks noChangeArrowheads="1"/>
            </p:cNvSpPr>
            <p:nvPr/>
          </p:nvSpPr>
          <p:spPr bwMode="auto">
            <a:xfrm>
              <a:off x="944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5" name="Oval 115"/>
            <p:cNvSpPr>
              <a:spLocks noChangeArrowheads="1"/>
            </p:cNvSpPr>
            <p:nvPr/>
          </p:nvSpPr>
          <p:spPr bwMode="auto">
            <a:xfrm>
              <a:off x="1018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6" name="Oval 116"/>
            <p:cNvSpPr>
              <a:spLocks noChangeArrowheads="1"/>
            </p:cNvSpPr>
            <p:nvPr/>
          </p:nvSpPr>
          <p:spPr bwMode="auto">
            <a:xfrm>
              <a:off x="1093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7" name="Oval 117"/>
            <p:cNvSpPr>
              <a:spLocks noChangeArrowheads="1"/>
            </p:cNvSpPr>
            <p:nvPr/>
          </p:nvSpPr>
          <p:spPr bwMode="auto">
            <a:xfrm>
              <a:off x="1242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8" name="Oval 118"/>
            <p:cNvSpPr>
              <a:spLocks noChangeArrowheads="1"/>
            </p:cNvSpPr>
            <p:nvPr/>
          </p:nvSpPr>
          <p:spPr bwMode="auto">
            <a:xfrm>
              <a:off x="1392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9" name="Oval 119"/>
            <p:cNvSpPr>
              <a:spLocks noChangeArrowheads="1"/>
            </p:cNvSpPr>
            <p:nvPr/>
          </p:nvSpPr>
          <p:spPr bwMode="auto">
            <a:xfrm>
              <a:off x="1168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0" name="Oval 120"/>
            <p:cNvSpPr>
              <a:spLocks noChangeArrowheads="1"/>
            </p:cNvSpPr>
            <p:nvPr/>
          </p:nvSpPr>
          <p:spPr bwMode="auto">
            <a:xfrm>
              <a:off x="1317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202" name="Group 122"/>
          <p:cNvGrpSpPr>
            <a:grpSpLocks/>
          </p:cNvGrpSpPr>
          <p:nvPr/>
        </p:nvGrpSpPr>
        <p:grpSpPr bwMode="auto">
          <a:xfrm>
            <a:off x="1219200" y="1981200"/>
            <a:ext cx="1143000" cy="76200"/>
            <a:chOff x="720" y="1152"/>
            <a:chExt cx="720" cy="48"/>
          </a:xfrm>
        </p:grpSpPr>
        <p:sp>
          <p:nvSpPr>
            <p:cNvPr id="302203" name="Oval 123"/>
            <p:cNvSpPr>
              <a:spLocks noChangeArrowheads="1"/>
            </p:cNvSpPr>
            <p:nvPr/>
          </p:nvSpPr>
          <p:spPr bwMode="auto">
            <a:xfrm>
              <a:off x="720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4" name="Oval 124"/>
            <p:cNvSpPr>
              <a:spLocks noChangeArrowheads="1"/>
            </p:cNvSpPr>
            <p:nvPr/>
          </p:nvSpPr>
          <p:spPr bwMode="auto">
            <a:xfrm>
              <a:off x="794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5" name="Oval 125"/>
            <p:cNvSpPr>
              <a:spLocks noChangeArrowheads="1"/>
            </p:cNvSpPr>
            <p:nvPr/>
          </p:nvSpPr>
          <p:spPr bwMode="auto">
            <a:xfrm>
              <a:off x="869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6" name="Oval 126"/>
            <p:cNvSpPr>
              <a:spLocks noChangeArrowheads="1"/>
            </p:cNvSpPr>
            <p:nvPr/>
          </p:nvSpPr>
          <p:spPr bwMode="auto">
            <a:xfrm>
              <a:off x="944" y="1152"/>
              <a:ext cx="48" cy="4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7" name="Oval 127"/>
            <p:cNvSpPr>
              <a:spLocks noChangeArrowheads="1"/>
            </p:cNvSpPr>
            <p:nvPr/>
          </p:nvSpPr>
          <p:spPr bwMode="auto">
            <a:xfrm>
              <a:off x="1018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8" name="Oval 128"/>
            <p:cNvSpPr>
              <a:spLocks noChangeArrowheads="1"/>
            </p:cNvSpPr>
            <p:nvPr/>
          </p:nvSpPr>
          <p:spPr bwMode="auto">
            <a:xfrm>
              <a:off x="1093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9" name="Oval 129"/>
            <p:cNvSpPr>
              <a:spLocks noChangeArrowheads="1"/>
            </p:cNvSpPr>
            <p:nvPr/>
          </p:nvSpPr>
          <p:spPr bwMode="auto">
            <a:xfrm>
              <a:off x="1242" y="1152"/>
              <a:ext cx="48" cy="4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0" name="Oval 130"/>
            <p:cNvSpPr>
              <a:spLocks noChangeArrowheads="1"/>
            </p:cNvSpPr>
            <p:nvPr/>
          </p:nvSpPr>
          <p:spPr bwMode="auto">
            <a:xfrm>
              <a:off x="1392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1" name="Oval 131"/>
            <p:cNvSpPr>
              <a:spLocks noChangeArrowheads="1"/>
            </p:cNvSpPr>
            <p:nvPr/>
          </p:nvSpPr>
          <p:spPr bwMode="auto">
            <a:xfrm>
              <a:off x="1168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2" name="Oval 132"/>
            <p:cNvSpPr>
              <a:spLocks noChangeArrowheads="1"/>
            </p:cNvSpPr>
            <p:nvPr/>
          </p:nvSpPr>
          <p:spPr bwMode="auto">
            <a:xfrm>
              <a:off x="1317" y="1152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307" name="Group 227"/>
          <p:cNvGrpSpPr>
            <a:grpSpLocks/>
          </p:cNvGrpSpPr>
          <p:nvPr/>
        </p:nvGrpSpPr>
        <p:grpSpPr bwMode="auto">
          <a:xfrm>
            <a:off x="533400" y="2727325"/>
            <a:ext cx="1905000" cy="1920875"/>
            <a:chOff x="336" y="1718"/>
            <a:chExt cx="1200" cy="1210"/>
          </a:xfrm>
        </p:grpSpPr>
        <p:sp>
          <p:nvSpPr>
            <p:cNvPr id="302215" name="Rectangle 135"/>
            <p:cNvSpPr>
              <a:spLocks noChangeArrowheads="1"/>
            </p:cNvSpPr>
            <p:nvPr/>
          </p:nvSpPr>
          <p:spPr bwMode="auto">
            <a:xfrm>
              <a:off x="336" y="1718"/>
              <a:ext cx="25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bg1"/>
                  </a:solidFill>
                  <a:latin typeface="Georgia" charset="0"/>
                </a:rPr>
                <a:t>t</a:t>
              </a:r>
              <a:r>
                <a:rPr lang="en-US" sz="2000" b="1" i="1" baseline="-25000">
                  <a:solidFill>
                    <a:schemeClr val="bg1"/>
                  </a:solidFill>
                  <a:latin typeface="Georgia" charset="0"/>
                </a:rPr>
                <a:t>1</a:t>
              </a:r>
            </a:p>
            <a:p>
              <a:r>
                <a:rPr lang="en-US" sz="2000">
                  <a:solidFill>
                    <a:schemeClr val="bg1"/>
                  </a:solidFill>
                  <a:latin typeface="Georgia" charset="0"/>
                </a:rPr>
                <a:t>:</a:t>
              </a:r>
            </a:p>
            <a:p>
              <a:r>
                <a:rPr lang="en-US" sz="2000">
                  <a:solidFill>
                    <a:schemeClr val="bg1"/>
                  </a:solidFill>
                  <a:latin typeface="Georgia" charset="0"/>
                </a:rPr>
                <a:t>:</a:t>
              </a:r>
            </a:p>
            <a:p>
              <a:r>
                <a:rPr lang="en-US" sz="2000">
                  <a:solidFill>
                    <a:schemeClr val="bg1"/>
                  </a:solidFill>
                  <a:latin typeface="Georgia" charset="0"/>
                </a:rPr>
                <a:t>:</a:t>
              </a:r>
            </a:p>
            <a:p>
              <a:r>
                <a:rPr lang="en-US" sz="2000">
                  <a:solidFill>
                    <a:schemeClr val="bg1"/>
                  </a:solidFill>
                  <a:latin typeface="Georgia" charset="0"/>
                </a:rPr>
                <a:t>:</a:t>
              </a:r>
              <a:endParaRPr lang="en-US" sz="2000" b="1" i="1">
                <a:solidFill>
                  <a:schemeClr val="bg1"/>
                </a:solidFill>
                <a:latin typeface="Georgia" charset="0"/>
              </a:endParaRPr>
            </a:p>
            <a:p>
              <a:r>
                <a:rPr lang="en-US" sz="2000" b="1" i="1">
                  <a:solidFill>
                    <a:schemeClr val="bg1"/>
                  </a:solidFill>
                  <a:latin typeface="Georgia" charset="0"/>
                </a:rPr>
                <a:t>t</a:t>
              </a:r>
              <a:r>
                <a:rPr lang="en-US" sz="2000" b="1" i="1" baseline="-25000">
                  <a:solidFill>
                    <a:schemeClr val="bg1"/>
                  </a:solidFill>
                  <a:latin typeface="Georgia" charset="0"/>
                </a:rPr>
                <a:t>n</a:t>
              </a:r>
              <a:endParaRPr lang="en-US" sz="2000" b="1" i="1">
                <a:solidFill>
                  <a:schemeClr val="bg1"/>
                </a:solidFill>
                <a:latin typeface="Georgia" charset="0"/>
              </a:endParaRPr>
            </a:p>
          </p:txBody>
        </p:sp>
        <p:grpSp>
          <p:nvGrpSpPr>
            <p:cNvPr id="302217" name="Group 137"/>
            <p:cNvGrpSpPr>
              <a:grpSpLocks/>
            </p:cNvGrpSpPr>
            <p:nvPr/>
          </p:nvGrpSpPr>
          <p:grpSpPr bwMode="auto">
            <a:xfrm>
              <a:off x="816" y="1843"/>
              <a:ext cx="720" cy="960"/>
              <a:chOff x="720" y="1152"/>
              <a:chExt cx="720" cy="960"/>
            </a:xfrm>
          </p:grpSpPr>
          <p:grpSp>
            <p:nvGrpSpPr>
              <p:cNvPr id="302218" name="Group 138"/>
              <p:cNvGrpSpPr>
                <a:grpSpLocks/>
              </p:cNvGrpSpPr>
              <p:nvPr/>
            </p:nvGrpSpPr>
            <p:grpSpPr bwMode="auto">
              <a:xfrm>
                <a:off x="720" y="1152"/>
                <a:ext cx="720" cy="48"/>
                <a:chOff x="720" y="1152"/>
                <a:chExt cx="720" cy="48"/>
              </a:xfrm>
            </p:grpSpPr>
            <p:sp>
              <p:nvSpPr>
                <p:cNvPr id="302219" name="Oval 139"/>
                <p:cNvSpPr>
                  <a:spLocks noChangeArrowheads="1"/>
                </p:cNvSpPr>
                <p:nvPr/>
              </p:nvSpPr>
              <p:spPr bwMode="auto">
                <a:xfrm>
                  <a:off x="720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0" name="Oval 140"/>
                <p:cNvSpPr>
                  <a:spLocks noChangeArrowheads="1"/>
                </p:cNvSpPr>
                <p:nvPr/>
              </p:nvSpPr>
              <p:spPr bwMode="auto">
                <a:xfrm>
                  <a:off x="794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1" name="Oval 141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2" name="Oval 142"/>
                <p:cNvSpPr>
                  <a:spLocks noChangeArrowheads="1"/>
                </p:cNvSpPr>
                <p:nvPr/>
              </p:nvSpPr>
              <p:spPr bwMode="auto">
                <a:xfrm>
                  <a:off x="944" y="1152"/>
                  <a:ext cx="48" cy="48"/>
                </a:xfrm>
                <a:prstGeom prst="ellipse">
                  <a:avLst/>
                </a:prstGeom>
                <a:solidFill>
                  <a:schemeClr val="accent1">
                    <a:alpha val="34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3" name="Oval 143"/>
                <p:cNvSpPr>
                  <a:spLocks noChangeArrowheads="1"/>
                </p:cNvSpPr>
                <p:nvPr/>
              </p:nvSpPr>
              <p:spPr bwMode="auto">
                <a:xfrm>
                  <a:off x="1018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4" name="Oval 144"/>
                <p:cNvSpPr>
                  <a:spLocks noChangeArrowheads="1"/>
                </p:cNvSpPr>
                <p:nvPr/>
              </p:nvSpPr>
              <p:spPr bwMode="auto">
                <a:xfrm>
                  <a:off x="1093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5" name="Oval 145"/>
                <p:cNvSpPr>
                  <a:spLocks noChangeArrowheads="1"/>
                </p:cNvSpPr>
                <p:nvPr/>
              </p:nvSpPr>
              <p:spPr bwMode="auto">
                <a:xfrm>
                  <a:off x="1242" y="1152"/>
                  <a:ext cx="48" cy="48"/>
                </a:xfrm>
                <a:prstGeom prst="ellipse">
                  <a:avLst/>
                </a:prstGeom>
                <a:solidFill>
                  <a:schemeClr val="accent1">
                    <a:alpha val="34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6" name="Oval 146"/>
                <p:cNvSpPr>
                  <a:spLocks noChangeArrowheads="1"/>
                </p:cNvSpPr>
                <p:nvPr/>
              </p:nvSpPr>
              <p:spPr bwMode="auto">
                <a:xfrm>
                  <a:off x="1392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7" name="Oval 147"/>
                <p:cNvSpPr>
                  <a:spLocks noChangeArrowheads="1"/>
                </p:cNvSpPr>
                <p:nvPr/>
              </p:nvSpPr>
              <p:spPr bwMode="auto">
                <a:xfrm>
                  <a:off x="1168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228" name="Oval 148"/>
                <p:cNvSpPr>
                  <a:spLocks noChangeArrowheads="1"/>
                </p:cNvSpPr>
                <p:nvPr/>
              </p:nvSpPr>
              <p:spPr bwMode="auto">
                <a:xfrm>
                  <a:off x="1317" y="11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2229" name="Oval 149"/>
              <p:cNvSpPr>
                <a:spLocks noChangeArrowheads="1"/>
              </p:cNvSpPr>
              <p:nvPr/>
            </p:nvSpPr>
            <p:spPr bwMode="auto">
              <a:xfrm>
                <a:off x="720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0" name="Oval 150"/>
              <p:cNvSpPr>
                <a:spLocks noChangeArrowheads="1"/>
              </p:cNvSpPr>
              <p:nvPr/>
            </p:nvSpPr>
            <p:spPr bwMode="auto">
              <a:xfrm>
                <a:off x="794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1" name="Oval 151"/>
              <p:cNvSpPr>
                <a:spLocks noChangeArrowheads="1"/>
              </p:cNvSpPr>
              <p:nvPr/>
            </p:nvSpPr>
            <p:spPr bwMode="auto">
              <a:xfrm>
                <a:off x="869" y="128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2" name="Oval 152"/>
              <p:cNvSpPr>
                <a:spLocks noChangeArrowheads="1"/>
              </p:cNvSpPr>
              <p:nvPr/>
            </p:nvSpPr>
            <p:spPr bwMode="auto">
              <a:xfrm>
                <a:off x="944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3" name="Oval 153"/>
              <p:cNvSpPr>
                <a:spLocks noChangeArrowheads="1"/>
              </p:cNvSpPr>
              <p:nvPr/>
            </p:nvSpPr>
            <p:spPr bwMode="auto">
              <a:xfrm>
                <a:off x="1018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4" name="Oval 154"/>
              <p:cNvSpPr>
                <a:spLocks noChangeArrowheads="1"/>
              </p:cNvSpPr>
              <p:nvPr/>
            </p:nvSpPr>
            <p:spPr bwMode="auto">
              <a:xfrm>
                <a:off x="1093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5" name="Oval 155"/>
              <p:cNvSpPr>
                <a:spLocks noChangeArrowheads="1"/>
              </p:cNvSpPr>
              <p:nvPr/>
            </p:nvSpPr>
            <p:spPr bwMode="auto">
              <a:xfrm>
                <a:off x="1242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6" name="Oval 156"/>
              <p:cNvSpPr>
                <a:spLocks noChangeArrowheads="1"/>
              </p:cNvSpPr>
              <p:nvPr/>
            </p:nvSpPr>
            <p:spPr bwMode="auto">
              <a:xfrm>
                <a:off x="1392" y="128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7" name="Oval 157"/>
              <p:cNvSpPr>
                <a:spLocks noChangeArrowheads="1"/>
              </p:cNvSpPr>
              <p:nvPr/>
            </p:nvSpPr>
            <p:spPr bwMode="auto">
              <a:xfrm>
                <a:off x="1168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8" name="Oval 158"/>
              <p:cNvSpPr>
                <a:spLocks noChangeArrowheads="1"/>
              </p:cNvSpPr>
              <p:nvPr/>
            </p:nvSpPr>
            <p:spPr bwMode="auto">
              <a:xfrm>
                <a:off x="1317" y="12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39" name="Oval 159"/>
              <p:cNvSpPr>
                <a:spLocks noChangeArrowheads="1"/>
              </p:cNvSpPr>
              <p:nvPr/>
            </p:nvSpPr>
            <p:spPr bwMode="auto">
              <a:xfrm>
                <a:off x="720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0" name="Oval 160"/>
              <p:cNvSpPr>
                <a:spLocks noChangeArrowheads="1"/>
              </p:cNvSpPr>
              <p:nvPr/>
            </p:nvSpPr>
            <p:spPr bwMode="auto">
              <a:xfrm>
                <a:off x="794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1" name="Oval 161"/>
              <p:cNvSpPr>
                <a:spLocks noChangeArrowheads="1"/>
              </p:cNvSpPr>
              <p:nvPr/>
            </p:nvSpPr>
            <p:spPr bwMode="auto">
              <a:xfrm>
                <a:off x="869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2" name="Oval 162"/>
              <p:cNvSpPr>
                <a:spLocks noChangeArrowheads="1"/>
              </p:cNvSpPr>
              <p:nvPr/>
            </p:nvSpPr>
            <p:spPr bwMode="auto">
              <a:xfrm>
                <a:off x="944" y="141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3" name="Oval 163"/>
              <p:cNvSpPr>
                <a:spLocks noChangeArrowheads="1"/>
              </p:cNvSpPr>
              <p:nvPr/>
            </p:nvSpPr>
            <p:spPr bwMode="auto">
              <a:xfrm>
                <a:off x="1018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4" name="Oval 164"/>
              <p:cNvSpPr>
                <a:spLocks noChangeArrowheads="1"/>
              </p:cNvSpPr>
              <p:nvPr/>
            </p:nvSpPr>
            <p:spPr bwMode="auto">
              <a:xfrm>
                <a:off x="1093" y="141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5" name="Oval 165"/>
              <p:cNvSpPr>
                <a:spLocks noChangeArrowheads="1"/>
              </p:cNvSpPr>
              <p:nvPr/>
            </p:nvSpPr>
            <p:spPr bwMode="auto">
              <a:xfrm>
                <a:off x="1242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6" name="Oval 166"/>
              <p:cNvSpPr>
                <a:spLocks noChangeArrowheads="1"/>
              </p:cNvSpPr>
              <p:nvPr/>
            </p:nvSpPr>
            <p:spPr bwMode="auto">
              <a:xfrm>
                <a:off x="1392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7" name="Oval 167"/>
              <p:cNvSpPr>
                <a:spLocks noChangeArrowheads="1"/>
              </p:cNvSpPr>
              <p:nvPr/>
            </p:nvSpPr>
            <p:spPr bwMode="auto">
              <a:xfrm>
                <a:off x="1168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8" name="Oval 168"/>
              <p:cNvSpPr>
                <a:spLocks noChangeArrowheads="1"/>
              </p:cNvSpPr>
              <p:nvPr/>
            </p:nvSpPr>
            <p:spPr bwMode="auto">
              <a:xfrm>
                <a:off x="1317" y="14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49" name="Oval 169"/>
              <p:cNvSpPr>
                <a:spLocks noChangeArrowheads="1"/>
              </p:cNvSpPr>
              <p:nvPr/>
            </p:nvSpPr>
            <p:spPr bwMode="auto">
              <a:xfrm>
                <a:off x="720" y="154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0" name="Oval 170"/>
              <p:cNvSpPr>
                <a:spLocks noChangeArrowheads="1"/>
              </p:cNvSpPr>
              <p:nvPr/>
            </p:nvSpPr>
            <p:spPr bwMode="auto">
              <a:xfrm>
                <a:off x="794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1" name="Oval 171"/>
              <p:cNvSpPr>
                <a:spLocks noChangeArrowheads="1"/>
              </p:cNvSpPr>
              <p:nvPr/>
            </p:nvSpPr>
            <p:spPr bwMode="auto">
              <a:xfrm>
                <a:off x="869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2" name="Oval 172"/>
              <p:cNvSpPr>
                <a:spLocks noChangeArrowheads="1"/>
              </p:cNvSpPr>
              <p:nvPr/>
            </p:nvSpPr>
            <p:spPr bwMode="auto">
              <a:xfrm>
                <a:off x="944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3" name="Oval 173"/>
              <p:cNvSpPr>
                <a:spLocks noChangeArrowheads="1"/>
              </p:cNvSpPr>
              <p:nvPr/>
            </p:nvSpPr>
            <p:spPr bwMode="auto">
              <a:xfrm>
                <a:off x="1018" y="1542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4" name="Oval 174"/>
              <p:cNvSpPr>
                <a:spLocks noChangeArrowheads="1"/>
              </p:cNvSpPr>
              <p:nvPr/>
            </p:nvSpPr>
            <p:spPr bwMode="auto">
              <a:xfrm>
                <a:off x="1093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5" name="Oval 175"/>
              <p:cNvSpPr>
                <a:spLocks noChangeArrowheads="1"/>
              </p:cNvSpPr>
              <p:nvPr/>
            </p:nvSpPr>
            <p:spPr bwMode="auto">
              <a:xfrm>
                <a:off x="1242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6" name="Oval 176"/>
              <p:cNvSpPr>
                <a:spLocks noChangeArrowheads="1"/>
              </p:cNvSpPr>
              <p:nvPr/>
            </p:nvSpPr>
            <p:spPr bwMode="auto">
              <a:xfrm>
                <a:off x="1392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7" name="Oval 177"/>
              <p:cNvSpPr>
                <a:spLocks noChangeArrowheads="1"/>
              </p:cNvSpPr>
              <p:nvPr/>
            </p:nvSpPr>
            <p:spPr bwMode="auto">
              <a:xfrm>
                <a:off x="1168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8" name="Oval 178"/>
              <p:cNvSpPr>
                <a:spLocks noChangeArrowheads="1"/>
              </p:cNvSpPr>
              <p:nvPr/>
            </p:nvSpPr>
            <p:spPr bwMode="auto">
              <a:xfrm>
                <a:off x="1317" y="15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59" name="Oval 179"/>
              <p:cNvSpPr>
                <a:spLocks noChangeArrowheads="1"/>
              </p:cNvSpPr>
              <p:nvPr/>
            </p:nvSpPr>
            <p:spPr bwMode="auto">
              <a:xfrm>
                <a:off x="720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0" name="Oval 180"/>
              <p:cNvSpPr>
                <a:spLocks noChangeArrowheads="1"/>
              </p:cNvSpPr>
              <p:nvPr/>
            </p:nvSpPr>
            <p:spPr bwMode="auto">
              <a:xfrm>
                <a:off x="794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1" name="Oval 181"/>
              <p:cNvSpPr>
                <a:spLocks noChangeArrowheads="1"/>
              </p:cNvSpPr>
              <p:nvPr/>
            </p:nvSpPr>
            <p:spPr bwMode="auto">
              <a:xfrm>
                <a:off x="869" y="167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2" name="Oval 182"/>
              <p:cNvSpPr>
                <a:spLocks noChangeArrowheads="1"/>
              </p:cNvSpPr>
              <p:nvPr/>
            </p:nvSpPr>
            <p:spPr bwMode="auto">
              <a:xfrm>
                <a:off x="944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3" name="Oval 183"/>
              <p:cNvSpPr>
                <a:spLocks noChangeArrowheads="1"/>
              </p:cNvSpPr>
              <p:nvPr/>
            </p:nvSpPr>
            <p:spPr bwMode="auto">
              <a:xfrm>
                <a:off x="1018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4" name="Oval 184"/>
              <p:cNvSpPr>
                <a:spLocks noChangeArrowheads="1"/>
              </p:cNvSpPr>
              <p:nvPr/>
            </p:nvSpPr>
            <p:spPr bwMode="auto">
              <a:xfrm>
                <a:off x="1093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5" name="Oval 185"/>
              <p:cNvSpPr>
                <a:spLocks noChangeArrowheads="1"/>
              </p:cNvSpPr>
              <p:nvPr/>
            </p:nvSpPr>
            <p:spPr bwMode="auto">
              <a:xfrm>
                <a:off x="1242" y="167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6" name="Oval 186"/>
              <p:cNvSpPr>
                <a:spLocks noChangeArrowheads="1"/>
              </p:cNvSpPr>
              <p:nvPr/>
            </p:nvSpPr>
            <p:spPr bwMode="auto">
              <a:xfrm>
                <a:off x="1392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7" name="Oval 187"/>
              <p:cNvSpPr>
                <a:spLocks noChangeArrowheads="1"/>
              </p:cNvSpPr>
              <p:nvPr/>
            </p:nvSpPr>
            <p:spPr bwMode="auto">
              <a:xfrm>
                <a:off x="1168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8" name="Oval 188"/>
              <p:cNvSpPr>
                <a:spLocks noChangeArrowheads="1"/>
              </p:cNvSpPr>
              <p:nvPr/>
            </p:nvSpPr>
            <p:spPr bwMode="auto">
              <a:xfrm>
                <a:off x="1317" y="167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69" name="Oval 189"/>
              <p:cNvSpPr>
                <a:spLocks noChangeArrowheads="1"/>
              </p:cNvSpPr>
              <p:nvPr/>
            </p:nvSpPr>
            <p:spPr bwMode="auto">
              <a:xfrm>
                <a:off x="720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0" name="Oval 190"/>
              <p:cNvSpPr>
                <a:spLocks noChangeArrowheads="1"/>
              </p:cNvSpPr>
              <p:nvPr/>
            </p:nvSpPr>
            <p:spPr bwMode="auto">
              <a:xfrm>
                <a:off x="794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1" name="Oval 191"/>
              <p:cNvSpPr>
                <a:spLocks noChangeArrowheads="1"/>
              </p:cNvSpPr>
              <p:nvPr/>
            </p:nvSpPr>
            <p:spPr bwMode="auto">
              <a:xfrm>
                <a:off x="869" y="180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2" name="Oval 192"/>
              <p:cNvSpPr>
                <a:spLocks noChangeArrowheads="1"/>
              </p:cNvSpPr>
              <p:nvPr/>
            </p:nvSpPr>
            <p:spPr bwMode="auto">
              <a:xfrm>
                <a:off x="944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3" name="Oval 193"/>
              <p:cNvSpPr>
                <a:spLocks noChangeArrowheads="1"/>
              </p:cNvSpPr>
              <p:nvPr/>
            </p:nvSpPr>
            <p:spPr bwMode="auto">
              <a:xfrm>
                <a:off x="1018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4" name="Oval 194"/>
              <p:cNvSpPr>
                <a:spLocks noChangeArrowheads="1"/>
              </p:cNvSpPr>
              <p:nvPr/>
            </p:nvSpPr>
            <p:spPr bwMode="auto">
              <a:xfrm>
                <a:off x="1093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5" name="Oval 195"/>
              <p:cNvSpPr>
                <a:spLocks noChangeArrowheads="1"/>
              </p:cNvSpPr>
              <p:nvPr/>
            </p:nvSpPr>
            <p:spPr bwMode="auto">
              <a:xfrm>
                <a:off x="1242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6" name="Oval 196"/>
              <p:cNvSpPr>
                <a:spLocks noChangeArrowheads="1"/>
              </p:cNvSpPr>
              <p:nvPr/>
            </p:nvSpPr>
            <p:spPr bwMode="auto">
              <a:xfrm>
                <a:off x="1392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7" name="Oval 197"/>
              <p:cNvSpPr>
                <a:spLocks noChangeArrowheads="1"/>
              </p:cNvSpPr>
              <p:nvPr/>
            </p:nvSpPr>
            <p:spPr bwMode="auto">
              <a:xfrm>
                <a:off x="1168" y="180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8" name="Oval 198"/>
              <p:cNvSpPr>
                <a:spLocks noChangeArrowheads="1"/>
              </p:cNvSpPr>
              <p:nvPr/>
            </p:nvSpPr>
            <p:spPr bwMode="auto">
              <a:xfrm>
                <a:off x="1317" y="180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79" name="Oval 199"/>
              <p:cNvSpPr>
                <a:spLocks noChangeArrowheads="1"/>
              </p:cNvSpPr>
              <p:nvPr/>
            </p:nvSpPr>
            <p:spPr bwMode="auto">
              <a:xfrm>
                <a:off x="720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0" name="Oval 200"/>
              <p:cNvSpPr>
                <a:spLocks noChangeArrowheads="1"/>
              </p:cNvSpPr>
              <p:nvPr/>
            </p:nvSpPr>
            <p:spPr bwMode="auto">
              <a:xfrm>
                <a:off x="794" y="193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1" name="Oval 201"/>
              <p:cNvSpPr>
                <a:spLocks noChangeArrowheads="1"/>
              </p:cNvSpPr>
              <p:nvPr/>
            </p:nvSpPr>
            <p:spPr bwMode="auto">
              <a:xfrm>
                <a:off x="869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2" name="Oval 202"/>
              <p:cNvSpPr>
                <a:spLocks noChangeArrowheads="1"/>
              </p:cNvSpPr>
              <p:nvPr/>
            </p:nvSpPr>
            <p:spPr bwMode="auto">
              <a:xfrm>
                <a:off x="944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3" name="Oval 203"/>
              <p:cNvSpPr>
                <a:spLocks noChangeArrowheads="1"/>
              </p:cNvSpPr>
              <p:nvPr/>
            </p:nvSpPr>
            <p:spPr bwMode="auto">
              <a:xfrm>
                <a:off x="1018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4" name="Oval 204"/>
              <p:cNvSpPr>
                <a:spLocks noChangeArrowheads="1"/>
              </p:cNvSpPr>
              <p:nvPr/>
            </p:nvSpPr>
            <p:spPr bwMode="auto">
              <a:xfrm>
                <a:off x="1093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5" name="Oval 205"/>
              <p:cNvSpPr>
                <a:spLocks noChangeArrowheads="1"/>
              </p:cNvSpPr>
              <p:nvPr/>
            </p:nvSpPr>
            <p:spPr bwMode="auto">
              <a:xfrm>
                <a:off x="1242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6" name="Oval 206"/>
              <p:cNvSpPr>
                <a:spLocks noChangeArrowheads="1"/>
              </p:cNvSpPr>
              <p:nvPr/>
            </p:nvSpPr>
            <p:spPr bwMode="auto">
              <a:xfrm>
                <a:off x="1392" y="1933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7" name="Oval 207"/>
              <p:cNvSpPr>
                <a:spLocks noChangeArrowheads="1"/>
              </p:cNvSpPr>
              <p:nvPr/>
            </p:nvSpPr>
            <p:spPr bwMode="auto">
              <a:xfrm>
                <a:off x="1168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8" name="Oval 208"/>
              <p:cNvSpPr>
                <a:spLocks noChangeArrowheads="1"/>
              </p:cNvSpPr>
              <p:nvPr/>
            </p:nvSpPr>
            <p:spPr bwMode="auto">
              <a:xfrm>
                <a:off x="1317" y="19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9" name="Oval 209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0" name="Oval 210"/>
              <p:cNvSpPr>
                <a:spLocks noChangeArrowheads="1"/>
              </p:cNvSpPr>
              <p:nvPr/>
            </p:nvSpPr>
            <p:spPr bwMode="auto">
              <a:xfrm>
                <a:off x="794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1" name="Oval 211"/>
              <p:cNvSpPr>
                <a:spLocks noChangeArrowheads="1"/>
              </p:cNvSpPr>
              <p:nvPr/>
            </p:nvSpPr>
            <p:spPr bwMode="auto">
              <a:xfrm>
                <a:off x="869" y="2064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2" name="Oval 212"/>
              <p:cNvSpPr>
                <a:spLocks noChangeArrowheads="1"/>
              </p:cNvSpPr>
              <p:nvPr/>
            </p:nvSpPr>
            <p:spPr bwMode="auto">
              <a:xfrm>
                <a:off x="944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3" name="Oval 213"/>
              <p:cNvSpPr>
                <a:spLocks noChangeArrowheads="1"/>
              </p:cNvSpPr>
              <p:nvPr/>
            </p:nvSpPr>
            <p:spPr bwMode="auto">
              <a:xfrm>
                <a:off x="1018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4" name="Oval 214"/>
              <p:cNvSpPr>
                <a:spLocks noChangeArrowheads="1"/>
              </p:cNvSpPr>
              <p:nvPr/>
            </p:nvSpPr>
            <p:spPr bwMode="auto">
              <a:xfrm>
                <a:off x="1093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5" name="Oval 215"/>
              <p:cNvSpPr>
                <a:spLocks noChangeArrowheads="1"/>
              </p:cNvSpPr>
              <p:nvPr/>
            </p:nvSpPr>
            <p:spPr bwMode="auto">
              <a:xfrm>
                <a:off x="1242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6" name="Oval 216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7" name="Oval 217"/>
              <p:cNvSpPr>
                <a:spLocks noChangeArrowheads="1"/>
              </p:cNvSpPr>
              <p:nvPr/>
            </p:nvSpPr>
            <p:spPr bwMode="auto">
              <a:xfrm>
                <a:off x="1168" y="2064"/>
                <a:ext cx="48" cy="48"/>
              </a:xfrm>
              <a:prstGeom prst="ellipse">
                <a:avLst/>
              </a:prstGeom>
              <a:solidFill>
                <a:schemeClr val="accent1">
                  <a:alpha val="3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98" name="Oval 218"/>
              <p:cNvSpPr>
                <a:spLocks noChangeArrowheads="1"/>
              </p:cNvSpPr>
              <p:nvPr/>
            </p:nvSpPr>
            <p:spPr bwMode="auto">
              <a:xfrm>
                <a:off x="1317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2309" name="Group 229"/>
          <p:cNvGrpSpPr>
            <a:grpSpLocks/>
          </p:cNvGrpSpPr>
          <p:nvPr/>
        </p:nvGrpSpPr>
        <p:grpSpPr bwMode="auto">
          <a:xfrm>
            <a:off x="2667000" y="2628900"/>
            <a:ext cx="2286000" cy="2063750"/>
            <a:chOff x="1680" y="1656"/>
            <a:chExt cx="1440" cy="1300"/>
          </a:xfrm>
        </p:grpSpPr>
        <p:grpSp>
          <p:nvGrpSpPr>
            <p:cNvPr id="302299" name="Group 219"/>
            <p:cNvGrpSpPr>
              <a:grpSpLocks/>
            </p:cNvGrpSpPr>
            <p:nvPr/>
          </p:nvGrpSpPr>
          <p:grpSpPr bwMode="auto">
            <a:xfrm>
              <a:off x="2060" y="1656"/>
              <a:ext cx="1060" cy="1300"/>
              <a:chOff x="2256" y="1824"/>
              <a:chExt cx="1060" cy="1300"/>
            </a:xfrm>
          </p:grpSpPr>
          <p:sp>
            <p:nvSpPr>
              <p:cNvPr id="302090" name="Oval 10"/>
              <p:cNvSpPr>
                <a:spLocks noChangeAspect="1" noChangeArrowheads="1"/>
              </p:cNvSpPr>
              <p:nvPr/>
            </p:nvSpPr>
            <p:spPr bwMode="auto">
              <a:xfrm>
                <a:off x="2256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1" name="Oval 11"/>
              <p:cNvSpPr>
                <a:spLocks noChangeAspect="1" noChangeArrowheads="1"/>
              </p:cNvSpPr>
              <p:nvPr/>
            </p:nvSpPr>
            <p:spPr bwMode="auto">
              <a:xfrm>
                <a:off x="2330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2" name="Oval 12"/>
              <p:cNvSpPr>
                <a:spLocks noChangeAspect="1" noChangeArrowheads="1"/>
              </p:cNvSpPr>
              <p:nvPr/>
            </p:nvSpPr>
            <p:spPr bwMode="auto">
              <a:xfrm>
                <a:off x="2405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3" name="Oval 13"/>
              <p:cNvSpPr>
                <a:spLocks noChangeAspect="1" noChangeArrowheads="1"/>
              </p:cNvSpPr>
              <p:nvPr/>
            </p:nvSpPr>
            <p:spPr bwMode="auto">
              <a:xfrm>
                <a:off x="2480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4" name="Oval 14"/>
              <p:cNvSpPr>
                <a:spLocks noChangeAspect="1" noChangeArrowheads="1"/>
              </p:cNvSpPr>
              <p:nvPr/>
            </p:nvSpPr>
            <p:spPr bwMode="auto">
              <a:xfrm>
                <a:off x="2554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5" name="Oval 15"/>
              <p:cNvSpPr>
                <a:spLocks noChangeAspect="1" noChangeArrowheads="1"/>
              </p:cNvSpPr>
              <p:nvPr/>
            </p:nvSpPr>
            <p:spPr bwMode="auto">
              <a:xfrm>
                <a:off x="2629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6" name="Oval 16"/>
              <p:cNvSpPr>
                <a:spLocks noChangeAspect="1" noChangeArrowheads="1"/>
              </p:cNvSpPr>
              <p:nvPr/>
            </p:nvSpPr>
            <p:spPr bwMode="auto">
              <a:xfrm>
                <a:off x="2778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7" name="Oval 17"/>
              <p:cNvSpPr>
                <a:spLocks noChangeAspect="1" noChangeArrowheads="1"/>
              </p:cNvSpPr>
              <p:nvPr/>
            </p:nvSpPr>
            <p:spPr bwMode="auto">
              <a:xfrm>
                <a:off x="2928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8" name="Oval 18"/>
              <p:cNvSpPr>
                <a:spLocks noChangeAspect="1" noChangeArrowheads="1"/>
              </p:cNvSpPr>
              <p:nvPr/>
            </p:nvSpPr>
            <p:spPr bwMode="auto">
              <a:xfrm>
                <a:off x="2704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099" name="Oval 19"/>
              <p:cNvSpPr>
                <a:spLocks noChangeAspect="1" noChangeArrowheads="1"/>
              </p:cNvSpPr>
              <p:nvPr/>
            </p:nvSpPr>
            <p:spPr bwMode="auto">
              <a:xfrm>
                <a:off x="2853" y="182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2" name="Oval 22"/>
              <p:cNvSpPr>
                <a:spLocks noChangeAspect="1" noChangeArrowheads="1"/>
              </p:cNvSpPr>
              <p:nvPr/>
            </p:nvSpPr>
            <p:spPr bwMode="auto">
              <a:xfrm>
                <a:off x="2256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3" name="Oval 23"/>
              <p:cNvSpPr>
                <a:spLocks noChangeAspect="1" noChangeArrowheads="1"/>
              </p:cNvSpPr>
              <p:nvPr/>
            </p:nvSpPr>
            <p:spPr bwMode="auto">
              <a:xfrm>
                <a:off x="2330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4" name="Oval 24"/>
              <p:cNvSpPr>
                <a:spLocks noChangeAspect="1" noChangeArrowheads="1"/>
              </p:cNvSpPr>
              <p:nvPr/>
            </p:nvSpPr>
            <p:spPr bwMode="auto">
              <a:xfrm>
                <a:off x="2405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5" name="Oval 25"/>
              <p:cNvSpPr>
                <a:spLocks noChangeAspect="1" noChangeArrowheads="1"/>
              </p:cNvSpPr>
              <p:nvPr/>
            </p:nvSpPr>
            <p:spPr bwMode="auto">
              <a:xfrm>
                <a:off x="2480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6" name="Oval 26"/>
              <p:cNvSpPr>
                <a:spLocks noChangeAspect="1" noChangeArrowheads="1"/>
              </p:cNvSpPr>
              <p:nvPr/>
            </p:nvSpPr>
            <p:spPr bwMode="auto">
              <a:xfrm>
                <a:off x="2554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7" name="Oval 27"/>
              <p:cNvSpPr>
                <a:spLocks noChangeAspect="1" noChangeArrowheads="1"/>
              </p:cNvSpPr>
              <p:nvPr/>
            </p:nvSpPr>
            <p:spPr bwMode="auto">
              <a:xfrm>
                <a:off x="2629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8" name="Oval 28"/>
              <p:cNvSpPr>
                <a:spLocks noChangeAspect="1" noChangeArrowheads="1"/>
              </p:cNvSpPr>
              <p:nvPr/>
            </p:nvSpPr>
            <p:spPr bwMode="auto">
              <a:xfrm>
                <a:off x="2778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09" name="Oval 29"/>
              <p:cNvSpPr>
                <a:spLocks noChangeAspect="1" noChangeArrowheads="1"/>
              </p:cNvSpPr>
              <p:nvPr/>
            </p:nvSpPr>
            <p:spPr bwMode="auto">
              <a:xfrm>
                <a:off x="2928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0" name="Oval 30"/>
              <p:cNvSpPr>
                <a:spLocks noChangeAspect="1" noChangeArrowheads="1"/>
              </p:cNvSpPr>
              <p:nvPr/>
            </p:nvSpPr>
            <p:spPr bwMode="auto">
              <a:xfrm>
                <a:off x="2704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1" name="Oval 31"/>
              <p:cNvSpPr>
                <a:spLocks noChangeAspect="1" noChangeArrowheads="1"/>
              </p:cNvSpPr>
              <p:nvPr/>
            </p:nvSpPr>
            <p:spPr bwMode="auto">
              <a:xfrm>
                <a:off x="2853" y="195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3" name="Oval 33"/>
              <p:cNvSpPr>
                <a:spLocks noChangeAspect="1" noChangeArrowheads="1"/>
              </p:cNvSpPr>
              <p:nvPr/>
            </p:nvSpPr>
            <p:spPr bwMode="auto">
              <a:xfrm>
                <a:off x="2256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4" name="Oval 34"/>
              <p:cNvSpPr>
                <a:spLocks noChangeAspect="1" noChangeArrowheads="1"/>
              </p:cNvSpPr>
              <p:nvPr/>
            </p:nvSpPr>
            <p:spPr bwMode="auto">
              <a:xfrm>
                <a:off x="2330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5" name="Oval 35"/>
              <p:cNvSpPr>
                <a:spLocks noChangeAspect="1" noChangeArrowheads="1"/>
              </p:cNvSpPr>
              <p:nvPr/>
            </p:nvSpPr>
            <p:spPr bwMode="auto">
              <a:xfrm>
                <a:off x="2405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6" name="Oval 36"/>
              <p:cNvSpPr>
                <a:spLocks noChangeAspect="1" noChangeArrowheads="1"/>
              </p:cNvSpPr>
              <p:nvPr/>
            </p:nvSpPr>
            <p:spPr bwMode="auto">
              <a:xfrm>
                <a:off x="2480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7" name="Oval 37"/>
              <p:cNvSpPr>
                <a:spLocks noChangeAspect="1" noChangeArrowheads="1"/>
              </p:cNvSpPr>
              <p:nvPr/>
            </p:nvSpPr>
            <p:spPr bwMode="auto">
              <a:xfrm>
                <a:off x="2554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8" name="Oval 38"/>
              <p:cNvSpPr>
                <a:spLocks noChangeAspect="1" noChangeArrowheads="1"/>
              </p:cNvSpPr>
              <p:nvPr/>
            </p:nvSpPr>
            <p:spPr bwMode="auto">
              <a:xfrm>
                <a:off x="2629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19" name="Oval 39"/>
              <p:cNvSpPr>
                <a:spLocks noChangeAspect="1" noChangeArrowheads="1"/>
              </p:cNvSpPr>
              <p:nvPr/>
            </p:nvSpPr>
            <p:spPr bwMode="auto">
              <a:xfrm>
                <a:off x="2778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0" name="Oval 40"/>
              <p:cNvSpPr>
                <a:spLocks noChangeAspect="1" noChangeArrowheads="1"/>
              </p:cNvSpPr>
              <p:nvPr/>
            </p:nvSpPr>
            <p:spPr bwMode="auto">
              <a:xfrm>
                <a:off x="2928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1" name="Oval 41"/>
              <p:cNvSpPr>
                <a:spLocks noChangeAspect="1" noChangeArrowheads="1"/>
              </p:cNvSpPr>
              <p:nvPr/>
            </p:nvSpPr>
            <p:spPr bwMode="auto">
              <a:xfrm>
                <a:off x="2704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2" name="Oval 42"/>
              <p:cNvSpPr>
                <a:spLocks noChangeAspect="1" noChangeArrowheads="1"/>
              </p:cNvSpPr>
              <p:nvPr/>
            </p:nvSpPr>
            <p:spPr bwMode="auto">
              <a:xfrm>
                <a:off x="2853" y="208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4" name="Oval 44"/>
              <p:cNvSpPr>
                <a:spLocks noChangeAspect="1" noChangeArrowheads="1"/>
              </p:cNvSpPr>
              <p:nvPr/>
            </p:nvSpPr>
            <p:spPr bwMode="auto">
              <a:xfrm>
                <a:off x="2256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5" name="Oval 45"/>
              <p:cNvSpPr>
                <a:spLocks noChangeAspect="1" noChangeArrowheads="1"/>
              </p:cNvSpPr>
              <p:nvPr/>
            </p:nvSpPr>
            <p:spPr bwMode="auto">
              <a:xfrm>
                <a:off x="2330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6" name="Oval 46"/>
              <p:cNvSpPr>
                <a:spLocks noChangeAspect="1" noChangeArrowheads="1"/>
              </p:cNvSpPr>
              <p:nvPr/>
            </p:nvSpPr>
            <p:spPr bwMode="auto">
              <a:xfrm>
                <a:off x="2405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7" name="Oval 47"/>
              <p:cNvSpPr>
                <a:spLocks noChangeAspect="1" noChangeArrowheads="1"/>
              </p:cNvSpPr>
              <p:nvPr/>
            </p:nvSpPr>
            <p:spPr bwMode="auto">
              <a:xfrm>
                <a:off x="2480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8" name="Oval 48"/>
              <p:cNvSpPr>
                <a:spLocks noChangeAspect="1" noChangeArrowheads="1"/>
              </p:cNvSpPr>
              <p:nvPr/>
            </p:nvSpPr>
            <p:spPr bwMode="auto">
              <a:xfrm>
                <a:off x="2554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29" name="Oval 49"/>
              <p:cNvSpPr>
                <a:spLocks noChangeAspect="1" noChangeArrowheads="1"/>
              </p:cNvSpPr>
              <p:nvPr/>
            </p:nvSpPr>
            <p:spPr bwMode="auto">
              <a:xfrm>
                <a:off x="2629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0" name="Oval 50"/>
              <p:cNvSpPr>
                <a:spLocks noChangeAspect="1" noChangeArrowheads="1"/>
              </p:cNvSpPr>
              <p:nvPr/>
            </p:nvSpPr>
            <p:spPr bwMode="auto">
              <a:xfrm>
                <a:off x="2778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1" name="Oval 51"/>
              <p:cNvSpPr>
                <a:spLocks noChangeAspect="1" noChangeArrowheads="1"/>
              </p:cNvSpPr>
              <p:nvPr/>
            </p:nvSpPr>
            <p:spPr bwMode="auto">
              <a:xfrm>
                <a:off x="2928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2" name="Oval 52"/>
              <p:cNvSpPr>
                <a:spLocks noChangeAspect="1" noChangeArrowheads="1"/>
              </p:cNvSpPr>
              <p:nvPr/>
            </p:nvSpPr>
            <p:spPr bwMode="auto">
              <a:xfrm>
                <a:off x="2704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3" name="Oval 53"/>
              <p:cNvSpPr>
                <a:spLocks noChangeAspect="1" noChangeArrowheads="1"/>
              </p:cNvSpPr>
              <p:nvPr/>
            </p:nvSpPr>
            <p:spPr bwMode="auto">
              <a:xfrm>
                <a:off x="2853" y="2214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5" name="Oval 55"/>
              <p:cNvSpPr>
                <a:spLocks noChangeAspect="1" noChangeArrowheads="1"/>
              </p:cNvSpPr>
              <p:nvPr/>
            </p:nvSpPr>
            <p:spPr bwMode="auto">
              <a:xfrm>
                <a:off x="2256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6" name="Oval 56"/>
              <p:cNvSpPr>
                <a:spLocks noChangeAspect="1" noChangeArrowheads="1"/>
              </p:cNvSpPr>
              <p:nvPr/>
            </p:nvSpPr>
            <p:spPr bwMode="auto">
              <a:xfrm>
                <a:off x="2330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7" name="Oval 57"/>
              <p:cNvSpPr>
                <a:spLocks noChangeAspect="1" noChangeArrowheads="1"/>
              </p:cNvSpPr>
              <p:nvPr/>
            </p:nvSpPr>
            <p:spPr bwMode="auto">
              <a:xfrm>
                <a:off x="2405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8" name="Oval 58"/>
              <p:cNvSpPr>
                <a:spLocks noChangeAspect="1" noChangeArrowheads="1"/>
              </p:cNvSpPr>
              <p:nvPr/>
            </p:nvSpPr>
            <p:spPr bwMode="auto">
              <a:xfrm>
                <a:off x="2480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39" name="Oval 59"/>
              <p:cNvSpPr>
                <a:spLocks noChangeAspect="1" noChangeArrowheads="1"/>
              </p:cNvSpPr>
              <p:nvPr/>
            </p:nvSpPr>
            <p:spPr bwMode="auto">
              <a:xfrm>
                <a:off x="2554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0" name="Oval 60"/>
              <p:cNvSpPr>
                <a:spLocks noChangeAspect="1" noChangeArrowheads="1"/>
              </p:cNvSpPr>
              <p:nvPr/>
            </p:nvSpPr>
            <p:spPr bwMode="auto">
              <a:xfrm>
                <a:off x="2629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1" name="Oval 61"/>
              <p:cNvSpPr>
                <a:spLocks noChangeAspect="1" noChangeArrowheads="1"/>
              </p:cNvSpPr>
              <p:nvPr/>
            </p:nvSpPr>
            <p:spPr bwMode="auto">
              <a:xfrm>
                <a:off x="2778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2" name="Oval 62"/>
              <p:cNvSpPr>
                <a:spLocks noChangeAspect="1" noChangeArrowheads="1"/>
              </p:cNvSpPr>
              <p:nvPr/>
            </p:nvSpPr>
            <p:spPr bwMode="auto">
              <a:xfrm>
                <a:off x="2928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3" name="Oval 63"/>
              <p:cNvSpPr>
                <a:spLocks noChangeAspect="1" noChangeArrowheads="1"/>
              </p:cNvSpPr>
              <p:nvPr/>
            </p:nvSpPr>
            <p:spPr bwMode="auto">
              <a:xfrm>
                <a:off x="2704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4" name="Oval 64"/>
              <p:cNvSpPr>
                <a:spLocks noChangeAspect="1" noChangeArrowheads="1"/>
              </p:cNvSpPr>
              <p:nvPr/>
            </p:nvSpPr>
            <p:spPr bwMode="auto">
              <a:xfrm>
                <a:off x="2853" y="234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6" name="Oval 66"/>
              <p:cNvSpPr>
                <a:spLocks noChangeAspect="1" noChangeArrowheads="1"/>
              </p:cNvSpPr>
              <p:nvPr/>
            </p:nvSpPr>
            <p:spPr bwMode="auto">
              <a:xfrm>
                <a:off x="2256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7" name="Oval 67"/>
              <p:cNvSpPr>
                <a:spLocks noChangeAspect="1" noChangeArrowheads="1"/>
              </p:cNvSpPr>
              <p:nvPr/>
            </p:nvSpPr>
            <p:spPr bwMode="auto">
              <a:xfrm>
                <a:off x="2330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8" name="Oval 68"/>
              <p:cNvSpPr>
                <a:spLocks noChangeAspect="1" noChangeArrowheads="1"/>
              </p:cNvSpPr>
              <p:nvPr/>
            </p:nvSpPr>
            <p:spPr bwMode="auto">
              <a:xfrm>
                <a:off x="2405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49" name="Oval 69"/>
              <p:cNvSpPr>
                <a:spLocks noChangeAspect="1" noChangeArrowheads="1"/>
              </p:cNvSpPr>
              <p:nvPr/>
            </p:nvSpPr>
            <p:spPr bwMode="auto">
              <a:xfrm>
                <a:off x="2480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0" name="Oval 70"/>
              <p:cNvSpPr>
                <a:spLocks noChangeAspect="1" noChangeArrowheads="1"/>
              </p:cNvSpPr>
              <p:nvPr/>
            </p:nvSpPr>
            <p:spPr bwMode="auto">
              <a:xfrm>
                <a:off x="2554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1" name="Oval 71"/>
              <p:cNvSpPr>
                <a:spLocks noChangeAspect="1" noChangeArrowheads="1"/>
              </p:cNvSpPr>
              <p:nvPr/>
            </p:nvSpPr>
            <p:spPr bwMode="auto">
              <a:xfrm>
                <a:off x="2629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2" name="Oval 72"/>
              <p:cNvSpPr>
                <a:spLocks noChangeAspect="1" noChangeArrowheads="1"/>
              </p:cNvSpPr>
              <p:nvPr/>
            </p:nvSpPr>
            <p:spPr bwMode="auto">
              <a:xfrm>
                <a:off x="2778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3" name="Oval 73"/>
              <p:cNvSpPr>
                <a:spLocks noChangeAspect="1" noChangeArrowheads="1"/>
              </p:cNvSpPr>
              <p:nvPr/>
            </p:nvSpPr>
            <p:spPr bwMode="auto">
              <a:xfrm>
                <a:off x="2928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4" name="Oval 74"/>
              <p:cNvSpPr>
                <a:spLocks noChangeAspect="1" noChangeArrowheads="1"/>
              </p:cNvSpPr>
              <p:nvPr/>
            </p:nvSpPr>
            <p:spPr bwMode="auto">
              <a:xfrm>
                <a:off x="2704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5" name="Oval 75"/>
              <p:cNvSpPr>
                <a:spLocks noChangeAspect="1" noChangeArrowheads="1"/>
              </p:cNvSpPr>
              <p:nvPr/>
            </p:nvSpPr>
            <p:spPr bwMode="auto">
              <a:xfrm>
                <a:off x="2853" y="247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7" name="Oval 77"/>
              <p:cNvSpPr>
                <a:spLocks noChangeAspect="1" noChangeArrowheads="1"/>
              </p:cNvSpPr>
              <p:nvPr/>
            </p:nvSpPr>
            <p:spPr bwMode="auto">
              <a:xfrm>
                <a:off x="2256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8" name="Oval 78"/>
              <p:cNvSpPr>
                <a:spLocks noChangeAspect="1" noChangeArrowheads="1"/>
              </p:cNvSpPr>
              <p:nvPr/>
            </p:nvSpPr>
            <p:spPr bwMode="auto">
              <a:xfrm>
                <a:off x="2330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59" name="Oval 79"/>
              <p:cNvSpPr>
                <a:spLocks noChangeAspect="1" noChangeArrowheads="1"/>
              </p:cNvSpPr>
              <p:nvPr/>
            </p:nvSpPr>
            <p:spPr bwMode="auto">
              <a:xfrm>
                <a:off x="2405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0" name="Oval 80"/>
              <p:cNvSpPr>
                <a:spLocks noChangeAspect="1" noChangeArrowheads="1"/>
              </p:cNvSpPr>
              <p:nvPr/>
            </p:nvSpPr>
            <p:spPr bwMode="auto">
              <a:xfrm>
                <a:off x="2480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1" name="Oval 81"/>
              <p:cNvSpPr>
                <a:spLocks noChangeAspect="1" noChangeArrowheads="1"/>
              </p:cNvSpPr>
              <p:nvPr/>
            </p:nvSpPr>
            <p:spPr bwMode="auto">
              <a:xfrm>
                <a:off x="2554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2" name="Oval 82"/>
              <p:cNvSpPr>
                <a:spLocks noChangeAspect="1" noChangeArrowheads="1"/>
              </p:cNvSpPr>
              <p:nvPr/>
            </p:nvSpPr>
            <p:spPr bwMode="auto">
              <a:xfrm>
                <a:off x="2629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3" name="Oval 83"/>
              <p:cNvSpPr>
                <a:spLocks noChangeAspect="1" noChangeArrowheads="1"/>
              </p:cNvSpPr>
              <p:nvPr/>
            </p:nvSpPr>
            <p:spPr bwMode="auto">
              <a:xfrm>
                <a:off x="2778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4" name="Oval 84"/>
              <p:cNvSpPr>
                <a:spLocks noChangeAspect="1" noChangeArrowheads="1"/>
              </p:cNvSpPr>
              <p:nvPr/>
            </p:nvSpPr>
            <p:spPr bwMode="auto">
              <a:xfrm>
                <a:off x="2928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5" name="Oval 85"/>
              <p:cNvSpPr>
                <a:spLocks noChangeAspect="1" noChangeArrowheads="1"/>
              </p:cNvSpPr>
              <p:nvPr/>
            </p:nvSpPr>
            <p:spPr bwMode="auto">
              <a:xfrm>
                <a:off x="2704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6" name="Oval 86"/>
              <p:cNvSpPr>
                <a:spLocks noChangeAspect="1" noChangeArrowheads="1"/>
              </p:cNvSpPr>
              <p:nvPr/>
            </p:nvSpPr>
            <p:spPr bwMode="auto">
              <a:xfrm>
                <a:off x="2853" y="2605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8" name="Oval 88"/>
              <p:cNvSpPr>
                <a:spLocks noChangeAspect="1" noChangeArrowheads="1"/>
              </p:cNvSpPr>
              <p:nvPr/>
            </p:nvSpPr>
            <p:spPr bwMode="auto">
              <a:xfrm>
                <a:off x="2256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69" name="Oval 89"/>
              <p:cNvSpPr>
                <a:spLocks noChangeAspect="1" noChangeArrowheads="1"/>
              </p:cNvSpPr>
              <p:nvPr/>
            </p:nvSpPr>
            <p:spPr bwMode="auto">
              <a:xfrm>
                <a:off x="2330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0" name="Oval 90"/>
              <p:cNvSpPr>
                <a:spLocks noChangeAspect="1" noChangeArrowheads="1"/>
              </p:cNvSpPr>
              <p:nvPr/>
            </p:nvSpPr>
            <p:spPr bwMode="auto">
              <a:xfrm>
                <a:off x="2405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1" name="Oval 91"/>
              <p:cNvSpPr>
                <a:spLocks noChangeAspect="1" noChangeArrowheads="1"/>
              </p:cNvSpPr>
              <p:nvPr/>
            </p:nvSpPr>
            <p:spPr bwMode="auto">
              <a:xfrm>
                <a:off x="2480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2" name="Oval 92"/>
              <p:cNvSpPr>
                <a:spLocks noChangeAspect="1" noChangeArrowheads="1"/>
              </p:cNvSpPr>
              <p:nvPr/>
            </p:nvSpPr>
            <p:spPr bwMode="auto">
              <a:xfrm>
                <a:off x="2554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3" name="Oval 93"/>
              <p:cNvSpPr>
                <a:spLocks noChangeAspect="1" noChangeArrowheads="1"/>
              </p:cNvSpPr>
              <p:nvPr/>
            </p:nvSpPr>
            <p:spPr bwMode="auto">
              <a:xfrm>
                <a:off x="2629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4" name="Oval 94"/>
              <p:cNvSpPr>
                <a:spLocks noChangeAspect="1" noChangeArrowheads="1"/>
              </p:cNvSpPr>
              <p:nvPr/>
            </p:nvSpPr>
            <p:spPr bwMode="auto">
              <a:xfrm>
                <a:off x="2778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5" name="Oval 95"/>
              <p:cNvSpPr>
                <a:spLocks noChangeAspect="1" noChangeArrowheads="1"/>
              </p:cNvSpPr>
              <p:nvPr/>
            </p:nvSpPr>
            <p:spPr bwMode="auto">
              <a:xfrm>
                <a:off x="2928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6" name="Oval 96"/>
              <p:cNvSpPr>
                <a:spLocks noChangeAspect="1" noChangeArrowheads="1"/>
              </p:cNvSpPr>
              <p:nvPr/>
            </p:nvSpPr>
            <p:spPr bwMode="auto">
              <a:xfrm>
                <a:off x="2704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177" name="Oval 97"/>
              <p:cNvSpPr>
                <a:spLocks noChangeAspect="1" noChangeArrowheads="1"/>
              </p:cNvSpPr>
              <p:nvPr/>
            </p:nvSpPr>
            <p:spPr bwMode="auto">
              <a:xfrm>
                <a:off x="2853" y="2736"/>
                <a:ext cx="388" cy="388"/>
              </a:xfrm>
              <a:prstGeom prst="ellipse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305" name="Line 225"/>
            <p:cNvSpPr>
              <a:spLocks noChangeShapeType="1"/>
            </p:cNvSpPr>
            <p:nvPr/>
          </p:nvSpPr>
          <p:spPr bwMode="auto">
            <a:xfrm>
              <a:off x="1680" y="2304"/>
              <a:ext cx="240" cy="0"/>
            </a:xfrm>
            <a:prstGeom prst="line">
              <a:avLst/>
            </a:prstGeom>
            <a:noFill/>
            <a:ln w="66675" cmpd="dbl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310" name="Group 230"/>
          <p:cNvGrpSpPr>
            <a:grpSpLocks/>
          </p:cNvGrpSpPr>
          <p:nvPr/>
        </p:nvGrpSpPr>
        <p:grpSpPr bwMode="auto">
          <a:xfrm>
            <a:off x="5181600" y="2057400"/>
            <a:ext cx="3429000" cy="3006725"/>
            <a:chOff x="3264" y="1296"/>
            <a:chExt cx="2160" cy="1894"/>
          </a:xfrm>
        </p:grpSpPr>
        <p:grpSp>
          <p:nvGrpSpPr>
            <p:cNvPr id="302303" name="Group 223"/>
            <p:cNvGrpSpPr>
              <a:grpSpLocks/>
            </p:cNvGrpSpPr>
            <p:nvPr/>
          </p:nvGrpSpPr>
          <p:grpSpPr bwMode="auto">
            <a:xfrm>
              <a:off x="3586" y="1296"/>
              <a:ext cx="1838" cy="1894"/>
              <a:chOff x="3648" y="1296"/>
              <a:chExt cx="1838" cy="1894"/>
            </a:xfrm>
          </p:grpSpPr>
          <p:grpSp>
            <p:nvGrpSpPr>
              <p:cNvPr id="302300" name="Group 220"/>
              <p:cNvGrpSpPr>
                <a:grpSpLocks/>
              </p:cNvGrpSpPr>
              <p:nvPr/>
            </p:nvGrpSpPr>
            <p:grpSpPr bwMode="auto">
              <a:xfrm>
                <a:off x="3648" y="1296"/>
                <a:ext cx="1776" cy="1584"/>
                <a:chOff x="3984" y="528"/>
                <a:chExt cx="2448" cy="2352"/>
              </a:xfrm>
            </p:grpSpPr>
            <p:sp>
              <p:nvSpPr>
                <p:cNvPr id="302182" name="Freeform 102"/>
                <p:cNvSpPr>
                  <a:spLocks/>
                </p:cNvSpPr>
                <p:nvPr/>
              </p:nvSpPr>
              <p:spPr bwMode="auto">
                <a:xfrm>
                  <a:off x="4368" y="816"/>
                  <a:ext cx="1872" cy="1536"/>
                </a:xfrm>
                <a:custGeom>
                  <a:avLst/>
                  <a:gdLst>
                    <a:gd name="T0" fmla="*/ 0 w 1872"/>
                    <a:gd name="T1" fmla="*/ 1536 h 1536"/>
                    <a:gd name="T2" fmla="*/ 240 w 1872"/>
                    <a:gd name="T3" fmla="*/ 288 h 1536"/>
                    <a:gd name="T4" fmla="*/ 288 w 1872"/>
                    <a:gd name="T5" fmla="*/ 624 h 1536"/>
                    <a:gd name="T6" fmla="*/ 384 w 1872"/>
                    <a:gd name="T7" fmla="*/ 96 h 1536"/>
                    <a:gd name="T8" fmla="*/ 432 w 1872"/>
                    <a:gd name="T9" fmla="*/ 480 h 1536"/>
                    <a:gd name="T10" fmla="*/ 480 w 1872"/>
                    <a:gd name="T11" fmla="*/ 336 h 1536"/>
                    <a:gd name="T12" fmla="*/ 528 w 1872"/>
                    <a:gd name="T13" fmla="*/ 624 h 1536"/>
                    <a:gd name="T14" fmla="*/ 672 w 1872"/>
                    <a:gd name="T15" fmla="*/ 96 h 1536"/>
                    <a:gd name="T16" fmla="*/ 720 w 1872"/>
                    <a:gd name="T17" fmla="*/ 480 h 1536"/>
                    <a:gd name="T18" fmla="*/ 864 w 1872"/>
                    <a:gd name="T19" fmla="*/ 240 h 1536"/>
                    <a:gd name="T20" fmla="*/ 1008 w 1872"/>
                    <a:gd name="T21" fmla="*/ 672 h 1536"/>
                    <a:gd name="T22" fmla="*/ 1104 w 1872"/>
                    <a:gd name="T23" fmla="*/ 288 h 1536"/>
                    <a:gd name="T24" fmla="*/ 1152 w 1872"/>
                    <a:gd name="T25" fmla="*/ 0 h 1536"/>
                    <a:gd name="T26" fmla="*/ 1248 w 1872"/>
                    <a:gd name="T27" fmla="*/ 624 h 1536"/>
                    <a:gd name="T28" fmla="*/ 1296 w 1872"/>
                    <a:gd name="T29" fmla="*/ 480 h 1536"/>
                    <a:gd name="T30" fmla="*/ 1296 w 1872"/>
                    <a:gd name="T31" fmla="*/ 672 h 1536"/>
                    <a:gd name="T32" fmla="*/ 1440 w 1872"/>
                    <a:gd name="T33" fmla="*/ 48 h 1536"/>
                    <a:gd name="T34" fmla="*/ 1488 w 1872"/>
                    <a:gd name="T35" fmla="*/ 432 h 1536"/>
                    <a:gd name="T36" fmla="*/ 1584 w 1872"/>
                    <a:gd name="T37" fmla="*/ 288 h 1536"/>
                    <a:gd name="T38" fmla="*/ 1872 w 1872"/>
                    <a:gd name="T39" fmla="*/ 1536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72" h="1536">
                      <a:moveTo>
                        <a:pt x="0" y="1536"/>
                      </a:moveTo>
                      <a:lnTo>
                        <a:pt x="240" y="288"/>
                      </a:lnTo>
                      <a:lnTo>
                        <a:pt x="288" y="624"/>
                      </a:lnTo>
                      <a:lnTo>
                        <a:pt x="384" y="96"/>
                      </a:lnTo>
                      <a:lnTo>
                        <a:pt x="432" y="480"/>
                      </a:lnTo>
                      <a:lnTo>
                        <a:pt x="480" y="336"/>
                      </a:lnTo>
                      <a:lnTo>
                        <a:pt x="528" y="624"/>
                      </a:lnTo>
                      <a:lnTo>
                        <a:pt x="672" y="96"/>
                      </a:lnTo>
                      <a:lnTo>
                        <a:pt x="720" y="480"/>
                      </a:lnTo>
                      <a:lnTo>
                        <a:pt x="864" y="240"/>
                      </a:lnTo>
                      <a:lnTo>
                        <a:pt x="1008" y="672"/>
                      </a:lnTo>
                      <a:lnTo>
                        <a:pt x="1104" y="288"/>
                      </a:lnTo>
                      <a:lnTo>
                        <a:pt x="1152" y="0"/>
                      </a:lnTo>
                      <a:lnTo>
                        <a:pt x="1248" y="624"/>
                      </a:lnTo>
                      <a:lnTo>
                        <a:pt x="1296" y="480"/>
                      </a:lnTo>
                      <a:lnTo>
                        <a:pt x="1296" y="672"/>
                      </a:lnTo>
                      <a:lnTo>
                        <a:pt x="1440" y="48"/>
                      </a:lnTo>
                      <a:lnTo>
                        <a:pt x="1488" y="432"/>
                      </a:lnTo>
                      <a:lnTo>
                        <a:pt x="1584" y="288"/>
                      </a:lnTo>
                      <a:lnTo>
                        <a:pt x="1872" y="1536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183" name="Freeform 103"/>
                <p:cNvSpPr>
                  <a:spLocks/>
                </p:cNvSpPr>
                <p:nvPr/>
              </p:nvSpPr>
              <p:spPr bwMode="auto">
                <a:xfrm>
                  <a:off x="4464" y="768"/>
                  <a:ext cx="1872" cy="1440"/>
                </a:xfrm>
                <a:custGeom>
                  <a:avLst/>
                  <a:gdLst>
                    <a:gd name="T0" fmla="*/ 0 w 1872"/>
                    <a:gd name="T1" fmla="*/ 1440 h 1440"/>
                    <a:gd name="T2" fmla="*/ 240 w 1872"/>
                    <a:gd name="T3" fmla="*/ 192 h 1440"/>
                    <a:gd name="T4" fmla="*/ 288 w 1872"/>
                    <a:gd name="T5" fmla="*/ 672 h 1440"/>
                    <a:gd name="T6" fmla="*/ 384 w 1872"/>
                    <a:gd name="T7" fmla="*/ 336 h 1440"/>
                    <a:gd name="T8" fmla="*/ 432 w 1872"/>
                    <a:gd name="T9" fmla="*/ 432 h 1440"/>
                    <a:gd name="T10" fmla="*/ 528 w 1872"/>
                    <a:gd name="T11" fmla="*/ 96 h 1440"/>
                    <a:gd name="T12" fmla="*/ 624 w 1872"/>
                    <a:gd name="T13" fmla="*/ 624 h 1440"/>
                    <a:gd name="T14" fmla="*/ 768 w 1872"/>
                    <a:gd name="T15" fmla="*/ 0 h 1440"/>
                    <a:gd name="T16" fmla="*/ 864 w 1872"/>
                    <a:gd name="T17" fmla="*/ 624 h 1440"/>
                    <a:gd name="T18" fmla="*/ 1008 w 1872"/>
                    <a:gd name="T19" fmla="*/ 0 h 1440"/>
                    <a:gd name="T20" fmla="*/ 1104 w 1872"/>
                    <a:gd name="T21" fmla="*/ 336 h 1440"/>
                    <a:gd name="T22" fmla="*/ 1200 w 1872"/>
                    <a:gd name="T23" fmla="*/ 0 h 1440"/>
                    <a:gd name="T24" fmla="*/ 1284 w 1872"/>
                    <a:gd name="T25" fmla="*/ 816 h 1440"/>
                    <a:gd name="T26" fmla="*/ 1392 w 1872"/>
                    <a:gd name="T27" fmla="*/ 288 h 1440"/>
                    <a:gd name="T28" fmla="*/ 1488 w 1872"/>
                    <a:gd name="T29" fmla="*/ 624 h 1440"/>
                    <a:gd name="T30" fmla="*/ 1536 w 1872"/>
                    <a:gd name="T31" fmla="*/ 384 h 1440"/>
                    <a:gd name="T32" fmla="*/ 1872 w 1872"/>
                    <a:gd name="T33" fmla="*/ 144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2" h="1440">
                      <a:moveTo>
                        <a:pt x="0" y="1440"/>
                      </a:moveTo>
                      <a:lnTo>
                        <a:pt x="240" y="192"/>
                      </a:lnTo>
                      <a:lnTo>
                        <a:pt x="288" y="672"/>
                      </a:lnTo>
                      <a:lnTo>
                        <a:pt x="384" y="336"/>
                      </a:lnTo>
                      <a:lnTo>
                        <a:pt x="432" y="432"/>
                      </a:lnTo>
                      <a:lnTo>
                        <a:pt x="528" y="96"/>
                      </a:lnTo>
                      <a:lnTo>
                        <a:pt x="624" y="624"/>
                      </a:lnTo>
                      <a:lnTo>
                        <a:pt x="768" y="0"/>
                      </a:lnTo>
                      <a:lnTo>
                        <a:pt x="864" y="624"/>
                      </a:lnTo>
                      <a:lnTo>
                        <a:pt x="1008" y="0"/>
                      </a:lnTo>
                      <a:lnTo>
                        <a:pt x="1104" y="336"/>
                      </a:lnTo>
                      <a:lnTo>
                        <a:pt x="1200" y="0"/>
                      </a:lnTo>
                      <a:cubicBezTo>
                        <a:pt x="1228" y="272"/>
                        <a:pt x="1256" y="544"/>
                        <a:pt x="1284" y="816"/>
                      </a:cubicBezTo>
                      <a:lnTo>
                        <a:pt x="1392" y="288"/>
                      </a:lnTo>
                      <a:lnTo>
                        <a:pt x="1488" y="624"/>
                      </a:lnTo>
                      <a:lnTo>
                        <a:pt x="1536" y="384"/>
                      </a:lnTo>
                      <a:lnTo>
                        <a:pt x="1872" y="1440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184" name="Freeform 104"/>
                <p:cNvSpPr>
                  <a:spLocks/>
                </p:cNvSpPr>
                <p:nvPr/>
              </p:nvSpPr>
              <p:spPr bwMode="auto">
                <a:xfrm>
                  <a:off x="3984" y="1488"/>
                  <a:ext cx="1872" cy="1392"/>
                </a:xfrm>
                <a:custGeom>
                  <a:avLst/>
                  <a:gdLst>
                    <a:gd name="T0" fmla="*/ 0 w 1872"/>
                    <a:gd name="T1" fmla="*/ 1392 h 1392"/>
                    <a:gd name="T2" fmla="*/ 192 w 1872"/>
                    <a:gd name="T3" fmla="*/ 480 h 1392"/>
                    <a:gd name="T4" fmla="*/ 240 w 1872"/>
                    <a:gd name="T5" fmla="*/ 576 h 1392"/>
                    <a:gd name="T6" fmla="*/ 288 w 1872"/>
                    <a:gd name="T7" fmla="*/ 192 h 1392"/>
                    <a:gd name="T8" fmla="*/ 384 w 1872"/>
                    <a:gd name="T9" fmla="*/ 624 h 1392"/>
                    <a:gd name="T10" fmla="*/ 480 w 1872"/>
                    <a:gd name="T11" fmla="*/ 288 h 1392"/>
                    <a:gd name="T12" fmla="*/ 576 w 1872"/>
                    <a:gd name="T13" fmla="*/ 624 h 1392"/>
                    <a:gd name="T14" fmla="*/ 768 w 1872"/>
                    <a:gd name="T15" fmla="*/ 0 h 1392"/>
                    <a:gd name="T16" fmla="*/ 816 w 1872"/>
                    <a:gd name="T17" fmla="*/ 528 h 1392"/>
                    <a:gd name="T18" fmla="*/ 864 w 1872"/>
                    <a:gd name="T19" fmla="*/ 240 h 1392"/>
                    <a:gd name="T20" fmla="*/ 1008 w 1872"/>
                    <a:gd name="T21" fmla="*/ 960 h 1392"/>
                    <a:gd name="T22" fmla="*/ 1104 w 1872"/>
                    <a:gd name="T23" fmla="*/ 48 h 1392"/>
                    <a:gd name="T24" fmla="*/ 1200 w 1872"/>
                    <a:gd name="T25" fmla="*/ 576 h 1392"/>
                    <a:gd name="T26" fmla="*/ 1296 w 1872"/>
                    <a:gd name="T27" fmla="*/ 192 h 1392"/>
                    <a:gd name="T28" fmla="*/ 1440 w 1872"/>
                    <a:gd name="T29" fmla="*/ 768 h 1392"/>
                    <a:gd name="T30" fmla="*/ 1536 w 1872"/>
                    <a:gd name="T31" fmla="*/ 288 h 1392"/>
                    <a:gd name="T32" fmla="*/ 1584 w 1872"/>
                    <a:gd name="T33" fmla="*/ 432 h 1392"/>
                    <a:gd name="T34" fmla="*/ 1632 w 1872"/>
                    <a:gd name="T35" fmla="*/ 288 h 1392"/>
                    <a:gd name="T36" fmla="*/ 1872 w 1872"/>
                    <a:gd name="T37" fmla="*/ 1392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2" h="1392">
                      <a:moveTo>
                        <a:pt x="0" y="1392"/>
                      </a:moveTo>
                      <a:lnTo>
                        <a:pt x="192" y="480"/>
                      </a:lnTo>
                      <a:lnTo>
                        <a:pt x="240" y="576"/>
                      </a:lnTo>
                      <a:lnTo>
                        <a:pt x="288" y="192"/>
                      </a:lnTo>
                      <a:lnTo>
                        <a:pt x="384" y="624"/>
                      </a:lnTo>
                      <a:lnTo>
                        <a:pt x="480" y="288"/>
                      </a:lnTo>
                      <a:lnTo>
                        <a:pt x="576" y="624"/>
                      </a:lnTo>
                      <a:lnTo>
                        <a:pt x="768" y="0"/>
                      </a:lnTo>
                      <a:lnTo>
                        <a:pt x="816" y="528"/>
                      </a:lnTo>
                      <a:lnTo>
                        <a:pt x="864" y="240"/>
                      </a:lnTo>
                      <a:lnTo>
                        <a:pt x="1008" y="960"/>
                      </a:lnTo>
                      <a:lnTo>
                        <a:pt x="1104" y="48"/>
                      </a:lnTo>
                      <a:lnTo>
                        <a:pt x="1200" y="576"/>
                      </a:lnTo>
                      <a:lnTo>
                        <a:pt x="1296" y="192"/>
                      </a:lnTo>
                      <a:lnTo>
                        <a:pt x="1440" y="768"/>
                      </a:lnTo>
                      <a:lnTo>
                        <a:pt x="1536" y="288"/>
                      </a:lnTo>
                      <a:lnTo>
                        <a:pt x="1584" y="432"/>
                      </a:lnTo>
                      <a:lnTo>
                        <a:pt x="1632" y="288"/>
                      </a:lnTo>
                      <a:lnTo>
                        <a:pt x="1872" y="1392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185" name="Freeform 105"/>
                <p:cNvSpPr>
                  <a:spLocks/>
                </p:cNvSpPr>
                <p:nvPr/>
              </p:nvSpPr>
              <p:spPr bwMode="auto">
                <a:xfrm>
                  <a:off x="4128" y="1200"/>
                  <a:ext cx="1872" cy="1536"/>
                </a:xfrm>
                <a:custGeom>
                  <a:avLst/>
                  <a:gdLst>
                    <a:gd name="T0" fmla="*/ 0 w 1872"/>
                    <a:gd name="T1" fmla="*/ 1536 h 1536"/>
                    <a:gd name="T2" fmla="*/ 240 w 1872"/>
                    <a:gd name="T3" fmla="*/ 336 h 1536"/>
                    <a:gd name="T4" fmla="*/ 240 w 1872"/>
                    <a:gd name="T5" fmla="*/ 576 h 1536"/>
                    <a:gd name="T6" fmla="*/ 336 w 1872"/>
                    <a:gd name="T7" fmla="*/ 192 h 1536"/>
                    <a:gd name="T8" fmla="*/ 480 w 1872"/>
                    <a:gd name="T9" fmla="*/ 1056 h 1536"/>
                    <a:gd name="T10" fmla="*/ 576 w 1872"/>
                    <a:gd name="T11" fmla="*/ 192 h 1536"/>
                    <a:gd name="T12" fmla="*/ 624 w 1872"/>
                    <a:gd name="T13" fmla="*/ 336 h 1536"/>
                    <a:gd name="T14" fmla="*/ 720 w 1872"/>
                    <a:gd name="T15" fmla="*/ 0 h 1536"/>
                    <a:gd name="T16" fmla="*/ 768 w 1872"/>
                    <a:gd name="T17" fmla="*/ 480 h 1536"/>
                    <a:gd name="T18" fmla="*/ 864 w 1872"/>
                    <a:gd name="T19" fmla="*/ 144 h 1536"/>
                    <a:gd name="T20" fmla="*/ 1008 w 1872"/>
                    <a:gd name="T21" fmla="*/ 1152 h 1536"/>
                    <a:gd name="T22" fmla="*/ 1056 w 1872"/>
                    <a:gd name="T23" fmla="*/ 240 h 1536"/>
                    <a:gd name="T24" fmla="*/ 1152 w 1872"/>
                    <a:gd name="T25" fmla="*/ 816 h 1536"/>
                    <a:gd name="T26" fmla="*/ 1200 w 1872"/>
                    <a:gd name="T27" fmla="*/ 96 h 1536"/>
                    <a:gd name="T28" fmla="*/ 1344 w 1872"/>
                    <a:gd name="T29" fmla="*/ 480 h 1536"/>
                    <a:gd name="T30" fmla="*/ 1488 w 1872"/>
                    <a:gd name="T31" fmla="*/ 144 h 1536"/>
                    <a:gd name="T32" fmla="*/ 1488 w 1872"/>
                    <a:gd name="T33" fmla="*/ 480 h 1536"/>
                    <a:gd name="T34" fmla="*/ 1536 w 1872"/>
                    <a:gd name="T35" fmla="*/ 144 h 1536"/>
                    <a:gd name="T36" fmla="*/ 1872 w 1872"/>
                    <a:gd name="T37" fmla="*/ 1536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2" h="1536">
                      <a:moveTo>
                        <a:pt x="0" y="1536"/>
                      </a:moveTo>
                      <a:lnTo>
                        <a:pt x="240" y="336"/>
                      </a:lnTo>
                      <a:lnTo>
                        <a:pt x="240" y="576"/>
                      </a:lnTo>
                      <a:lnTo>
                        <a:pt x="336" y="192"/>
                      </a:lnTo>
                      <a:lnTo>
                        <a:pt x="480" y="1056"/>
                      </a:lnTo>
                      <a:lnTo>
                        <a:pt x="576" y="192"/>
                      </a:lnTo>
                      <a:lnTo>
                        <a:pt x="624" y="336"/>
                      </a:lnTo>
                      <a:lnTo>
                        <a:pt x="720" y="0"/>
                      </a:lnTo>
                      <a:lnTo>
                        <a:pt x="768" y="480"/>
                      </a:lnTo>
                      <a:lnTo>
                        <a:pt x="864" y="144"/>
                      </a:lnTo>
                      <a:lnTo>
                        <a:pt x="1008" y="1152"/>
                      </a:lnTo>
                      <a:lnTo>
                        <a:pt x="1056" y="240"/>
                      </a:lnTo>
                      <a:lnTo>
                        <a:pt x="1152" y="816"/>
                      </a:lnTo>
                      <a:lnTo>
                        <a:pt x="1200" y="96"/>
                      </a:lnTo>
                      <a:lnTo>
                        <a:pt x="1344" y="480"/>
                      </a:lnTo>
                      <a:lnTo>
                        <a:pt x="1488" y="144"/>
                      </a:lnTo>
                      <a:lnTo>
                        <a:pt x="1488" y="480"/>
                      </a:lnTo>
                      <a:lnTo>
                        <a:pt x="1536" y="144"/>
                      </a:lnTo>
                      <a:lnTo>
                        <a:pt x="1872" y="1536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186" name="Freeform 106"/>
                <p:cNvSpPr>
                  <a:spLocks/>
                </p:cNvSpPr>
                <p:nvPr/>
              </p:nvSpPr>
              <p:spPr bwMode="auto">
                <a:xfrm>
                  <a:off x="4224" y="912"/>
                  <a:ext cx="1872" cy="1632"/>
                </a:xfrm>
                <a:custGeom>
                  <a:avLst/>
                  <a:gdLst>
                    <a:gd name="T0" fmla="*/ 0 w 1872"/>
                    <a:gd name="T1" fmla="*/ 1632 h 1632"/>
                    <a:gd name="T2" fmla="*/ 240 w 1872"/>
                    <a:gd name="T3" fmla="*/ 240 h 1632"/>
                    <a:gd name="T4" fmla="*/ 260 w 1872"/>
                    <a:gd name="T5" fmla="*/ 340 h 1632"/>
                    <a:gd name="T6" fmla="*/ 336 w 1872"/>
                    <a:gd name="T7" fmla="*/ 240 h 1632"/>
                    <a:gd name="T8" fmla="*/ 576 w 1872"/>
                    <a:gd name="T9" fmla="*/ 1344 h 1632"/>
                    <a:gd name="T10" fmla="*/ 624 w 1872"/>
                    <a:gd name="T11" fmla="*/ 720 h 1632"/>
                    <a:gd name="T12" fmla="*/ 672 w 1872"/>
                    <a:gd name="T13" fmla="*/ 1104 h 1632"/>
                    <a:gd name="T14" fmla="*/ 672 w 1872"/>
                    <a:gd name="T15" fmla="*/ 96 h 1632"/>
                    <a:gd name="T16" fmla="*/ 864 w 1872"/>
                    <a:gd name="T17" fmla="*/ 912 h 1632"/>
                    <a:gd name="T18" fmla="*/ 1008 w 1872"/>
                    <a:gd name="T19" fmla="*/ 192 h 1632"/>
                    <a:gd name="T20" fmla="*/ 1056 w 1872"/>
                    <a:gd name="T21" fmla="*/ 336 h 1632"/>
                    <a:gd name="T22" fmla="*/ 1152 w 1872"/>
                    <a:gd name="T23" fmla="*/ 96 h 1632"/>
                    <a:gd name="T24" fmla="*/ 1296 w 1872"/>
                    <a:gd name="T25" fmla="*/ 528 h 1632"/>
                    <a:gd name="T26" fmla="*/ 1360 w 1872"/>
                    <a:gd name="T27" fmla="*/ 120 h 1632"/>
                    <a:gd name="T28" fmla="*/ 1440 w 1872"/>
                    <a:gd name="T29" fmla="*/ 432 h 1632"/>
                    <a:gd name="T30" fmla="*/ 1488 w 1872"/>
                    <a:gd name="T31" fmla="*/ 0 h 1632"/>
                    <a:gd name="T32" fmla="*/ 1872 w 1872"/>
                    <a:gd name="T33" fmla="*/ 1632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2" h="1632">
                      <a:moveTo>
                        <a:pt x="0" y="1632"/>
                      </a:moveTo>
                      <a:lnTo>
                        <a:pt x="240" y="240"/>
                      </a:lnTo>
                      <a:cubicBezTo>
                        <a:pt x="246" y="273"/>
                        <a:pt x="253" y="306"/>
                        <a:pt x="260" y="340"/>
                      </a:cubicBezTo>
                      <a:lnTo>
                        <a:pt x="336" y="240"/>
                      </a:lnTo>
                      <a:lnTo>
                        <a:pt x="576" y="1344"/>
                      </a:lnTo>
                      <a:lnTo>
                        <a:pt x="624" y="720"/>
                      </a:lnTo>
                      <a:lnTo>
                        <a:pt x="672" y="1104"/>
                      </a:lnTo>
                      <a:lnTo>
                        <a:pt x="672" y="96"/>
                      </a:lnTo>
                      <a:lnTo>
                        <a:pt x="864" y="912"/>
                      </a:lnTo>
                      <a:lnTo>
                        <a:pt x="1008" y="192"/>
                      </a:lnTo>
                      <a:lnTo>
                        <a:pt x="1056" y="336"/>
                      </a:lnTo>
                      <a:lnTo>
                        <a:pt x="1152" y="96"/>
                      </a:lnTo>
                      <a:lnTo>
                        <a:pt x="1296" y="528"/>
                      </a:lnTo>
                      <a:cubicBezTo>
                        <a:pt x="1345" y="134"/>
                        <a:pt x="1272" y="251"/>
                        <a:pt x="1360" y="120"/>
                      </a:cubicBezTo>
                      <a:lnTo>
                        <a:pt x="1440" y="432"/>
                      </a:lnTo>
                      <a:lnTo>
                        <a:pt x="1488" y="0"/>
                      </a:lnTo>
                      <a:lnTo>
                        <a:pt x="1872" y="1632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188" name="Freeform 108"/>
                <p:cNvSpPr>
                  <a:spLocks/>
                </p:cNvSpPr>
                <p:nvPr/>
              </p:nvSpPr>
              <p:spPr bwMode="auto">
                <a:xfrm>
                  <a:off x="4560" y="528"/>
                  <a:ext cx="1872" cy="1536"/>
                </a:xfrm>
                <a:custGeom>
                  <a:avLst/>
                  <a:gdLst>
                    <a:gd name="T0" fmla="*/ 0 w 1872"/>
                    <a:gd name="T1" fmla="*/ 1536 h 1536"/>
                    <a:gd name="T2" fmla="*/ 240 w 1872"/>
                    <a:gd name="T3" fmla="*/ 336 h 1536"/>
                    <a:gd name="T4" fmla="*/ 240 w 1872"/>
                    <a:gd name="T5" fmla="*/ 576 h 1536"/>
                    <a:gd name="T6" fmla="*/ 336 w 1872"/>
                    <a:gd name="T7" fmla="*/ 192 h 1536"/>
                    <a:gd name="T8" fmla="*/ 480 w 1872"/>
                    <a:gd name="T9" fmla="*/ 1056 h 1536"/>
                    <a:gd name="T10" fmla="*/ 576 w 1872"/>
                    <a:gd name="T11" fmla="*/ 192 h 1536"/>
                    <a:gd name="T12" fmla="*/ 624 w 1872"/>
                    <a:gd name="T13" fmla="*/ 336 h 1536"/>
                    <a:gd name="T14" fmla="*/ 720 w 1872"/>
                    <a:gd name="T15" fmla="*/ 0 h 1536"/>
                    <a:gd name="T16" fmla="*/ 768 w 1872"/>
                    <a:gd name="T17" fmla="*/ 480 h 1536"/>
                    <a:gd name="T18" fmla="*/ 864 w 1872"/>
                    <a:gd name="T19" fmla="*/ 144 h 1536"/>
                    <a:gd name="T20" fmla="*/ 1008 w 1872"/>
                    <a:gd name="T21" fmla="*/ 1152 h 1536"/>
                    <a:gd name="T22" fmla="*/ 1056 w 1872"/>
                    <a:gd name="T23" fmla="*/ 240 h 1536"/>
                    <a:gd name="T24" fmla="*/ 1152 w 1872"/>
                    <a:gd name="T25" fmla="*/ 816 h 1536"/>
                    <a:gd name="T26" fmla="*/ 1200 w 1872"/>
                    <a:gd name="T27" fmla="*/ 96 h 1536"/>
                    <a:gd name="T28" fmla="*/ 1344 w 1872"/>
                    <a:gd name="T29" fmla="*/ 480 h 1536"/>
                    <a:gd name="T30" fmla="*/ 1488 w 1872"/>
                    <a:gd name="T31" fmla="*/ 144 h 1536"/>
                    <a:gd name="T32" fmla="*/ 1488 w 1872"/>
                    <a:gd name="T33" fmla="*/ 480 h 1536"/>
                    <a:gd name="T34" fmla="*/ 1536 w 1872"/>
                    <a:gd name="T35" fmla="*/ 144 h 1536"/>
                    <a:gd name="T36" fmla="*/ 1872 w 1872"/>
                    <a:gd name="T37" fmla="*/ 1536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2" h="1536">
                      <a:moveTo>
                        <a:pt x="0" y="1536"/>
                      </a:moveTo>
                      <a:lnTo>
                        <a:pt x="240" y="336"/>
                      </a:lnTo>
                      <a:lnTo>
                        <a:pt x="240" y="576"/>
                      </a:lnTo>
                      <a:lnTo>
                        <a:pt x="336" y="192"/>
                      </a:lnTo>
                      <a:lnTo>
                        <a:pt x="480" y="1056"/>
                      </a:lnTo>
                      <a:lnTo>
                        <a:pt x="576" y="192"/>
                      </a:lnTo>
                      <a:lnTo>
                        <a:pt x="624" y="336"/>
                      </a:lnTo>
                      <a:lnTo>
                        <a:pt x="720" y="0"/>
                      </a:lnTo>
                      <a:lnTo>
                        <a:pt x="768" y="480"/>
                      </a:lnTo>
                      <a:lnTo>
                        <a:pt x="864" y="144"/>
                      </a:lnTo>
                      <a:lnTo>
                        <a:pt x="1008" y="1152"/>
                      </a:lnTo>
                      <a:lnTo>
                        <a:pt x="1056" y="240"/>
                      </a:lnTo>
                      <a:lnTo>
                        <a:pt x="1152" y="816"/>
                      </a:lnTo>
                      <a:lnTo>
                        <a:pt x="1200" y="96"/>
                      </a:lnTo>
                      <a:lnTo>
                        <a:pt x="1344" y="480"/>
                      </a:lnTo>
                      <a:lnTo>
                        <a:pt x="1488" y="144"/>
                      </a:lnTo>
                      <a:lnTo>
                        <a:pt x="1488" y="480"/>
                      </a:lnTo>
                      <a:lnTo>
                        <a:pt x="1536" y="144"/>
                      </a:lnTo>
                      <a:lnTo>
                        <a:pt x="1872" y="1536"/>
                      </a:lnTo>
                    </a:path>
                  </a:pathLst>
                </a:custGeom>
                <a:noFill/>
                <a:ln w="3175" cmpd="sng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2301" name="Rectangle 221"/>
              <p:cNvSpPr>
                <a:spLocks noChangeArrowheads="1"/>
              </p:cNvSpPr>
              <p:nvPr/>
            </p:nvSpPr>
            <p:spPr bwMode="auto">
              <a:xfrm rot="2410914">
                <a:off x="5232" y="2208"/>
                <a:ext cx="254" cy="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n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</p:txBody>
          </p:sp>
        </p:grpSp>
        <p:sp>
          <p:nvSpPr>
            <p:cNvPr id="302306" name="Line 226"/>
            <p:cNvSpPr>
              <a:spLocks noChangeShapeType="1"/>
            </p:cNvSpPr>
            <p:nvPr/>
          </p:nvSpPr>
          <p:spPr bwMode="auto">
            <a:xfrm>
              <a:off x="3264" y="2304"/>
              <a:ext cx="240" cy="0"/>
            </a:xfrm>
            <a:prstGeom prst="line">
              <a:avLst/>
            </a:prstGeom>
            <a:noFill/>
            <a:ln w="66675" cmpd="dbl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313" name="Group 233"/>
          <p:cNvGrpSpPr>
            <a:grpSpLocks/>
          </p:cNvGrpSpPr>
          <p:nvPr/>
        </p:nvGrpSpPr>
        <p:grpSpPr bwMode="auto">
          <a:xfrm>
            <a:off x="1066800" y="1143000"/>
            <a:ext cx="4191000" cy="1371600"/>
            <a:chOff x="672" y="720"/>
            <a:chExt cx="2640" cy="864"/>
          </a:xfrm>
        </p:grpSpPr>
        <p:sp>
          <p:nvSpPr>
            <p:cNvPr id="302213" name="Line 133"/>
            <p:cNvSpPr>
              <a:spLocks noChangeShapeType="1"/>
            </p:cNvSpPr>
            <p:nvPr/>
          </p:nvSpPr>
          <p:spPr bwMode="auto">
            <a:xfrm>
              <a:off x="672" y="1272"/>
              <a:ext cx="912" cy="0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311" name="Group 231"/>
            <p:cNvGrpSpPr>
              <a:grpSpLocks/>
            </p:cNvGrpSpPr>
            <p:nvPr/>
          </p:nvGrpSpPr>
          <p:grpSpPr bwMode="auto">
            <a:xfrm>
              <a:off x="1680" y="720"/>
              <a:ext cx="1632" cy="864"/>
              <a:chOff x="1680" y="720"/>
              <a:chExt cx="1632" cy="864"/>
            </a:xfrm>
          </p:grpSpPr>
          <p:sp>
            <p:nvSpPr>
              <p:cNvPr id="302214" name="Freeform 134"/>
              <p:cNvSpPr>
                <a:spLocks/>
              </p:cNvSpPr>
              <p:nvPr/>
            </p:nvSpPr>
            <p:spPr bwMode="auto">
              <a:xfrm>
                <a:off x="1968" y="720"/>
                <a:ext cx="1344" cy="864"/>
              </a:xfrm>
              <a:custGeom>
                <a:avLst/>
                <a:gdLst>
                  <a:gd name="T0" fmla="*/ 0 w 1344"/>
                  <a:gd name="T1" fmla="*/ 864 h 864"/>
                  <a:gd name="T2" fmla="*/ 48 w 1344"/>
                  <a:gd name="T3" fmla="*/ 0 h 864"/>
                  <a:gd name="T4" fmla="*/ 144 w 1344"/>
                  <a:gd name="T5" fmla="*/ 768 h 864"/>
                  <a:gd name="T6" fmla="*/ 192 w 1344"/>
                  <a:gd name="T7" fmla="*/ 0 h 864"/>
                  <a:gd name="T8" fmla="*/ 288 w 1344"/>
                  <a:gd name="T9" fmla="*/ 768 h 864"/>
                  <a:gd name="T10" fmla="*/ 336 w 1344"/>
                  <a:gd name="T11" fmla="*/ 0 h 864"/>
                  <a:gd name="T12" fmla="*/ 432 w 1344"/>
                  <a:gd name="T13" fmla="*/ 768 h 864"/>
                  <a:gd name="T14" fmla="*/ 480 w 1344"/>
                  <a:gd name="T15" fmla="*/ 624 h 864"/>
                  <a:gd name="T16" fmla="*/ 528 w 1344"/>
                  <a:gd name="T17" fmla="*/ 768 h 864"/>
                  <a:gd name="T18" fmla="*/ 576 w 1344"/>
                  <a:gd name="T19" fmla="*/ 0 h 864"/>
                  <a:gd name="T20" fmla="*/ 672 w 1344"/>
                  <a:gd name="T21" fmla="*/ 768 h 864"/>
                  <a:gd name="T22" fmla="*/ 720 w 1344"/>
                  <a:gd name="T23" fmla="*/ 0 h 864"/>
                  <a:gd name="T24" fmla="*/ 816 w 1344"/>
                  <a:gd name="T25" fmla="*/ 768 h 864"/>
                  <a:gd name="T26" fmla="*/ 864 w 1344"/>
                  <a:gd name="T27" fmla="*/ 0 h 864"/>
                  <a:gd name="T28" fmla="*/ 960 w 1344"/>
                  <a:gd name="T29" fmla="*/ 768 h 864"/>
                  <a:gd name="T30" fmla="*/ 1008 w 1344"/>
                  <a:gd name="T31" fmla="*/ 624 h 864"/>
                  <a:gd name="T32" fmla="*/ 1056 w 1344"/>
                  <a:gd name="T33" fmla="*/ 768 h 864"/>
                  <a:gd name="T34" fmla="*/ 1104 w 1344"/>
                  <a:gd name="T35" fmla="*/ 0 h 864"/>
                  <a:gd name="T36" fmla="*/ 1200 w 1344"/>
                  <a:gd name="T37" fmla="*/ 768 h 864"/>
                  <a:gd name="T38" fmla="*/ 1248 w 1344"/>
                  <a:gd name="T39" fmla="*/ 0 h 864"/>
                  <a:gd name="T40" fmla="*/ 1344 w 1344"/>
                  <a:gd name="T41" fmla="*/ 81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4" h="864">
                    <a:moveTo>
                      <a:pt x="0" y="864"/>
                    </a:moveTo>
                    <a:lnTo>
                      <a:pt x="48" y="0"/>
                    </a:lnTo>
                    <a:lnTo>
                      <a:pt x="144" y="768"/>
                    </a:lnTo>
                    <a:lnTo>
                      <a:pt x="192" y="0"/>
                    </a:lnTo>
                    <a:lnTo>
                      <a:pt x="288" y="768"/>
                    </a:lnTo>
                    <a:lnTo>
                      <a:pt x="336" y="0"/>
                    </a:lnTo>
                    <a:lnTo>
                      <a:pt x="432" y="768"/>
                    </a:lnTo>
                    <a:lnTo>
                      <a:pt x="480" y="624"/>
                    </a:lnTo>
                    <a:lnTo>
                      <a:pt x="528" y="768"/>
                    </a:lnTo>
                    <a:lnTo>
                      <a:pt x="576" y="0"/>
                    </a:lnTo>
                    <a:lnTo>
                      <a:pt x="672" y="768"/>
                    </a:lnTo>
                    <a:lnTo>
                      <a:pt x="720" y="0"/>
                    </a:lnTo>
                    <a:lnTo>
                      <a:pt x="816" y="768"/>
                    </a:lnTo>
                    <a:lnTo>
                      <a:pt x="864" y="0"/>
                    </a:lnTo>
                    <a:lnTo>
                      <a:pt x="960" y="768"/>
                    </a:lnTo>
                    <a:lnTo>
                      <a:pt x="1008" y="624"/>
                    </a:lnTo>
                    <a:lnTo>
                      <a:pt x="1056" y="768"/>
                    </a:lnTo>
                    <a:lnTo>
                      <a:pt x="1104" y="0"/>
                    </a:lnTo>
                    <a:lnTo>
                      <a:pt x="1200" y="768"/>
                    </a:lnTo>
                    <a:lnTo>
                      <a:pt x="1248" y="0"/>
                    </a:lnTo>
                    <a:lnTo>
                      <a:pt x="1344" y="816"/>
                    </a:lnTo>
                  </a:path>
                </a:pathLst>
              </a:cu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308" name="Line 228"/>
              <p:cNvSpPr>
                <a:spLocks noChangeShapeType="1"/>
              </p:cNvSpPr>
              <p:nvPr/>
            </p:nvSpPr>
            <p:spPr bwMode="auto">
              <a:xfrm>
                <a:off x="1680" y="1272"/>
                <a:ext cx="240" cy="0"/>
              </a:xfrm>
              <a:prstGeom prst="line">
                <a:avLst/>
              </a:prstGeom>
              <a:noFill/>
              <a:ln w="66675" cmpd="dbl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2316" name="Group 236"/>
          <p:cNvGrpSpPr>
            <a:grpSpLocks/>
          </p:cNvGrpSpPr>
          <p:nvPr/>
        </p:nvGrpSpPr>
        <p:grpSpPr bwMode="auto">
          <a:xfrm>
            <a:off x="1428750" y="1828800"/>
            <a:ext cx="857250" cy="381000"/>
            <a:chOff x="900" y="1104"/>
            <a:chExt cx="540" cy="240"/>
          </a:xfrm>
        </p:grpSpPr>
        <p:sp>
          <p:nvSpPr>
            <p:cNvPr id="302314" name="AutoShape 234"/>
            <p:cNvSpPr>
              <a:spLocks noChangeArrowheads="1"/>
            </p:cNvSpPr>
            <p:nvPr/>
          </p:nvSpPr>
          <p:spPr bwMode="auto">
            <a:xfrm>
              <a:off x="900" y="1104"/>
              <a:ext cx="240" cy="240"/>
            </a:xfrm>
            <a:prstGeom prst="star5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5" name="AutoShape 235"/>
            <p:cNvSpPr>
              <a:spLocks noChangeArrowheads="1"/>
            </p:cNvSpPr>
            <p:nvPr/>
          </p:nvSpPr>
          <p:spPr bwMode="auto">
            <a:xfrm>
              <a:off x="1200" y="1104"/>
              <a:ext cx="240" cy="240"/>
            </a:xfrm>
            <a:prstGeom prst="star5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318" name="Line 238"/>
          <p:cNvSpPr>
            <a:spLocks noChangeShapeType="1"/>
          </p:cNvSpPr>
          <p:nvPr/>
        </p:nvSpPr>
        <p:spPr bwMode="auto">
          <a:xfrm>
            <a:off x="533400" y="3048000"/>
            <a:ext cx="0" cy="1295400"/>
          </a:xfrm>
          <a:prstGeom prst="line">
            <a:avLst/>
          </a:prstGeom>
          <a:noFill/>
          <a:ln w="3175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319" name="Line 239"/>
          <p:cNvSpPr>
            <a:spLocks noChangeShapeType="1"/>
          </p:cNvSpPr>
          <p:nvPr/>
        </p:nvSpPr>
        <p:spPr bwMode="auto">
          <a:xfrm rot="2473532">
            <a:off x="8610600" y="3733800"/>
            <a:ext cx="0" cy="1295400"/>
          </a:xfrm>
          <a:prstGeom prst="line">
            <a:avLst/>
          </a:prstGeom>
          <a:noFill/>
          <a:ln w="3175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321" name="Picture 241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2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2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318" grpId="0" animBg="1"/>
      <p:bldP spid="3023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76" name="Line 1044"/>
          <p:cNvSpPr>
            <a:spLocks noChangeShapeType="1"/>
          </p:cNvSpPr>
          <p:nvPr/>
        </p:nvSpPr>
        <p:spPr bwMode="auto">
          <a:xfrm>
            <a:off x="3429000" y="3276600"/>
            <a:ext cx="2438400" cy="0"/>
          </a:xfrm>
          <a:prstGeom prst="line">
            <a:avLst/>
          </a:prstGeom>
          <a:noFill/>
          <a:ln w="762000">
            <a:solidFill>
              <a:schemeClr val="accent2">
                <a:alpha val="55000"/>
              </a:scheme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0" name="Rectangle 1028"/>
          <p:cNvSpPr>
            <a:spLocks noChangeArrowheads="1"/>
          </p:cNvSpPr>
          <p:nvPr/>
        </p:nvSpPr>
        <p:spPr bwMode="auto">
          <a:xfrm>
            <a:off x="1184275" y="44450"/>
            <a:ext cx="6816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Optical Fluctuation Imaging (SOFI)</a:t>
            </a:r>
            <a:endParaRPr lang="en-US" sz="2400">
              <a:solidFill>
                <a:srgbClr val="141413"/>
              </a:solidFill>
              <a:latin typeface="Helvetica" charset="0"/>
            </a:endParaRPr>
          </a:p>
        </p:txBody>
      </p:sp>
      <p:grpSp>
        <p:nvGrpSpPr>
          <p:cNvPr id="301072" name="Group 1040"/>
          <p:cNvGrpSpPr>
            <a:grpSpLocks/>
          </p:cNvGrpSpPr>
          <p:nvPr/>
        </p:nvGrpSpPr>
        <p:grpSpPr bwMode="auto">
          <a:xfrm>
            <a:off x="876300" y="2063750"/>
            <a:ext cx="7391400" cy="2736850"/>
            <a:chOff x="528" y="1142"/>
            <a:chExt cx="4656" cy="1724"/>
          </a:xfrm>
        </p:grpSpPr>
        <p:pic>
          <p:nvPicPr>
            <p:cNvPr id="301062" name="Picture 1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1361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1063" name="Picture 1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1142"/>
              <a:ext cx="1361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1064" name="Picture 1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86"/>
              <a:ext cx="829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1065" name="Picture 1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1214"/>
              <a:ext cx="829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01068" name="Rectangle 1036"/>
          <p:cNvSpPr>
            <a:spLocks noChangeArrowheads="1"/>
          </p:cNvSpPr>
          <p:nvPr/>
        </p:nvSpPr>
        <p:spPr bwMode="auto">
          <a:xfrm>
            <a:off x="1600200" y="5334000"/>
            <a:ext cx="5862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Fast, background-free, 3D super-resolution optical fluctuation imaging (SOFI).</a:t>
            </a:r>
          </a:p>
          <a:p>
            <a:r>
              <a:rPr lang="en-US" sz="1400" i="1">
                <a:solidFill>
                  <a:srgbClr val="00FF00"/>
                </a:solidFill>
              </a:rPr>
              <a:t>Dertinger T, Colyer R, Iyer G, Weiss S, Enderlein J.</a:t>
            </a:r>
          </a:p>
          <a:p>
            <a:r>
              <a:rPr lang="en-US" sz="1400" i="1">
                <a:solidFill>
                  <a:srgbClr val="00FF00"/>
                </a:solidFill>
              </a:rPr>
              <a:t>Proc Natl Acad Sci U S A. 2009</a:t>
            </a:r>
            <a:endParaRPr lang="en-US" sz="2400"/>
          </a:p>
        </p:txBody>
      </p:sp>
      <p:sp>
        <p:nvSpPr>
          <p:cNvPr id="301071" name="Rectangle 1039"/>
          <p:cNvSpPr>
            <a:spLocks noChangeArrowheads="1"/>
          </p:cNvSpPr>
          <p:nvPr/>
        </p:nvSpPr>
        <p:spPr bwMode="auto">
          <a:xfrm>
            <a:off x="2133600" y="1447800"/>
            <a:ext cx="45894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50 nm of lateral resolution and ? nm of axial resolution</a:t>
            </a:r>
          </a:p>
        </p:txBody>
      </p:sp>
      <p:pic>
        <p:nvPicPr>
          <p:cNvPr id="301073" name="Picture 10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388">
            <a:off x="4191000" y="2971800"/>
            <a:ext cx="14478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1074" name="Picture 10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635">
            <a:off x="3505200" y="2819400"/>
            <a:ext cx="11557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1075" name="Picture 10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911">
            <a:off x="3733800" y="3352800"/>
            <a:ext cx="1600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1077" name="Picture 1045" descr="LOGCRCELB-bis"/>
          <p:cNvPicPr>
            <a:picLocks noChangeAspect="1" noChangeArrowheads="1"/>
          </p:cNvPicPr>
          <p:nvPr/>
        </p:nvPicPr>
        <p:blipFill>
          <a:blip r:embed="rId10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 rot="10587163" flipH="1">
            <a:off x="5029200" y="4645025"/>
            <a:ext cx="2135188" cy="1222375"/>
          </a:xfrm>
          <a:prstGeom prst="lightningBolt">
            <a:avLst/>
          </a:prstGeom>
          <a:gradFill rotWithShape="0">
            <a:gsLst>
              <a:gs pos="0">
                <a:srgbClr val="1FFF00">
                  <a:alpha val="73000"/>
                </a:srgbClr>
              </a:gs>
              <a:gs pos="100000">
                <a:srgbClr val="1FFF0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7" name="Line 3"/>
          <p:cNvSpPr>
            <a:spLocks noChangeShapeType="1"/>
          </p:cNvSpPr>
          <p:nvPr/>
        </p:nvSpPr>
        <p:spPr bwMode="auto">
          <a:xfrm>
            <a:off x="4419600" y="2476500"/>
            <a:ext cx="27432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 rot="1563115">
            <a:off x="5181600" y="2057400"/>
            <a:ext cx="762000" cy="838200"/>
          </a:xfrm>
          <a:prstGeom prst="irregularSeal2">
            <a:avLst/>
          </a:prstGeom>
          <a:gradFill rotWithShape="0">
            <a:gsLst>
              <a:gs pos="0">
                <a:srgbClr val="FF0F62"/>
              </a:gs>
              <a:gs pos="100000">
                <a:srgbClr val="FF0F62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4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24000"/>
            <a:ext cx="18669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4790" name="Line 6"/>
          <p:cNvSpPr>
            <a:spLocks noChangeShapeType="1"/>
          </p:cNvSpPr>
          <p:nvPr/>
        </p:nvSpPr>
        <p:spPr bwMode="auto">
          <a:xfrm rot="10763513" flipH="1">
            <a:off x="5561013" y="2513013"/>
            <a:ext cx="4762" cy="3125787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3390900" y="1600200"/>
            <a:ext cx="0" cy="41910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276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E00">
                  <a:gamma/>
                  <a:shade val="0"/>
                  <a:invGamma/>
                </a:srgbClr>
              </a:gs>
              <a:gs pos="100000">
                <a:srgbClr val="00FE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4793" name="Group 9"/>
          <p:cNvGrpSpPr>
            <a:grpSpLocks/>
          </p:cNvGrpSpPr>
          <p:nvPr/>
        </p:nvGrpSpPr>
        <p:grpSpPr bwMode="auto">
          <a:xfrm>
            <a:off x="1295400" y="1219200"/>
            <a:ext cx="6019800" cy="4838700"/>
            <a:chOff x="816" y="768"/>
            <a:chExt cx="3792" cy="3048"/>
          </a:xfrm>
        </p:grpSpPr>
        <p:sp>
          <p:nvSpPr>
            <p:cNvPr id="374794" name="Line 10"/>
            <p:cNvSpPr>
              <a:spLocks noChangeShapeType="1"/>
            </p:cNvSpPr>
            <p:nvPr/>
          </p:nvSpPr>
          <p:spPr bwMode="auto">
            <a:xfrm>
              <a:off x="1008" y="3624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5" name="Line 11"/>
            <p:cNvSpPr>
              <a:spLocks noChangeShapeType="1"/>
            </p:cNvSpPr>
            <p:nvPr/>
          </p:nvSpPr>
          <p:spPr bwMode="auto">
            <a:xfrm>
              <a:off x="1200" y="345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6" name="Line 12"/>
            <p:cNvSpPr>
              <a:spLocks noChangeShapeType="1"/>
            </p:cNvSpPr>
            <p:nvPr/>
          </p:nvSpPr>
          <p:spPr bwMode="auto">
            <a:xfrm>
              <a:off x="816" y="381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7" name="Line 13"/>
            <p:cNvSpPr>
              <a:spLocks noChangeShapeType="1"/>
            </p:cNvSpPr>
            <p:nvPr/>
          </p:nvSpPr>
          <p:spPr bwMode="auto">
            <a:xfrm>
              <a:off x="1008" y="93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8" name="Line 14"/>
            <p:cNvSpPr>
              <a:spLocks noChangeShapeType="1"/>
            </p:cNvSpPr>
            <p:nvPr/>
          </p:nvSpPr>
          <p:spPr bwMode="auto">
            <a:xfrm>
              <a:off x="1200" y="76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9" name="Line 15"/>
            <p:cNvSpPr>
              <a:spLocks noChangeShapeType="1"/>
            </p:cNvSpPr>
            <p:nvPr/>
          </p:nvSpPr>
          <p:spPr bwMode="auto">
            <a:xfrm>
              <a:off x="816" y="112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54483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BF4000">
                  <a:gamma/>
                  <a:shade val="0"/>
                  <a:invGamma/>
                </a:srgbClr>
              </a:gs>
              <a:gs pos="100000">
                <a:srgbClr val="BF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>
            <a:off x="54483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32766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04000">
                  <a:gamma/>
                  <a:shade val="0"/>
                  <a:invGamma/>
                </a:srgbClr>
              </a:gs>
              <a:gs pos="100000">
                <a:srgbClr val="C0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807800">
                  <a:gamma/>
                  <a:shade val="0"/>
                  <a:invGamma/>
                </a:srgbClr>
              </a:gs>
              <a:gs pos="100000">
                <a:srgbClr val="8078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4" name="Oval 20"/>
          <p:cNvSpPr>
            <a:spLocks noChangeArrowheads="1"/>
          </p:cNvSpPr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0BD00">
                  <a:gamma/>
                  <a:shade val="0"/>
                  <a:invGamma/>
                </a:srgbClr>
              </a:gs>
              <a:gs pos="100000">
                <a:srgbClr val="40BD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5" name="Oval 21"/>
          <p:cNvSpPr>
            <a:spLocks noChangeArrowheads="1"/>
          </p:cNvSpPr>
          <p:nvPr/>
        </p:nvSpPr>
        <p:spPr bwMode="auto">
          <a:xfrm>
            <a:off x="54483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9F6400">
                  <a:gamma/>
                  <a:shade val="0"/>
                  <a:invGamma/>
                </a:srgbClr>
              </a:gs>
              <a:gs pos="100000">
                <a:srgbClr val="9F6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6" name="Oval 22"/>
          <p:cNvSpPr>
            <a:spLocks noChangeArrowheads="1"/>
          </p:cNvSpPr>
          <p:nvPr/>
        </p:nvSpPr>
        <p:spPr bwMode="auto">
          <a:xfrm>
            <a:off x="5448300" y="4267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9B400">
                  <a:gamma/>
                  <a:shade val="0"/>
                  <a:invGamma/>
                </a:srgbClr>
              </a:gs>
              <a:gs pos="100000">
                <a:srgbClr val="49B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7" name="Oval 23"/>
          <p:cNvSpPr>
            <a:spLocks noChangeArrowheads="1"/>
          </p:cNvSpPr>
          <p:nvPr/>
        </p:nvSpPr>
        <p:spPr bwMode="auto">
          <a:xfrm>
            <a:off x="3276600" y="137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9" name="AutoShape 25"/>
          <p:cNvSpPr>
            <a:spLocks noChangeArrowheads="1"/>
          </p:cNvSpPr>
          <p:nvPr/>
        </p:nvSpPr>
        <p:spPr bwMode="auto">
          <a:xfrm>
            <a:off x="1600200" y="4114800"/>
            <a:ext cx="1676400" cy="1600200"/>
          </a:xfrm>
          <a:prstGeom prst="lightningBolt">
            <a:avLst/>
          </a:prstGeom>
          <a:gradFill rotWithShape="0">
            <a:gsLst>
              <a:gs pos="0">
                <a:srgbClr val="2879FF">
                  <a:alpha val="73000"/>
                </a:srgbClr>
              </a:gs>
              <a:gs pos="100000">
                <a:srgbClr val="287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0" name="Rectangle 26"/>
          <p:cNvSpPr>
            <a:spLocks noChangeArrowheads="1"/>
          </p:cNvSpPr>
          <p:nvPr/>
        </p:nvSpPr>
        <p:spPr bwMode="auto">
          <a:xfrm>
            <a:off x="762000" y="3886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400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74817" name="Rectangle 33"/>
          <p:cNvSpPr>
            <a:spLocks noChangeArrowheads="1"/>
          </p:cNvSpPr>
          <p:nvPr/>
        </p:nvSpPr>
        <p:spPr bwMode="auto">
          <a:xfrm>
            <a:off x="3206750" y="152400"/>
            <a:ext cx="2728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</a:t>
            </a:r>
          </a:p>
        </p:txBody>
      </p:sp>
      <p:sp>
        <p:nvSpPr>
          <p:cNvPr id="374818" name="Rectangle 34"/>
          <p:cNvSpPr>
            <a:spLocks noChangeArrowheads="1"/>
          </p:cNvSpPr>
          <p:nvPr/>
        </p:nvSpPr>
        <p:spPr bwMode="auto">
          <a:xfrm>
            <a:off x="1524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Jablonski </a:t>
            </a:r>
          </a:p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diagram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374819" name="Picture 3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74820" name="Rectangle 36"/>
          <p:cNvSpPr>
            <a:spLocks noChangeArrowheads="1"/>
          </p:cNvSpPr>
          <p:nvPr/>
        </p:nvSpPr>
        <p:spPr bwMode="auto">
          <a:xfrm>
            <a:off x="6705600" y="5029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450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"/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75"/>
                            </p:stCondLst>
                            <p:childTnLst>
                              <p:par>
                                <p:cTn id="64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"/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27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  <p:bldP spid="374788" grpId="0" animBg="1"/>
      <p:bldP spid="374790" grpId="0" animBg="1"/>
      <p:bldP spid="374791" grpId="0" animBg="1"/>
      <p:bldP spid="374792" grpId="0" animBg="1"/>
      <p:bldP spid="374800" grpId="0" animBg="1"/>
      <p:bldP spid="374800" grpId="1" animBg="1"/>
      <p:bldP spid="374801" grpId="0" animBg="1"/>
      <p:bldP spid="374802" grpId="0" animBg="1"/>
      <p:bldP spid="374802" grpId="1" animBg="1"/>
      <p:bldP spid="374803" grpId="0" animBg="1"/>
      <p:bldP spid="374803" grpId="1" animBg="1"/>
      <p:bldP spid="374804" grpId="0" animBg="1"/>
      <p:bldP spid="374804" grpId="1" animBg="1"/>
      <p:bldP spid="374805" grpId="0" animBg="1"/>
      <p:bldP spid="374805" grpId="1" animBg="1"/>
      <p:bldP spid="374806" grpId="0" animBg="1"/>
      <p:bldP spid="374806" grpId="1" animBg="1"/>
      <p:bldP spid="374807" grpId="0" animBg="1"/>
      <p:bldP spid="374807" grpId="1" animBg="1"/>
      <p:bldP spid="374809" grpId="0" animBg="1"/>
      <p:bldP spid="374810" grpId="0" autoUpdateAnimBg="0"/>
      <p:bldP spid="37482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026"/>
          <p:cNvSpPr>
            <a:spLocks noChangeArrowheads="1"/>
          </p:cNvSpPr>
          <p:nvPr/>
        </p:nvSpPr>
        <p:spPr bwMode="auto">
          <a:xfrm>
            <a:off x="374650" y="44450"/>
            <a:ext cx="84439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</a:t>
            </a:r>
          </a:p>
          <a:p>
            <a:pPr algn="ctr"/>
            <a:r>
              <a:rPr lang="en-US" sz="2400" b="1" i="1">
                <a:solidFill>
                  <a:srgbClr val="FFFF00"/>
                </a:solidFill>
                <a:latin typeface="Georgia" charset="0"/>
              </a:rPr>
              <a:t>Bleaching Assisted Localization Microscopy(BALM)</a:t>
            </a:r>
          </a:p>
        </p:txBody>
      </p:sp>
      <p:grpSp>
        <p:nvGrpSpPr>
          <p:cNvPr id="358405" name="Group 1029"/>
          <p:cNvGrpSpPr>
            <a:grpSpLocks/>
          </p:cNvGrpSpPr>
          <p:nvPr/>
        </p:nvGrpSpPr>
        <p:grpSpPr bwMode="auto">
          <a:xfrm>
            <a:off x="1219200" y="1524000"/>
            <a:ext cx="1143000" cy="76200"/>
            <a:chOff x="720" y="1056"/>
            <a:chExt cx="720" cy="48"/>
          </a:xfrm>
        </p:grpSpPr>
        <p:sp>
          <p:nvSpPr>
            <p:cNvPr id="358406" name="Oval 1030"/>
            <p:cNvSpPr>
              <a:spLocks noChangeArrowheads="1"/>
            </p:cNvSpPr>
            <p:nvPr/>
          </p:nvSpPr>
          <p:spPr bwMode="auto">
            <a:xfrm>
              <a:off x="720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7" name="Oval 1031"/>
            <p:cNvSpPr>
              <a:spLocks noChangeArrowheads="1"/>
            </p:cNvSpPr>
            <p:nvPr/>
          </p:nvSpPr>
          <p:spPr bwMode="auto">
            <a:xfrm>
              <a:off x="794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8" name="Oval 1032"/>
            <p:cNvSpPr>
              <a:spLocks noChangeArrowheads="1"/>
            </p:cNvSpPr>
            <p:nvPr/>
          </p:nvSpPr>
          <p:spPr bwMode="auto">
            <a:xfrm>
              <a:off x="869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9" name="Oval 1033"/>
            <p:cNvSpPr>
              <a:spLocks noChangeArrowheads="1"/>
            </p:cNvSpPr>
            <p:nvPr/>
          </p:nvSpPr>
          <p:spPr bwMode="auto">
            <a:xfrm>
              <a:off x="944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0" name="Oval 1034"/>
            <p:cNvSpPr>
              <a:spLocks noChangeArrowheads="1"/>
            </p:cNvSpPr>
            <p:nvPr/>
          </p:nvSpPr>
          <p:spPr bwMode="auto">
            <a:xfrm>
              <a:off x="1018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1" name="Oval 1035"/>
            <p:cNvSpPr>
              <a:spLocks noChangeArrowheads="1"/>
            </p:cNvSpPr>
            <p:nvPr/>
          </p:nvSpPr>
          <p:spPr bwMode="auto">
            <a:xfrm>
              <a:off x="1093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2" name="Oval 1036"/>
            <p:cNvSpPr>
              <a:spLocks noChangeArrowheads="1"/>
            </p:cNvSpPr>
            <p:nvPr/>
          </p:nvSpPr>
          <p:spPr bwMode="auto">
            <a:xfrm>
              <a:off x="1242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3" name="Oval 1037"/>
            <p:cNvSpPr>
              <a:spLocks noChangeArrowheads="1"/>
            </p:cNvSpPr>
            <p:nvPr/>
          </p:nvSpPr>
          <p:spPr bwMode="auto">
            <a:xfrm>
              <a:off x="1392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4" name="Oval 1038"/>
            <p:cNvSpPr>
              <a:spLocks noChangeArrowheads="1"/>
            </p:cNvSpPr>
            <p:nvPr/>
          </p:nvSpPr>
          <p:spPr bwMode="auto">
            <a:xfrm>
              <a:off x="1168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5" name="Oval 1039"/>
            <p:cNvSpPr>
              <a:spLocks noChangeArrowheads="1"/>
            </p:cNvSpPr>
            <p:nvPr/>
          </p:nvSpPr>
          <p:spPr bwMode="auto">
            <a:xfrm>
              <a:off x="1317" y="1056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14" name="Group 1238"/>
          <p:cNvGrpSpPr>
            <a:grpSpLocks/>
          </p:cNvGrpSpPr>
          <p:nvPr/>
        </p:nvGrpSpPr>
        <p:grpSpPr bwMode="auto">
          <a:xfrm>
            <a:off x="1219200" y="1981200"/>
            <a:ext cx="1143000" cy="76200"/>
            <a:chOff x="768" y="1248"/>
            <a:chExt cx="720" cy="48"/>
          </a:xfrm>
        </p:grpSpPr>
        <p:sp>
          <p:nvSpPr>
            <p:cNvPr id="358417" name="Oval 1041"/>
            <p:cNvSpPr>
              <a:spLocks noChangeArrowheads="1"/>
            </p:cNvSpPr>
            <p:nvPr/>
          </p:nvSpPr>
          <p:spPr bwMode="auto">
            <a:xfrm>
              <a:off x="768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8" name="Oval 1042"/>
            <p:cNvSpPr>
              <a:spLocks noChangeArrowheads="1"/>
            </p:cNvSpPr>
            <p:nvPr/>
          </p:nvSpPr>
          <p:spPr bwMode="auto">
            <a:xfrm>
              <a:off x="842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9" name="Oval 1043"/>
            <p:cNvSpPr>
              <a:spLocks noChangeArrowheads="1"/>
            </p:cNvSpPr>
            <p:nvPr/>
          </p:nvSpPr>
          <p:spPr bwMode="auto">
            <a:xfrm>
              <a:off x="917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0" name="Oval 1044"/>
            <p:cNvSpPr>
              <a:spLocks noChangeArrowheads="1"/>
            </p:cNvSpPr>
            <p:nvPr/>
          </p:nvSpPr>
          <p:spPr bwMode="auto">
            <a:xfrm>
              <a:off x="992" y="1248"/>
              <a:ext cx="48" cy="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1" name="Oval 1045"/>
            <p:cNvSpPr>
              <a:spLocks noChangeArrowheads="1"/>
            </p:cNvSpPr>
            <p:nvPr/>
          </p:nvSpPr>
          <p:spPr bwMode="auto">
            <a:xfrm>
              <a:off x="1066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2" name="Oval 1046"/>
            <p:cNvSpPr>
              <a:spLocks noChangeArrowheads="1"/>
            </p:cNvSpPr>
            <p:nvPr/>
          </p:nvSpPr>
          <p:spPr bwMode="auto">
            <a:xfrm>
              <a:off x="1141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3" name="Oval 1047"/>
            <p:cNvSpPr>
              <a:spLocks noChangeArrowheads="1"/>
            </p:cNvSpPr>
            <p:nvPr/>
          </p:nvSpPr>
          <p:spPr bwMode="auto">
            <a:xfrm>
              <a:off x="1290" y="1248"/>
              <a:ext cx="48" cy="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4" name="Oval 1048"/>
            <p:cNvSpPr>
              <a:spLocks noChangeArrowheads="1"/>
            </p:cNvSpPr>
            <p:nvPr/>
          </p:nvSpPr>
          <p:spPr bwMode="auto">
            <a:xfrm>
              <a:off x="1440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5" name="Oval 1049"/>
            <p:cNvSpPr>
              <a:spLocks noChangeArrowheads="1"/>
            </p:cNvSpPr>
            <p:nvPr/>
          </p:nvSpPr>
          <p:spPr bwMode="auto">
            <a:xfrm>
              <a:off x="1216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6" name="Oval 1050"/>
            <p:cNvSpPr>
              <a:spLocks noChangeArrowheads="1"/>
            </p:cNvSpPr>
            <p:nvPr/>
          </p:nvSpPr>
          <p:spPr bwMode="auto">
            <a:xfrm>
              <a:off x="1365" y="1248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10" name="Group 1234"/>
          <p:cNvGrpSpPr>
            <a:grpSpLocks/>
          </p:cNvGrpSpPr>
          <p:nvPr/>
        </p:nvGrpSpPr>
        <p:grpSpPr bwMode="auto">
          <a:xfrm>
            <a:off x="1428750" y="1828800"/>
            <a:ext cx="857250" cy="381000"/>
            <a:chOff x="900" y="1104"/>
            <a:chExt cx="540" cy="240"/>
          </a:xfrm>
        </p:grpSpPr>
        <p:sp>
          <p:nvSpPr>
            <p:cNvPr id="358611" name="AutoShape 1235"/>
            <p:cNvSpPr>
              <a:spLocks noChangeArrowheads="1"/>
            </p:cNvSpPr>
            <p:nvPr/>
          </p:nvSpPr>
          <p:spPr bwMode="auto">
            <a:xfrm>
              <a:off x="900" y="1104"/>
              <a:ext cx="240" cy="240"/>
            </a:xfrm>
            <a:prstGeom prst="star5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2" name="AutoShape 1236"/>
            <p:cNvSpPr>
              <a:spLocks noChangeArrowheads="1"/>
            </p:cNvSpPr>
            <p:nvPr/>
          </p:nvSpPr>
          <p:spPr bwMode="auto">
            <a:xfrm>
              <a:off x="1200" y="1104"/>
              <a:ext cx="240" cy="240"/>
            </a:xfrm>
            <a:prstGeom prst="star5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76" name="Group 1300"/>
          <p:cNvGrpSpPr>
            <a:grpSpLocks/>
          </p:cNvGrpSpPr>
          <p:nvPr/>
        </p:nvGrpSpPr>
        <p:grpSpPr bwMode="auto">
          <a:xfrm>
            <a:off x="2667000" y="1143000"/>
            <a:ext cx="2590800" cy="1371600"/>
            <a:chOff x="1680" y="720"/>
            <a:chExt cx="1632" cy="864"/>
          </a:xfrm>
        </p:grpSpPr>
        <p:sp>
          <p:nvSpPr>
            <p:cNvPr id="358609" name="Line 1233"/>
            <p:cNvSpPr>
              <a:spLocks noChangeShapeType="1"/>
            </p:cNvSpPr>
            <p:nvPr/>
          </p:nvSpPr>
          <p:spPr bwMode="auto">
            <a:xfrm>
              <a:off x="1680" y="1272"/>
              <a:ext cx="240" cy="0"/>
            </a:xfrm>
            <a:prstGeom prst="line">
              <a:avLst/>
            </a:prstGeom>
            <a:noFill/>
            <a:ln w="66675" cmpd="dbl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6" name="Freeform 1240"/>
            <p:cNvSpPr>
              <a:spLocks/>
            </p:cNvSpPr>
            <p:nvPr/>
          </p:nvSpPr>
          <p:spPr bwMode="auto">
            <a:xfrm>
              <a:off x="1968" y="720"/>
              <a:ext cx="1344" cy="864"/>
            </a:xfrm>
            <a:custGeom>
              <a:avLst/>
              <a:gdLst>
                <a:gd name="T0" fmla="*/ 0 w 1344"/>
                <a:gd name="T1" fmla="*/ 864 h 864"/>
                <a:gd name="T2" fmla="*/ 48 w 1344"/>
                <a:gd name="T3" fmla="*/ 0 h 864"/>
                <a:gd name="T4" fmla="*/ 144 w 1344"/>
                <a:gd name="T5" fmla="*/ 768 h 864"/>
                <a:gd name="T6" fmla="*/ 192 w 1344"/>
                <a:gd name="T7" fmla="*/ 0 h 864"/>
                <a:gd name="T8" fmla="*/ 288 w 1344"/>
                <a:gd name="T9" fmla="*/ 768 h 864"/>
                <a:gd name="T10" fmla="*/ 336 w 1344"/>
                <a:gd name="T11" fmla="*/ 0 h 864"/>
                <a:gd name="T12" fmla="*/ 432 w 1344"/>
                <a:gd name="T13" fmla="*/ 768 h 864"/>
                <a:gd name="T14" fmla="*/ 528 w 1344"/>
                <a:gd name="T15" fmla="*/ 768 h 864"/>
                <a:gd name="T16" fmla="*/ 576 w 1344"/>
                <a:gd name="T17" fmla="*/ 0 h 864"/>
                <a:gd name="T18" fmla="*/ 672 w 1344"/>
                <a:gd name="T19" fmla="*/ 768 h 864"/>
                <a:gd name="T20" fmla="*/ 720 w 1344"/>
                <a:gd name="T21" fmla="*/ 0 h 864"/>
                <a:gd name="T22" fmla="*/ 816 w 1344"/>
                <a:gd name="T23" fmla="*/ 768 h 864"/>
                <a:gd name="T24" fmla="*/ 864 w 1344"/>
                <a:gd name="T25" fmla="*/ 0 h 864"/>
                <a:gd name="T26" fmla="*/ 960 w 1344"/>
                <a:gd name="T27" fmla="*/ 768 h 864"/>
                <a:gd name="T28" fmla="*/ 1056 w 1344"/>
                <a:gd name="T29" fmla="*/ 768 h 864"/>
                <a:gd name="T30" fmla="*/ 1104 w 1344"/>
                <a:gd name="T31" fmla="*/ 0 h 864"/>
                <a:gd name="T32" fmla="*/ 1200 w 1344"/>
                <a:gd name="T33" fmla="*/ 768 h 864"/>
                <a:gd name="T34" fmla="*/ 1248 w 1344"/>
                <a:gd name="T35" fmla="*/ 0 h 864"/>
                <a:gd name="T36" fmla="*/ 1344 w 1344"/>
                <a:gd name="T37" fmla="*/ 81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4" h="864">
                  <a:moveTo>
                    <a:pt x="0" y="864"/>
                  </a:moveTo>
                  <a:lnTo>
                    <a:pt x="48" y="0"/>
                  </a:lnTo>
                  <a:lnTo>
                    <a:pt x="144" y="768"/>
                  </a:lnTo>
                  <a:lnTo>
                    <a:pt x="192" y="0"/>
                  </a:lnTo>
                  <a:lnTo>
                    <a:pt x="288" y="768"/>
                  </a:lnTo>
                  <a:lnTo>
                    <a:pt x="336" y="0"/>
                  </a:lnTo>
                  <a:lnTo>
                    <a:pt x="432" y="768"/>
                  </a:lnTo>
                  <a:lnTo>
                    <a:pt x="528" y="768"/>
                  </a:lnTo>
                  <a:lnTo>
                    <a:pt x="576" y="0"/>
                  </a:lnTo>
                  <a:lnTo>
                    <a:pt x="672" y="768"/>
                  </a:lnTo>
                  <a:lnTo>
                    <a:pt x="720" y="0"/>
                  </a:lnTo>
                  <a:lnTo>
                    <a:pt x="816" y="768"/>
                  </a:lnTo>
                  <a:lnTo>
                    <a:pt x="864" y="0"/>
                  </a:lnTo>
                  <a:lnTo>
                    <a:pt x="960" y="768"/>
                  </a:lnTo>
                  <a:lnTo>
                    <a:pt x="1056" y="768"/>
                  </a:lnTo>
                  <a:lnTo>
                    <a:pt x="1104" y="0"/>
                  </a:lnTo>
                  <a:lnTo>
                    <a:pt x="1200" y="768"/>
                  </a:lnTo>
                  <a:lnTo>
                    <a:pt x="1248" y="0"/>
                  </a:lnTo>
                  <a:lnTo>
                    <a:pt x="1344" y="816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78" name="Group 1302"/>
          <p:cNvGrpSpPr>
            <a:grpSpLocks/>
          </p:cNvGrpSpPr>
          <p:nvPr/>
        </p:nvGrpSpPr>
        <p:grpSpPr bwMode="auto">
          <a:xfrm>
            <a:off x="533400" y="2057400"/>
            <a:ext cx="8077200" cy="3006725"/>
            <a:chOff x="336" y="1296"/>
            <a:chExt cx="5088" cy="1894"/>
          </a:xfrm>
        </p:grpSpPr>
        <p:grpSp>
          <p:nvGrpSpPr>
            <p:cNvPr id="358677" name="Group 1301"/>
            <p:cNvGrpSpPr>
              <a:grpSpLocks/>
            </p:cNvGrpSpPr>
            <p:nvPr/>
          </p:nvGrpSpPr>
          <p:grpSpPr bwMode="auto">
            <a:xfrm>
              <a:off x="336" y="1656"/>
              <a:ext cx="2784" cy="1272"/>
              <a:chOff x="336" y="1656"/>
              <a:chExt cx="2784" cy="1272"/>
            </a:xfrm>
          </p:grpSpPr>
          <p:sp>
            <p:nvSpPr>
              <p:cNvPr id="358428" name="Rectangle 1052"/>
              <p:cNvSpPr>
                <a:spLocks noChangeArrowheads="1"/>
              </p:cNvSpPr>
              <p:nvPr/>
            </p:nvSpPr>
            <p:spPr bwMode="auto">
              <a:xfrm>
                <a:off x="336" y="1718"/>
                <a:ext cx="254" cy="1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1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  <a:p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n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</p:txBody>
          </p:sp>
          <p:sp>
            <p:nvSpPr>
              <p:cNvPr id="358431" name="Oval 1055"/>
              <p:cNvSpPr>
                <a:spLocks noChangeArrowheads="1"/>
              </p:cNvSpPr>
              <p:nvPr/>
            </p:nvSpPr>
            <p:spPr bwMode="auto">
              <a:xfrm>
                <a:off x="816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2" name="Oval 1056"/>
              <p:cNvSpPr>
                <a:spLocks noChangeArrowheads="1"/>
              </p:cNvSpPr>
              <p:nvPr/>
            </p:nvSpPr>
            <p:spPr bwMode="auto">
              <a:xfrm>
                <a:off x="890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3" name="Oval 1057"/>
              <p:cNvSpPr>
                <a:spLocks noChangeArrowheads="1"/>
              </p:cNvSpPr>
              <p:nvPr/>
            </p:nvSpPr>
            <p:spPr bwMode="auto">
              <a:xfrm>
                <a:off x="965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4" name="Oval 1058"/>
              <p:cNvSpPr>
                <a:spLocks noChangeArrowheads="1"/>
              </p:cNvSpPr>
              <p:nvPr/>
            </p:nvSpPr>
            <p:spPr bwMode="auto">
              <a:xfrm>
                <a:off x="1040" y="1843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5" name="Oval 1059"/>
              <p:cNvSpPr>
                <a:spLocks noChangeArrowheads="1"/>
              </p:cNvSpPr>
              <p:nvPr/>
            </p:nvSpPr>
            <p:spPr bwMode="auto">
              <a:xfrm>
                <a:off x="1114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6" name="Oval 1060"/>
              <p:cNvSpPr>
                <a:spLocks noChangeArrowheads="1"/>
              </p:cNvSpPr>
              <p:nvPr/>
            </p:nvSpPr>
            <p:spPr bwMode="auto">
              <a:xfrm>
                <a:off x="1189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7" name="Oval 1061"/>
              <p:cNvSpPr>
                <a:spLocks noChangeArrowheads="1"/>
              </p:cNvSpPr>
              <p:nvPr/>
            </p:nvSpPr>
            <p:spPr bwMode="auto">
              <a:xfrm>
                <a:off x="1338" y="1843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8" name="Oval 1062"/>
              <p:cNvSpPr>
                <a:spLocks noChangeArrowheads="1"/>
              </p:cNvSpPr>
              <p:nvPr/>
            </p:nvSpPr>
            <p:spPr bwMode="auto">
              <a:xfrm>
                <a:off x="1488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9" name="Oval 1063"/>
              <p:cNvSpPr>
                <a:spLocks noChangeArrowheads="1"/>
              </p:cNvSpPr>
              <p:nvPr/>
            </p:nvSpPr>
            <p:spPr bwMode="auto">
              <a:xfrm>
                <a:off x="1264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40" name="Oval 1064"/>
              <p:cNvSpPr>
                <a:spLocks noChangeArrowheads="1"/>
              </p:cNvSpPr>
              <p:nvPr/>
            </p:nvSpPr>
            <p:spPr bwMode="auto">
              <a:xfrm>
                <a:off x="1413" y="184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1" name="Oval 1095"/>
              <p:cNvSpPr>
                <a:spLocks noChangeArrowheads="1"/>
              </p:cNvSpPr>
              <p:nvPr/>
            </p:nvSpPr>
            <p:spPr bwMode="auto">
              <a:xfrm>
                <a:off x="816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2" name="Oval 1096"/>
              <p:cNvSpPr>
                <a:spLocks noChangeArrowheads="1"/>
              </p:cNvSpPr>
              <p:nvPr/>
            </p:nvSpPr>
            <p:spPr bwMode="auto">
              <a:xfrm>
                <a:off x="890" y="23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3" name="Oval 1097"/>
              <p:cNvSpPr>
                <a:spLocks noChangeArrowheads="1"/>
              </p:cNvSpPr>
              <p:nvPr/>
            </p:nvSpPr>
            <p:spPr bwMode="auto">
              <a:xfrm>
                <a:off x="965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4" name="Oval 1098"/>
              <p:cNvSpPr>
                <a:spLocks noChangeArrowheads="1"/>
              </p:cNvSpPr>
              <p:nvPr/>
            </p:nvSpPr>
            <p:spPr bwMode="auto">
              <a:xfrm>
                <a:off x="1040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5" name="Oval 1099"/>
              <p:cNvSpPr>
                <a:spLocks noChangeArrowheads="1"/>
              </p:cNvSpPr>
              <p:nvPr/>
            </p:nvSpPr>
            <p:spPr bwMode="auto">
              <a:xfrm>
                <a:off x="1114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6" name="Oval 1100"/>
              <p:cNvSpPr>
                <a:spLocks noChangeArrowheads="1"/>
              </p:cNvSpPr>
              <p:nvPr/>
            </p:nvSpPr>
            <p:spPr bwMode="auto">
              <a:xfrm>
                <a:off x="1189" y="23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7" name="Oval 1101"/>
              <p:cNvSpPr>
                <a:spLocks noChangeArrowheads="1"/>
              </p:cNvSpPr>
              <p:nvPr/>
            </p:nvSpPr>
            <p:spPr bwMode="auto">
              <a:xfrm>
                <a:off x="1338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8" name="Oval 1102"/>
              <p:cNvSpPr>
                <a:spLocks noChangeArrowheads="1"/>
              </p:cNvSpPr>
              <p:nvPr/>
            </p:nvSpPr>
            <p:spPr bwMode="auto">
              <a:xfrm>
                <a:off x="1488" y="23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9" name="Oval 1103"/>
              <p:cNvSpPr>
                <a:spLocks noChangeArrowheads="1"/>
              </p:cNvSpPr>
              <p:nvPr/>
            </p:nvSpPr>
            <p:spPr bwMode="auto">
              <a:xfrm>
                <a:off x="1264" y="23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0" name="Oval 1104"/>
              <p:cNvSpPr>
                <a:spLocks noChangeArrowheads="1"/>
              </p:cNvSpPr>
              <p:nvPr/>
            </p:nvSpPr>
            <p:spPr bwMode="auto">
              <a:xfrm>
                <a:off x="1413" y="236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1" name="Oval 1105"/>
              <p:cNvSpPr>
                <a:spLocks noChangeArrowheads="1"/>
              </p:cNvSpPr>
              <p:nvPr/>
            </p:nvSpPr>
            <p:spPr bwMode="auto">
              <a:xfrm>
                <a:off x="816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2" name="Oval 1106"/>
              <p:cNvSpPr>
                <a:spLocks noChangeArrowheads="1"/>
              </p:cNvSpPr>
              <p:nvPr/>
            </p:nvSpPr>
            <p:spPr bwMode="auto">
              <a:xfrm>
                <a:off x="890" y="249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3" name="Oval 1107"/>
              <p:cNvSpPr>
                <a:spLocks noChangeArrowheads="1"/>
              </p:cNvSpPr>
              <p:nvPr/>
            </p:nvSpPr>
            <p:spPr bwMode="auto">
              <a:xfrm>
                <a:off x="965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4" name="Oval 1108"/>
              <p:cNvSpPr>
                <a:spLocks noChangeArrowheads="1"/>
              </p:cNvSpPr>
              <p:nvPr/>
            </p:nvSpPr>
            <p:spPr bwMode="auto">
              <a:xfrm>
                <a:off x="1040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5" name="Oval 1109"/>
              <p:cNvSpPr>
                <a:spLocks noChangeArrowheads="1"/>
              </p:cNvSpPr>
              <p:nvPr/>
            </p:nvSpPr>
            <p:spPr bwMode="auto">
              <a:xfrm>
                <a:off x="1114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6" name="Oval 1110"/>
              <p:cNvSpPr>
                <a:spLocks noChangeArrowheads="1"/>
              </p:cNvSpPr>
              <p:nvPr/>
            </p:nvSpPr>
            <p:spPr bwMode="auto">
              <a:xfrm>
                <a:off x="1189" y="249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7" name="Oval 1111"/>
              <p:cNvSpPr>
                <a:spLocks noChangeArrowheads="1"/>
              </p:cNvSpPr>
              <p:nvPr/>
            </p:nvSpPr>
            <p:spPr bwMode="auto">
              <a:xfrm>
                <a:off x="1338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8" name="Oval 1112"/>
              <p:cNvSpPr>
                <a:spLocks noChangeArrowheads="1"/>
              </p:cNvSpPr>
              <p:nvPr/>
            </p:nvSpPr>
            <p:spPr bwMode="auto">
              <a:xfrm>
                <a:off x="1488" y="249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9" name="Oval 1113"/>
              <p:cNvSpPr>
                <a:spLocks noChangeArrowheads="1"/>
              </p:cNvSpPr>
              <p:nvPr/>
            </p:nvSpPr>
            <p:spPr bwMode="auto">
              <a:xfrm>
                <a:off x="1264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0" name="Oval 1114"/>
              <p:cNvSpPr>
                <a:spLocks noChangeArrowheads="1"/>
              </p:cNvSpPr>
              <p:nvPr/>
            </p:nvSpPr>
            <p:spPr bwMode="auto">
              <a:xfrm>
                <a:off x="1413" y="249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1" name="Oval 1115"/>
              <p:cNvSpPr>
                <a:spLocks noChangeArrowheads="1"/>
              </p:cNvSpPr>
              <p:nvPr/>
            </p:nvSpPr>
            <p:spPr bwMode="auto">
              <a:xfrm>
                <a:off x="816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2" name="Oval 1116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3" name="Oval 1117"/>
              <p:cNvSpPr>
                <a:spLocks noChangeArrowheads="1"/>
              </p:cNvSpPr>
              <p:nvPr/>
            </p:nvSpPr>
            <p:spPr bwMode="auto">
              <a:xfrm>
                <a:off x="965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4" name="Oval 1118"/>
              <p:cNvSpPr>
                <a:spLocks noChangeArrowheads="1"/>
              </p:cNvSpPr>
              <p:nvPr/>
            </p:nvSpPr>
            <p:spPr bwMode="auto">
              <a:xfrm>
                <a:off x="1040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5" name="Oval 1119"/>
              <p:cNvSpPr>
                <a:spLocks noChangeArrowheads="1"/>
              </p:cNvSpPr>
              <p:nvPr/>
            </p:nvSpPr>
            <p:spPr bwMode="auto">
              <a:xfrm>
                <a:off x="1114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6" name="Oval 1120"/>
              <p:cNvSpPr>
                <a:spLocks noChangeArrowheads="1"/>
              </p:cNvSpPr>
              <p:nvPr/>
            </p:nvSpPr>
            <p:spPr bwMode="auto">
              <a:xfrm>
                <a:off x="1189" y="26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7" name="Oval 1121"/>
              <p:cNvSpPr>
                <a:spLocks noChangeArrowheads="1"/>
              </p:cNvSpPr>
              <p:nvPr/>
            </p:nvSpPr>
            <p:spPr bwMode="auto">
              <a:xfrm>
                <a:off x="1338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8" name="Oval 1122"/>
              <p:cNvSpPr>
                <a:spLocks noChangeArrowheads="1"/>
              </p:cNvSpPr>
              <p:nvPr/>
            </p:nvSpPr>
            <p:spPr bwMode="auto">
              <a:xfrm>
                <a:off x="1488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9" name="Oval 1123"/>
              <p:cNvSpPr>
                <a:spLocks noChangeArrowheads="1"/>
              </p:cNvSpPr>
              <p:nvPr/>
            </p:nvSpPr>
            <p:spPr bwMode="auto">
              <a:xfrm>
                <a:off x="1264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0" name="Oval 1124"/>
              <p:cNvSpPr>
                <a:spLocks noChangeArrowheads="1"/>
              </p:cNvSpPr>
              <p:nvPr/>
            </p:nvSpPr>
            <p:spPr bwMode="auto">
              <a:xfrm>
                <a:off x="1413" y="2624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1" name="Oval 1125"/>
              <p:cNvSpPr>
                <a:spLocks noChangeArrowheads="1"/>
              </p:cNvSpPr>
              <p:nvPr/>
            </p:nvSpPr>
            <p:spPr bwMode="auto">
              <a:xfrm>
                <a:off x="816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2" name="Oval 1126"/>
              <p:cNvSpPr>
                <a:spLocks noChangeArrowheads="1"/>
              </p:cNvSpPr>
              <p:nvPr/>
            </p:nvSpPr>
            <p:spPr bwMode="auto">
              <a:xfrm>
                <a:off x="890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3" name="Oval 1127"/>
              <p:cNvSpPr>
                <a:spLocks noChangeArrowheads="1"/>
              </p:cNvSpPr>
              <p:nvPr/>
            </p:nvSpPr>
            <p:spPr bwMode="auto">
              <a:xfrm>
                <a:off x="965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4" name="Oval 1128"/>
              <p:cNvSpPr>
                <a:spLocks noChangeArrowheads="1"/>
              </p:cNvSpPr>
              <p:nvPr/>
            </p:nvSpPr>
            <p:spPr bwMode="auto">
              <a:xfrm>
                <a:off x="1040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5" name="Oval 1129"/>
              <p:cNvSpPr>
                <a:spLocks noChangeArrowheads="1"/>
              </p:cNvSpPr>
              <p:nvPr/>
            </p:nvSpPr>
            <p:spPr bwMode="auto">
              <a:xfrm>
                <a:off x="1114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6" name="Oval 1130"/>
              <p:cNvSpPr>
                <a:spLocks noChangeArrowheads="1"/>
              </p:cNvSpPr>
              <p:nvPr/>
            </p:nvSpPr>
            <p:spPr bwMode="auto">
              <a:xfrm>
                <a:off x="1189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7" name="Oval 1131"/>
              <p:cNvSpPr>
                <a:spLocks noChangeArrowheads="1"/>
              </p:cNvSpPr>
              <p:nvPr/>
            </p:nvSpPr>
            <p:spPr bwMode="auto">
              <a:xfrm>
                <a:off x="1338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8" name="Oval 1132"/>
              <p:cNvSpPr>
                <a:spLocks noChangeArrowheads="1"/>
              </p:cNvSpPr>
              <p:nvPr/>
            </p:nvSpPr>
            <p:spPr bwMode="auto">
              <a:xfrm>
                <a:off x="1488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9" name="Oval 1133"/>
              <p:cNvSpPr>
                <a:spLocks noChangeArrowheads="1"/>
              </p:cNvSpPr>
              <p:nvPr/>
            </p:nvSpPr>
            <p:spPr bwMode="auto">
              <a:xfrm>
                <a:off x="1264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0" name="Oval 1134"/>
              <p:cNvSpPr>
                <a:spLocks noChangeArrowheads="1"/>
              </p:cNvSpPr>
              <p:nvPr/>
            </p:nvSpPr>
            <p:spPr bwMode="auto">
              <a:xfrm>
                <a:off x="1413" y="2755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8673" name="Group 1297"/>
              <p:cNvGrpSpPr>
                <a:grpSpLocks/>
              </p:cNvGrpSpPr>
              <p:nvPr/>
            </p:nvGrpSpPr>
            <p:grpSpPr bwMode="auto">
              <a:xfrm>
                <a:off x="1680" y="1656"/>
                <a:ext cx="1440" cy="1169"/>
                <a:chOff x="1680" y="1656"/>
                <a:chExt cx="1440" cy="1169"/>
              </a:xfrm>
            </p:grpSpPr>
            <p:sp>
              <p:nvSpPr>
                <p:cNvPr id="358513" name="Oval 1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14" name="Oval 1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15" name="Oval 1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9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17" name="Oval 11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8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18" name="Oval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433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19" name="Oval 1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582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0" name="Oval 11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1" name="Oval 11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08" y="165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4" name="Oval 1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5" name="Oval 1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9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6" name="Oval 1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284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7" name="Oval 1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8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8" name="Oval 1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33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29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582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0" name="Oval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1" name="Oval 1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508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2" name="Oval 1156"/>
                <p:cNvSpPr>
                  <a:spLocks noChangeAspect="1" noChangeArrowheads="1"/>
                </p:cNvSpPr>
                <p:nvPr/>
              </p:nvSpPr>
              <p:spPr bwMode="auto">
                <a:xfrm>
                  <a:off x="2657" y="178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4" name="Oval 1158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5" name="Oval 1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9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7" name="Oval 1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8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8" name="Oval 1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433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39" name="Oval 1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582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40" name="Oval 1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41" name="Oval 1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508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42" name="Oval 1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57" y="191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48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433" y="204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50" name="Oval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2046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55" name="Oval 1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209" y="2177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60" name="Oval 11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2177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61" name="Oval 1185"/>
                <p:cNvSpPr>
                  <a:spLocks noChangeAspect="1" noChangeArrowheads="1"/>
                </p:cNvSpPr>
                <p:nvPr/>
              </p:nvSpPr>
              <p:spPr bwMode="auto">
                <a:xfrm>
                  <a:off x="2508" y="2177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81" name="Oval 1205"/>
                <p:cNvSpPr>
                  <a:spLocks noChangeAspect="1" noChangeArrowheads="1"/>
                </p:cNvSpPr>
                <p:nvPr/>
              </p:nvSpPr>
              <p:spPr bwMode="auto">
                <a:xfrm>
                  <a:off x="2508" y="2437"/>
                  <a:ext cx="388" cy="388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93" name="Line 1217"/>
                <p:cNvSpPr>
                  <a:spLocks noChangeShapeType="1"/>
                </p:cNvSpPr>
                <p:nvPr/>
              </p:nvSpPr>
              <p:spPr bwMode="auto">
                <a:xfrm>
                  <a:off x="1680" y="2304"/>
                  <a:ext cx="240" cy="0"/>
                </a:xfrm>
                <a:prstGeom prst="line">
                  <a:avLst/>
                </a:prstGeom>
                <a:noFill/>
                <a:ln w="66675" cmpd="dbl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8628" name="Oval 1252"/>
              <p:cNvSpPr>
                <a:spLocks noChangeArrowheads="1"/>
              </p:cNvSpPr>
              <p:nvPr/>
            </p:nvSpPr>
            <p:spPr bwMode="auto">
              <a:xfrm>
                <a:off x="89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9" name="Oval 1253"/>
              <p:cNvSpPr>
                <a:spLocks noChangeArrowheads="1"/>
              </p:cNvSpPr>
              <p:nvPr/>
            </p:nvSpPr>
            <p:spPr bwMode="auto">
              <a:xfrm>
                <a:off x="965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0" name="Oval 1254"/>
              <p:cNvSpPr>
                <a:spLocks noChangeArrowheads="1"/>
              </p:cNvSpPr>
              <p:nvPr/>
            </p:nvSpPr>
            <p:spPr bwMode="auto">
              <a:xfrm>
                <a:off x="1040" y="1968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1" name="Oval 1255"/>
              <p:cNvSpPr>
                <a:spLocks noChangeArrowheads="1"/>
              </p:cNvSpPr>
              <p:nvPr/>
            </p:nvSpPr>
            <p:spPr bwMode="auto">
              <a:xfrm>
                <a:off x="1114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2" name="Oval 1256"/>
              <p:cNvSpPr>
                <a:spLocks noChangeArrowheads="1"/>
              </p:cNvSpPr>
              <p:nvPr/>
            </p:nvSpPr>
            <p:spPr bwMode="auto">
              <a:xfrm>
                <a:off x="1189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3" name="Oval 1257"/>
              <p:cNvSpPr>
                <a:spLocks noChangeArrowheads="1"/>
              </p:cNvSpPr>
              <p:nvPr/>
            </p:nvSpPr>
            <p:spPr bwMode="auto">
              <a:xfrm>
                <a:off x="1338" y="1968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4" name="Oval 1258"/>
              <p:cNvSpPr>
                <a:spLocks noChangeArrowheads="1"/>
              </p:cNvSpPr>
              <p:nvPr/>
            </p:nvSpPr>
            <p:spPr bwMode="auto">
              <a:xfrm>
                <a:off x="1488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5" name="Oval 1259"/>
              <p:cNvSpPr>
                <a:spLocks noChangeArrowheads="1"/>
              </p:cNvSpPr>
              <p:nvPr/>
            </p:nvSpPr>
            <p:spPr bwMode="auto">
              <a:xfrm>
                <a:off x="1264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6" name="Oval 1260"/>
              <p:cNvSpPr>
                <a:spLocks noChangeArrowheads="1"/>
              </p:cNvSpPr>
              <p:nvPr/>
            </p:nvSpPr>
            <p:spPr bwMode="auto">
              <a:xfrm>
                <a:off x="1413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7" name="Oval 1261"/>
              <p:cNvSpPr>
                <a:spLocks noChangeArrowheads="1"/>
              </p:cNvSpPr>
              <p:nvPr/>
            </p:nvSpPr>
            <p:spPr bwMode="auto">
              <a:xfrm>
                <a:off x="816" y="1968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0" name="Oval 1264"/>
              <p:cNvSpPr>
                <a:spLocks noChangeArrowheads="1"/>
              </p:cNvSpPr>
              <p:nvPr/>
            </p:nvSpPr>
            <p:spPr bwMode="auto">
              <a:xfrm>
                <a:off x="890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2" name="Oval 1266"/>
              <p:cNvSpPr>
                <a:spLocks noChangeArrowheads="1"/>
              </p:cNvSpPr>
              <p:nvPr/>
            </p:nvSpPr>
            <p:spPr bwMode="auto">
              <a:xfrm>
                <a:off x="1040" y="2112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3" name="Oval 1267"/>
              <p:cNvSpPr>
                <a:spLocks noChangeArrowheads="1"/>
              </p:cNvSpPr>
              <p:nvPr/>
            </p:nvSpPr>
            <p:spPr bwMode="auto">
              <a:xfrm>
                <a:off x="1114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4" name="Oval 1268"/>
              <p:cNvSpPr>
                <a:spLocks noChangeArrowheads="1"/>
              </p:cNvSpPr>
              <p:nvPr/>
            </p:nvSpPr>
            <p:spPr bwMode="auto">
              <a:xfrm>
                <a:off x="1189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5" name="Oval 1269"/>
              <p:cNvSpPr>
                <a:spLocks noChangeArrowheads="1"/>
              </p:cNvSpPr>
              <p:nvPr/>
            </p:nvSpPr>
            <p:spPr bwMode="auto">
              <a:xfrm>
                <a:off x="1338" y="2112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6" name="Oval 1270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7" name="Oval 1271"/>
              <p:cNvSpPr>
                <a:spLocks noChangeArrowheads="1"/>
              </p:cNvSpPr>
              <p:nvPr/>
            </p:nvSpPr>
            <p:spPr bwMode="auto">
              <a:xfrm>
                <a:off x="1264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8" name="Oval 1272"/>
              <p:cNvSpPr>
                <a:spLocks noChangeArrowheads="1"/>
              </p:cNvSpPr>
              <p:nvPr/>
            </p:nvSpPr>
            <p:spPr bwMode="auto">
              <a:xfrm>
                <a:off x="1413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9" name="Oval 1273"/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0" name="Oval 127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1" name="Oval 1275"/>
              <p:cNvSpPr>
                <a:spLocks noChangeArrowheads="1"/>
              </p:cNvSpPr>
              <p:nvPr/>
            </p:nvSpPr>
            <p:spPr bwMode="auto">
              <a:xfrm>
                <a:off x="890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2" name="Oval 1276"/>
              <p:cNvSpPr>
                <a:spLocks noChangeArrowheads="1"/>
              </p:cNvSpPr>
              <p:nvPr/>
            </p:nvSpPr>
            <p:spPr bwMode="auto">
              <a:xfrm>
                <a:off x="1040" y="2256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3" name="Oval 1277"/>
              <p:cNvSpPr>
                <a:spLocks noChangeArrowheads="1"/>
              </p:cNvSpPr>
              <p:nvPr/>
            </p:nvSpPr>
            <p:spPr bwMode="auto">
              <a:xfrm>
                <a:off x="1114" y="2256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4" name="Oval 1278"/>
              <p:cNvSpPr>
                <a:spLocks noChangeArrowheads="1"/>
              </p:cNvSpPr>
              <p:nvPr/>
            </p:nvSpPr>
            <p:spPr bwMode="auto">
              <a:xfrm>
                <a:off x="1189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5" name="Oval 1279"/>
              <p:cNvSpPr>
                <a:spLocks noChangeArrowheads="1"/>
              </p:cNvSpPr>
              <p:nvPr/>
            </p:nvSpPr>
            <p:spPr bwMode="auto">
              <a:xfrm>
                <a:off x="1338" y="2256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6" name="Oval 1280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7" name="Oval 1281"/>
              <p:cNvSpPr>
                <a:spLocks noChangeArrowheads="1"/>
              </p:cNvSpPr>
              <p:nvPr/>
            </p:nvSpPr>
            <p:spPr bwMode="auto">
              <a:xfrm>
                <a:off x="126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8" name="Oval 1282"/>
              <p:cNvSpPr>
                <a:spLocks noChangeArrowheads="1"/>
              </p:cNvSpPr>
              <p:nvPr/>
            </p:nvSpPr>
            <p:spPr bwMode="auto">
              <a:xfrm>
                <a:off x="1413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9" name="Oval 1283"/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0" name="Oval 1284"/>
              <p:cNvSpPr>
                <a:spLocks noChangeArrowheads="1"/>
              </p:cNvSpPr>
              <p:nvPr/>
            </p:nvSpPr>
            <p:spPr bwMode="auto">
              <a:xfrm>
                <a:off x="960" y="2256"/>
                <a:ext cx="48" cy="4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34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72" name="Group 1296"/>
            <p:cNvGrpSpPr>
              <a:grpSpLocks/>
            </p:cNvGrpSpPr>
            <p:nvPr/>
          </p:nvGrpSpPr>
          <p:grpSpPr bwMode="auto">
            <a:xfrm>
              <a:off x="3264" y="1296"/>
              <a:ext cx="2160" cy="1894"/>
              <a:chOff x="3264" y="1296"/>
              <a:chExt cx="2160" cy="1894"/>
            </a:xfrm>
          </p:grpSpPr>
          <p:sp>
            <p:nvSpPr>
              <p:cNvPr id="358602" name="Freeform 1226"/>
              <p:cNvSpPr>
                <a:spLocks/>
              </p:cNvSpPr>
              <p:nvPr/>
            </p:nvSpPr>
            <p:spPr bwMode="auto">
              <a:xfrm>
                <a:off x="4004" y="1296"/>
                <a:ext cx="1358" cy="1034"/>
              </a:xfrm>
              <a:custGeom>
                <a:avLst/>
                <a:gdLst>
                  <a:gd name="T0" fmla="*/ 0 w 1872"/>
                  <a:gd name="T1" fmla="*/ 1536 h 1536"/>
                  <a:gd name="T2" fmla="*/ 240 w 1872"/>
                  <a:gd name="T3" fmla="*/ 336 h 1536"/>
                  <a:gd name="T4" fmla="*/ 240 w 1872"/>
                  <a:gd name="T5" fmla="*/ 576 h 1536"/>
                  <a:gd name="T6" fmla="*/ 336 w 1872"/>
                  <a:gd name="T7" fmla="*/ 192 h 1536"/>
                  <a:gd name="T8" fmla="*/ 480 w 1872"/>
                  <a:gd name="T9" fmla="*/ 1056 h 1536"/>
                  <a:gd name="T10" fmla="*/ 576 w 1872"/>
                  <a:gd name="T11" fmla="*/ 192 h 1536"/>
                  <a:gd name="T12" fmla="*/ 624 w 1872"/>
                  <a:gd name="T13" fmla="*/ 336 h 1536"/>
                  <a:gd name="T14" fmla="*/ 720 w 1872"/>
                  <a:gd name="T15" fmla="*/ 0 h 1536"/>
                  <a:gd name="T16" fmla="*/ 768 w 1872"/>
                  <a:gd name="T17" fmla="*/ 480 h 1536"/>
                  <a:gd name="T18" fmla="*/ 864 w 1872"/>
                  <a:gd name="T19" fmla="*/ 144 h 1536"/>
                  <a:gd name="T20" fmla="*/ 1008 w 1872"/>
                  <a:gd name="T21" fmla="*/ 1152 h 1536"/>
                  <a:gd name="T22" fmla="*/ 1056 w 1872"/>
                  <a:gd name="T23" fmla="*/ 240 h 1536"/>
                  <a:gd name="T24" fmla="*/ 1152 w 1872"/>
                  <a:gd name="T25" fmla="*/ 816 h 1536"/>
                  <a:gd name="T26" fmla="*/ 1200 w 1872"/>
                  <a:gd name="T27" fmla="*/ 96 h 1536"/>
                  <a:gd name="T28" fmla="*/ 1344 w 1872"/>
                  <a:gd name="T29" fmla="*/ 480 h 1536"/>
                  <a:gd name="T30" fmla="*/ 1488 w 1872"/>
                  <a:gd name="T31" fmla="*/ 144 h 1536"/>
                  <a:gd name="T32" fmla="*/ 1488 w 1872"/>
                  <a:gd name="T33" fmla="*/ 480 h 1536"/>
                  <a:gd name="T34" fmla="*/ 1536 w 1872"/>
                  <a:gd name="T35" fmla="*/ 144 h 1536"/>
                  <a:gd name="T36" fmla="*/ 1872 w 1872"/>
                  <a:gd name="T3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2" h="1536">
                    <a:moveTo>
                      <a:pt x="0" y="1536"/>
                    </a:moveTo>
                    <a:lnTo>
                      <a:pt x="240" y="336"/>
                    </a:lnTo>
                    <a:lnTo>
                      <a:pt x="240" y="576"/>
                    </a:lnTo>
                    <a:lnTo>
                      <a:pt x="336" y="192"/>
                    </a:lnTo>
                    <a:lnTo>
                      <a:pt x="480" y="1056"/>
                    </a:lnTo>
                    <a:lnTo>
                      <a:pt x="576" y="192"/>
                    </a:lnTo>
                    <a:lnTo>
                      <a:pt x="624" y="336"/>
                    </a:lnTo>
                    <a:lnTo>
                      <a:pt x="720" y="0"/>
                    </a:lnTo>
                    <a:lnTo>
                      <a:pt x="768" y="480"/>
                    </a:lnTo>
                    <a:lnTo>
                      <a:pt x="864" y="144"/>
                    </a:lnTo>
                    <a:lnTo>
                      <a:pt x="1008" y="1152"/>
                    </a:lnTo>
                    <a:lnTo>
                      <a:pt x="1056" y="240"/>
                    </a:lnTo>
                    <a:lnTo>
                      <a:pt x="1152" y="816"/>
                    </a:lnTo>
                    <a:lnTo>
                      <a:pt x="1200" y="96"/>
                    </a:lnTo>
                    <a:lnTo>
                      <a:pt x="1344" y="480"/>
                    </a:lnTo>
                    <a:lnTo>
                      <a:pt x="1488" y="144"/>
                    </a:lnTo>
                    <a:lnTo>
                      <a:pt x="1488" y="480"/>
                    </a:lnTo>
                    <a:lnTo>
                      <a:pt x="1536" y="144"/>
                    </a:lnTo>
                    <a:lnTo>
                      <a:pt x="1872" y="153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3" name="Rectangle 1227"/>
              <p:cNvSpPr>
                <a:spLocks noChangeArrowheads="1"/>
              </p:cNvSpPr>
              <p:nvPr/>
            </p:nvSpPr>
            <p:spPr bwMode="auto">
              <a:xfrm rot="2410914">
                <a:off x="5170" y="2208"/>
                <a:ext cx="254" cy="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Georgia" charset="0"/>
                  </a:rPr>
                  <a:t>: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000" b="1" i="1">
                    <a:solidFill>
                      <a:schemeClr val="bg1"/>
                    </a:solidFill>
                    <a:latin typeface="Georgia" charset="0"/>
                  </a:rPr>
                  <a:t>t</a:t>
                </a:r>
                <a:r>
                  <a:rPr lang="en-US" sz="2000" b="1" i="1" baseline="-25000">
                    <a:solidFill>
                      <a:schemeClr val="bg1"/>
                    </a:solidFill>
                    <a:latin typeface="Georgia" charset="0"/>
                  </a:rPr>
                  <a:t>n</a:t>
                </a:r>
                <a:endParaRPr lang="en-US" sz="2000" b="1" i="1">
                  <a:solidFill>
                    <a:schemeClr val="bg1"/>
                  </a:solidFill>
                  <a:latin typeface="Georgia" charset="0"/>
                </a:endParaRPr>
              </a:p>
            </p:txBody>
          </p:sp>
          <p:sp>
            <p:nvSpPr>
              <p:cNvPr id="358604" name="Line 1228"/>
              <p:cNvSpPr>
                <a:spLocks noChangeShapeType="1"/>
              </p:cNvSpPr>
              <p:nvPr/>
            </p:nvSpPr>
            <p:spPr bwMode="auto">
              <a:xfrm>
                <a:off x="3264" y="2304"/>
                <a:ext cx="240" cy="0"/>
              </a:xfrm>
              <a:prstGeom prst="line">
                <a:avLst/>
              </a:prstGeom>
              <a:noFill/>
              <a:ln w="66675" cmpd="dbl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1" name="Freeform 1285"/>
              <p:cNvSpPr>
                <a:spLocks/>
              </p:cNvSpPr>
              <p:nvPr/>
            </p:nvSpPr>
            <p:spPr bwMode="auto">
              <a:xfrm>
                <a:off x="3936" y="1344"/>
                <a:ext cx="1392" cy="1056"/>
              </a:xfrm>
              <a:custGeom>
                <a:avLst/>
                <a:gdLst>
                  <a:gd name="T0" fmla="*/ 0 w 1392"/>
                  <a:gd name="T1" fmla="*/ 1008 h 1056"/>
                  <a:gd name="T2" fmla="*/ 192 w 1392"/>
                  <a:gd name="T3" fmla="*/ 192 h 1056"/>
                  <a:gd name="T4" fmla="*/ 192 w 1392"/>
                  <a:gd name="T5" fmla="*/ 384 h 1056"/>
                  <a:gd name="T6" fmla="*/ 240 w 1392"/>
                  <a:gd name="T7" fmla="*/ 96 h 1056"/>
                  <a:gd name="T8" fmla="*/ 336 w 1392"/>
                  <a:gd name="T9" fmla="*/ 1008 h 1056"/>
                  <a:gd name="T10" fmla="*/ 432 w 1392"/>
                  <a:gd name="T11" fmla="*/ 144 h 1056"/>
                  <a:gd name="T12" fmla="*/ 480 w 1392"/>
                  <a:gd name="T13" fmla="*/ 240 h 1056"/>
                  <a:gd name="T14" fmla="*/ 528 w 1392"/>
                  <a:gd name="T15" fmla="*/ 0 h 1056"/>
                  <a:gd name="T16" fmla="*/ 576 w 1392"/>
                  <a:gd name="T17" fmla="*/ 288 h 1056"/>
                  <a:gd name="T18" fmla="*/ 624 w 1392"/>
                  <a:gd name="T19" fmla="*/ 96 h 1056"/>
                  <a:gd name="T20" fmla="*/ 768 w 1392"/>
                  <a:gd name="T21" fmla="*/ 768 h 1056"/>
                  <a:gd name="T22" fmla="*/ 768 w 1392"/>
                  <a:gd name="T23" fmla="*/ 192 h 1056"/>
                  <a:gd name="T24" fmla="*/ 864 w 1392"/>
                  <a:gd name="T25" fmla="*/ 576 h 1056"/>
                  <a:gd name="T26" fmla="*/ 912 w 1392"/>
                  <a:gd name="T27" fmla="*/ 48 h 1056"/>
                  <a:gd name="T28" fmla="*/ 1008 w 1392"/>
                  <a:gd name="T29" fmla="*/ 336 h 1056"/>
                  <a:gd name="T30" fmla="*/ 1104 w 1392"/>
                  <a:gd name="T31" fmla="*/ 96 h 1056"/>
                  <a:gd name="T32" fmla="*/ 1104 w 1392"/>
                  <a:gd name="T33" fmla="*/ 336 h 1056"/>
                  <a:gd name="T34" fmla="*/ 1152 w 1392"/>
                  <a:gd name="T35" fmla="*/ 96 h 1056"/>
                  <a:gd name="T36" fmla="*/ 1392 w 1392"/>
                  <a:gd name="T3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2" h="1056">
                    <a:moveTo>
                      <a:pt x="0" y="1008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96"/>
                    </a:lnTo>
                    <a:lnTo>
                      <a:pt x="336" y="1008"/>
                    </a:lnTo>
                    <a:lnTo>
                      <a:pt x="432" y="144"/>
                    </a:lnTo>
                    <a:lnTo>
                      <a:pt x="480" y="240"/>
                    </a:lnTo>
                    <a:lnTo>
                      <a:pt x="528" y="0"/>
                    </a:lnTo>
                    <a:lnTo>
                      <a:pt x="576" y="288"/>
                    </a:lnTo>
                    <a:lnTo>
                      <a:pt x="624" y="96"/>
                    </a:lnTo>
                    <a:lnTo>
                      <a:pt x="768" y="768"/>
                    </a:lnTo>
                    <a:lnTo>
                      <a:pt x="768" y="192"/>
                    </a:lnTo>
                    <a:lnTo>
                      <a:pt x="864" y="576"/>
                    </a:lnTo>
                    <a:lnTo>
                      <a:pt x="912" y="48"/>
                    </a:lnTo>
                    <a:lnTo>
                      <a:pt x="1008" y="336"/>
                    </a:lnTo>
                    <a:lnTo>
                      <a:pt x="1104" y="96"/>
                    </a:lnTo>
                    <a:lnTo>
                      <a:pt x="1104" y="336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2" name="Freeform 1286"/>
              <p:cNvSpPr>
                <a:spLocks/>
              </p:cNvSpPr>
              <p:nvPr/>
            </p:nvSpPr>
            <p:spPr bwMode="auto">
              <a:xfrm>
                <a:off x="3888" y="1392"/>
                <a:ext cx="1392" cy="1056"/>
              </a:xfrm>
              <a:custGeom>
                <a:avLst/>
                <a:gdLst>
                  <a:gd name="T0" fmla="*/ 0 w 1392"/>
                  <a:gd name="T1" fmla="*/ 1008 h 1056"/>
                  <a:gd name="T2" fmla="*/ 48 w 1392"/>
                  <a:gd name="T3" fmla="*/ 1008 h 1056"/>
                  <a:gd name="T4" fmla="*/ 240 w 1392"/>
                  <a:gd name="T5" fmla="*/ 192 h 1056"/>
                  <a:gd name="T6" fmla="*/ 336 w 1392"/>
                  <a:gd name="T7" fmla="*/ 1008 h 1056"/>
                  <a:gd name="T8" fmla="*/ 432 w 1392"/>
                  <a:gd name="T9" fmla="*/ 144 h 1056"/>
                  <a:gd name="T10" fmla="*/ 480 w 1392"/>
                  <a:gd name="T11" fmla="*/ 240 h 1056"/>
                  <a:gd name="T12" fmla="*/ 528 w 1392"/>
                  <a:gd name="T13" fmla="*/ 0 h 1056"/>
                  <a:gd name="T14" fmla="*/ 576 w 1392"/>
                  <a:gd name="T15" fmla="*/ 288 h 1056"/>
                  <a:gd name="T16" fmla="*/ 624 w 1392"/>
                  <a:gd name="T17" fmla="*/ 96 h 1056"/>
                  <a:gd name="T18" fmla="*/ 768 w 1392"/>
                  <a:gd name="T19" fmla="*/ 1008 h 1056"/>
                  <a:gd name="T20" fmla="*/ 816 w 1392"/>
                  <a:gd name="T21" fmla="*/ 144 h 1056"/>
                  <a:gd name="T22" fmla="*/ 912 w 1392"/>
                  <a:gd name="T23" fmla="*/ 480 h 1056"/>
                  <a:gd name="T24" fmla="*/ 960 w 1392"/>
                  <a:gd name="T25" fmla="*/ 0 h 1056"/>
                  <a:gd name="T26" fmla="*/ 1008 w 1392"/>
                  <a:gd name="T27" fmla="*/ 336 h 1056"/>
                  <a:gd name="T28" fmla="*/ 1104 w 1392"/>
                  <a:gd name="T29" fmla="*/ 110 h 1056"/>
                  <a:gd name="T30" fmla="*/ 1104 w 1392"/>
                  <a:gd name="T31" fmla="*/ 336 h 1056"/>
                  <a:gd name="T32" fmla="*/ 1152 w 1392"/>
                  <a:gd name="T33" fmla="*/ 96 h 1056"/>
                  <a:gd name="T34" fmla="*/ 1392 w 1392"/>
                  <a:gd name="T35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2" h="1056">
                    <a:moveTo>
                      <a:pt x="0" y="1008"/>
                    </a:moveTo>
                    <a:lnTo>
                      <a:pt x="48" y="1008"/>
                    </a:lnTo>
                    <a:lnTo>
                      <a:pt x="240" y="192"/>
                    </a:lnTo>
                    <a:lnTo>
                      <a:pt x="336" y="1008"/>
                    </a:lnTo>
                    <a:lnTo>
                      <a:pt x="432" y="144"/>
                    </a:lnTo>
                    <a:lnTo>
                      <a:pt x="480" y="240"/>
                    </a:lnTo>
                    <a:lnTo>
                      <a:pt x="528" y="0"/>
                    </a:lnTo>
                    <a:lnTo>
                      <a:pt x="576" y="288"/>
                    </a:lnTo>
                    <a:lnTo>
                      <a:pt x="624" y="96"/>
                    </a:lnTo>
                    <a:lnTo>
                      <a:pt x="768" y="1008"/>
                    </a:lnTo>
                    <a:lnTo>
                      <a:pt x="816" y="144"/>
                    </a:lnTo>
                    <a:lnTo>
                      <a:pt x="912" y="480"/>
                    </a:lnTo>
                    <a:lnTo>
                      <a:pt x="960" y="0"/>
                    </a:lnTo>
                    <a:lnTo>
                      <a:pt x="1008" y="336"/>
                    </a:lnTo>
                    <a:cubicBezTo>
                      <a:pt x="1105" y="91"/>
                      <a:pt x="1104" y="9"/>
                      <a:pt x="1104" y="110"/>
                    </a:cubicBezTo>
                    <a:lnTo>
                      <a:pt x="1104" y="336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4" name="Freeform 1288"/>
              <p:cNvSpPr>
                <a:spLocks/>
              </p:cNvSpPr>
              <p:nvPr/>
            </p:nvSpPr>
            <p:spPr bwMode="auto">
              <a:xfrm>
                <a:off x="3840" y="1440"/>
                <a:ext cx="1392" cy="1056"/>
              </a:xfrm>
              <a:custGeom>
                <a:avLst/>
                <a:gdLst>
                  <a:gd name="T0" fmla="*/ 0 w 1392"/>
                  <a:gd name="T1" fmla="*/ 1008 h 1056"/>
                  <a:gd name="T2" fmla="*/ 48 w 1392"/>
                  <a:gd name="T3" fmla="*/ 1008 h 1056"/>
                  <a:gd name="T4" fmla="*/ 192 w 1392"/>
                  <a:gd name="T5" fmla="*/ 192 h 1056"/>
                  <a:gd name="T6" fmla="*/ 192 w 1392"/>
                  <a:gd name="T7" fmla="*/ 1008 h 1056"/>
                  <a:gd name="T8" fmla="*/ 432 w 1392"/>
                  <a:gd name="T9" fmla="*/ 1008 h 1056"/>
                  <a:gd name="T10" fmla="*/ 528 w 1392"/>
                  <a:gd name="T11" fmla="*/ 0 h 1056"/>
                  <a:gd name="T12" fmla="*/ 576 w 1392"/>
                  <a:gd name="T13" fmla="*/ 288 h 1056"/>
                  <a:gd name="T14" fmla="*/ 624 w 1392"/>
                  <a:gd name="T15" fmla="*/ 96 h 1056"/>
                  <a:gd name="T16" fmla="*/ 768 w 1392"/>
                  <a:gd name="T17" fmla="*/ 1008 h 1056"/>
                  <a:gd name="T18" fmla="*/ 864 w 1392"/>
                  <a:gd name="T19" fmla="*/ 1008 h 1056"/>
                  <a:gd name="T20" fmla="*/ 960 w 1392"/>
                  <a:gd name="T21" fmla="*/ 0 h 1056"/>
                  <a:gd name="T22" fmla="*/ 1008 w 1392"/>
                  <a:gd name="T23" fmla="*/ 336 h 1056"/>
                  <a:gd name="T24" fmla="*/ 1104 w 1392"/>
                  <a:gd name="T25" fmla="*/ 48 h 1056"/>
                  <a:gd name="T26" fmla="*/ 1104 w 1392"/>
                  <a:gd name="T27" fmla="*/ 336 h 1056"/>
                  <a:gd name="T28" fmla="*/ 1152 w 1392"/>
                  <a:gd name="T29" fmla="*/ 96 h 1056"/>
                  <a:gd name="T30" fmla="*/ 1392 w 1392"/>
                  <a:gd name="T3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2" h="1056">
                    <a:moveTo>
                      <a:pt x="0" y="1008"/>
                    </a:moveTo>
                    <a:lnTo>
                      <a:pt x="48" y="1008"/>
                    </a:lnTo>
                    <a:lnTo>
                      <a:pt x="192" y="192"/>
                    </a:lnTo>
                    <a:lnTo>
                      <a:pt x="192" y="1008"/>
                    </a:lnTo>
                    <a:lnTo>
                      <a:pt x="432" y="1008"/>
                    </a:lnTo>
                    <a:lnTo>
                      <a:pt x="528" y="0"/>
                    </a:lnTo>
                    <a:lnTo>
                      <a:pt x="576" y="288"/>
                    </a:lnTo>
                    <a:lnTo>
                      <a:pt x="624" y="96"/>
                    </a:lnTo>
                    <a:lnTo>
                      <a:pt x="768" y="1008"/>
                    </a:lnTo>
                    <a:lnTo>
                      <a:pt x="864" y="1008"/>
                    </a:lnTo>
                    <a:lnTo>
                      <a:pt x="960" y="0"/>
                    </a:lnTo>
                    <a:lnTo>
                      <a:pt x="1008" y="336"/>
                    </a:lnTo>
                    <a:lnTo>
                      <a:pt x="1104" y="48"/>
                    </a:lnTo>
                    <a:lnTo>
                      <a:pt x="1104" y="336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5" name="Freeform 1289"/>
              <p:cNvSpPr>
                <a:spLocks/>
              </p:cNvSpPr>
              <p:nvPr/>
            </p:nvSpPr>
            <p:spPr bwMode="auto">
              <a:xfrm>
                <a:off x="3792" y="1581"/>
                <a:ext cx="1392" cy="1011"/>
              </a:xfrm>
              <a:custGeom>
                <a:avLst/>
                <a:gdLst>
                  <a:gd name="T0" fmla="*/ 0 w 1392"/>
                  <a:gd name="T1" fmla="*/ 1008 h 1056"/>
                  <a:gd name="T2" fmla="*/ 48 w 1392"/>
                  <a:gd name="T3" fmla="*/ 1008 h 1056"/>
                  <a:gd name="T4" fmla="*/ 192 w 1392"/>
                  <a:gd name="T5" fmla="*/ 192 h 1056"/>
                  <a:gd name="T6" fmla="*/ 192 w 1392"/>
                  <a:gd name="T7" fmla="*/ 1008 h 1056"/>
                  <a:gd name="T8" fmla="*/ 432 w 1392"/>
                  <a:gd name="T9" fmla="*/ 1008 h 1056"/>
                  <a:gd name="T10" fmla="*/ 528 w 1392"/>
                  <a:gd name="T11" fmla="*/ 0 h 1056"/>
                  <a:gd name="T12" fmla="*/ 576 w 1392"/>
                  <a:gd name="T13" fmla="*/ 288 h 1056"/>
                  <a:gd name="T14" fmla="*/ 624 w 1392"/>
                  <a:gd name="T15" fmla="*/ 96 h 1056"/>
                  <a:gd name="T16" fmla="*/ 768 w 1392"/>
                  <a:gd name="T17" fmla="*/ 1008 h 1056"/>
                  <a:gd name="T18" fmla="*/ 864 w 1392"/>
                  <a:gd name="T19" fmla="*/ 1008 h 1056"/>
                  <a:gd name="T20" fmla="*/ 960 w 1392"/>
                  <a:gd name="T21" fmla="*/ 0 h 1056"/>
                  <a:gd name="T22" fmla="*/ 1008 w 1392"/>
                  <a:gd name="T23" fmla="*/ 1008 h 1056"/>
                  <a:gd name="T24" fmla="*/ 1104 w 1392"/>
                  <a:gd name="T25" fmla="*/ 48 h 1056"/>
                  <a:gd name="T26" fmla="*/ 1152 w 1392"/>
                  <a:gd name="T27" fmla="*/ 1008 h 1056"/>
                  <a:gd name="T28" fmla="*/ 1152 w 1392"/>
                  <a:gd name="T29" fmla="*/ 96 h 1056"/>
                  <a:gd name="T30" fmla="*/ 1392 w 1392"/>
                  <a:gd name="T3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2" h="1056">
                    <a:moveTo>
                      <a:pt x="0" y="1008"/>
                    </a:moveTo>
                    <a:lnTo>
                      <a:pt x="48" y="1008"/>
                    </a:lnTo>
                    <a:lnTo>
                      <a:pt x="192" y="192"/>
                    </a:lnTo>
                    <a:lnTo>
                      <a:pt x="192" y="1008"/>
                    </a:lnTo>
                    <a:lnTo>
                      <a:pt x="432" y="1008"/>
                    </a:lnTo>
                    <a:lnTo>
                      <a:pt x="528" y="0"/>
                    </a:lnTo>
                    <a:lnTo>
                      <a:pt x="576" y="288"/>
                    </a:lnTo>
                    <a:lnTo>
                      <a:pt x="624" y="96"/>
                    </a:lnTo>
                    <a:lnTo>
                      <a:pt x="768" y="1008"/>
                    </a:lnTo>
                    <a:lnTo>
                      <a:pt x="864" y="1008"/>
                    </a:lnTo>
                    <a:lnTo>
                      <a:pt x="960" y="0"/>
                    </a:lnTo>
                    <a:lnTo>
                      <a:pt x="1008" y="1008"/>
                    </a:lnTo>
                    <a:lnTo>
                      <a:pt x="1104" y="48"/>
                    </a:lnTo>
                    <a:lnTo>
                      <a:pt x="1152" y="1008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6" name="Freeform 1290"/>
              <p:cNvSpPr>
                <a:spLocks/>
              </p:cNvSpPr>
              <p:nvPr/>
            </p:nvSpPr>
            <p:spPr bwMode="auto">
              <a:xfrm>
                <a:off x="3744" y="1629"/>
                <a:ext cx="1392" cy="1011"/>
              </a:xfrm>
              <a:custGeom>
                <a:avLst/>
                <a:gdLst>
                  <a:gd name="T0" fmla="*/ 0 w 1392"/>
                  <a:gd name="T1" fmla="*/ 1008 h 1056"/>
                  <a:gd name="T2" fmla="*/ 48 w 1392"/>
                  <a:gd name="T3" fmla="*/ 1008 h 1056"/>
                  <a:gd name="T4" fmla="*/ 192 w 1392"/>
                  <a:gd name="T5" fmla="*/ 192 h 1056"/>
                  <a:gd name="T6" fmla="*/ 192 w 1392"/>
                  <a:gd name="T7" fmla="*/ 1008 h 1056"/>
                  <a:gd name="T8" fmla="*/ 432 w 1392"/>
                  <a:gd name="T9" fmla="*/ 1008 h 1056"/>
                  <a:gd name="T10" fmla="*/ 528 w 1392"/>
                  <a:gd name="T11" fmla="*/ 0 h 1056"/>
                  <a:gd name="T12" fmla="*/ 576 w 1392"/>
                  <a:gd name="T13" fmla="*/ 1008 h 1056"/>
                  <a:gd name="T14" fmla="*/ 864 w 1392"/>
                  <a:gd name="T15" fmla="*/ 1008 h 1056"/>
                  <a:gd name="T16" fmla="*/ 960 w 1392"/>
                  <a:gd name="T17" fmla="*/ 0 h 1056"/>
                  <a:gd name="T18" fmla="*/ 1008 w 1392"/>
                  <a:gd name="T19" fmla="*/ 1008 h 1056"/>
                  <a:gd name="T20" fmla="*/ 1104 w 1392"/>
                  <a:gd name="T21" fmla="*/ 48 h 1056"/>
                  <a:gd name="T22" fmla="*/ 1152 w 1392"/>
                  <a:gd name="T23" fmla="*/ 1008 h 1056"/>
                  <a:gd name="T24" fmla="*/ 1152 w 1392"/>
                  <a:gd name="T25" fmla="*/ 96 h 1056"/>
                  <a:gd name="T26" fmla="*/ 1392 w 1392"/>
                  <a:gd name="T2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2" h="1056">
                    <a:moveTo>
                      <a:pt x="0" y="1008"/>
                    </a:moveTo>
                    <a:lnTo>
                      <a:pt x="48" y="1008"/>
                    </a:lnTo>
                    <a:lnTo>
                      <a:pt x="192" y="192"/>
                    </a:lnTo>
                    <a:lnTo>
                      <a:pt x="192" y="1008"/>
                    </a:lnTo>
                    <a:lnTo>
                      <a:pt x="432" y="1008"/>
                    </a:lnTo>
                    <a:lnTo>
                      <a:pt x="528" y="0"/>
                    </a:lnTo>
                    <a:lnTo>
                      <a:pt x="576" y="1008"/>
                    </a:lnTo>
                    <a:lnTo>
                      <a:pt x="864" y="1008"/>
                    </a:lnTo>
                    <a:lnTo>
                      <a:pt x="960" y="0"/>
                    </a:lnTo>
                    <a:lnTo>
                      <a:pt x="1008" y="1008"/>
                    </a:lnTo>
                    <a:lnTo>
                      <a:pt x="1104" y="48"/>
                    </a:lnTo>
                    <a:lnTo>
                      <a:pt x="1152" y="1008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7" name="Freeform 1291"/>
              <p:cNvSpPr>
                <a:spLocks/>
              </p:cNvSpPr>
              <p:nvPr/>
            </p:nvSpPr>
            <p:spPr bwMode="auto">
              <a:xfrm>
                <a:off x="3696" y="1788"/>
                <a:ext cx="1392" cy="1140"/>
              </a:xfrm>
              <a:custGeom>
                <a:avLst/>
                <a:gdLst>
                  <a:gd name="T0" fmla="*/ 0 w 1392"/>
                  <a:gd name="T1" fmla="*/ 1008 h 1344"/>
                  <a:gd name="T2" fmla="*/ 432 w 1392"/>
                  <a:gd name="T3" fmla="*/ 1008 h 1344"/>
                  <a:gd name="T4" fmla="*/ 528 w 1392"/>
                  <a:gd name="T5" fmla="*/ 0 h 1344"/>
                  <a:gd name="T6" fmla="*/ 576 w 1392"/>
                  <a:gd name="T7" fmla="*/ 1008 h 1344"/>
                  <a:gd name="T8" fmla="*/ 864 w 1392"/>
                  <a:gd name="T9" fmla="*/ 1008 h 1344"/>
                  <a:gd name="T10" fmla="*/ 960 w 1392"/>
                  <a:gd name="T11" fmla="*/ 0 h 1344"/>
                  <a:gd name="T12" fmla="*/ 1008 w 1392"/>
                  <a:gd name="T13" fmla="*/ 1003 h 1344"/>
                  <a:gd name="T14" fmla="*/ 1104 w 1392"/>
                  <a:gd name="T15" fmla="*/ 48 h 1344"/>
                  <a:gd name="T16" fmla="*/ 1152 w 1392"/>
                  <a:gd name="T17" fmla="*/ 1008 h 1344"/>
                  <a:gd name="T18" fmla="*/ 1152 w 1392"/>
                  <a:gd name="T19" fmla="*/ 96 h 1344"/>
                  <a:gd name="T20" fmla="*/ 1392 w 1392"/>
                  <a:gd name="T21" fmla="*/ 1056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2" h="1344">
                    <a:moveTo>
                      <a:pt x="0" y="1008"/>
                    </a:moveTo>
                    <a:lnTo>
                      <a:pt x="432" y="1008"/>
                    </a:lnTo>
                    <a:lnTo>
                      <a:pt x="528" y="0"/>
                    </a:lnTo>
                    <a:lnTo>
                      <a:pt x="576" y="1008"/>
                    </a:lnTo>
                    <a:lnTo>
                      <a:pt x="864" y="1008"/>
                    </a:lnTo>
                    <a:lnTo>
                      <a:pt x="960" y="0"/>
                    </a:lnTo>
                    <a:cubicBezTo>
                      <a:pt x="1008" y="1009"/>
                      <a:pt x="1008" y="1344"/>
                      <a:pt x="1008" y="1003"/>
                    </a:cubicBezTo>
                    <a:lnTo>
                      <a:pt x="1104" y="48"/>
                    </a:lnTo>
                    <a:lnTo>
                      <a:pt x="1152" y="1008"/>
                    </a:lnTo>
                    <a:lnTo>
                      <a:pt x="1152" y="96"/>
                    </a:lnTo>
                    <a:lnTo>
                      <a:pt x="1392" y="1056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8" name="Freeform 1292"/>
              <p:cNvSpPr>
                <a:spLocks/>
              </p:cNvSpPr>
              <p:nvPr/>
            </p:nvSpPr>
            <p:spPr bwMode="auto">
              <a:xfrm>
                <a:off x="3648" y="1906"/>
                <a:ext cx="1392" cy="782"/>
              </a:xfrm>
              <a:custGeom>
                <a:avLst/>
                <a:gdLst>
                  <a:gd name="T0" fmla="*/ 0 w 1392"/>
                  <a:gd name="T1" fmla="*/ 1008 h 1008"/>
                  <a:gd name="T2" fmla="*/ 432 w 1392"/>
                  <a:gd name="T3" fmla="*/ 1008 h 1008"/>
                  <a:gd name="T4" fmla="*/ 528 w 1392"/>
                  <a:gd name="T5" fmla="*/ 0 h 1008"/>
                  <a:gd name="T6" fmla="*/ 576 w 1392"/>
                  <a:gd name="T7" fmla="*/ 1008 h 1008"/>
                  <a:gd name="T8" fmla="*/ 1008 w 1392"/>
                  <a:gd name="T9" fmla="*/ 1008 h 1008"/>
                  <a:gd name="T10" fmla="*/ 1104 w 1392"/>
                  <a:gd name="T11" fmla="*/ 48 h 1008"/>
                  <a:gd name="T12" fmla="*/ 1152 w 1392"/>
                  <a:gd name="T13" fmla="*/ 1008 h 1008"/>
                  <a:gd name="T14" fmla="*/ 1152 w 1392"/>
                  <a:gd name="T15" fmla="*/ 96 h 1008"/>
                  <a:gd name="T16" fmla="*/ 1392 w 1392"/>
                  <a:gd name="T17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1008">
                    <a:moveTo>
                      <a:pt x="0" y="1008"/>
                    </a:moveTo>
                    <a:lnTo>
                      <a:pt x="432" y="1008"/>
                    </a:lnTo>
                    <a:lnTo>
                      <a:pt x="528" y="0"/>
                    </a:lnTo>
                    <a:lnTo>
                      <a:pt x="576" y="1008"/>
                    </a:lnTo>
                    <a:lnTo>
                      <a:pt x="1008" y="1008"/>
                    </a:lnTo>
                    <a:lnTo>
                      <a:pt x="1104" y="48"/>
                    </a:lnTo>
                    <a:lnTo>
                      <a:pt x="1152" y="1008"/>
                    </a:lnTo>
                    <a:lnTo>
                      <a:pt x="1152" y="96"/>
                    </a:lnTo>
                    <a:lnTo>
                      <a:pt x="1392" y="1008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9" name="Freeform 1293"/>
              <p:cNvSpPr>
                <a:spLocks/>
              </p:cNvSpPr>
              <p:nvPr/>
            </p:nvSpPr>
            <p:spPr bwMode="auto">
              <a:xfrm>
                <a:off x="3600" y="2094"/>
                <a:ext cx="1392" cy="642"/>
              </a:xfrm>
              <a:custGeom>
                <a:avLst/>
                <a:gdLst>
                  <a:gd name="T0" fmla="*/ 0 w 1392"/>
                  <a:gd name="T1" fmla="*/ 960 h 960"/>
                  <a:gd name="T2" fmla="*/ 1008 w 1392"/>
                  <a:gd name="T3" fmla="*/ 960 h 960"/>
                  <a:gd name="T4" fmla="*/ 1104 w 1392"/>
                  <a:gd name="T5" fmla="*/ 0 h 960"/>
                  <a:gd name="T6" fmla="*/ 1152 w 1392"/>
                  <a:gd name="T7" fmla="*/ 960 h 960"/>
                  <a:gd name="T8" fmla="*/ 1152 w 1392"/>
                  <a:gd name="T9" fmla="*/ 48 h 960"/>
                  <a:gd name="T10" fmla="*/ 1392 w 1392"/>
                  <a:gd name="T11" fmla="*/ 96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" h="960">
                    <a:moveTo>
                      <a:pt x="0" y="960"/>
                    </a:moveTo>
                    <a:lnTo>
                      <a:pt x="1008" y="960"/>
                    </a:lnTo>
                    <a:lnTo>
                      <a:pt x="1104" y="0"/>
                    </a:lnTo>
                    <a:lnTo>
                      <a:pt x="1152" y="960"/>
                    </a:lnTo>
                    <a:lnTo>
                      <a:pt x="1152" y="48"/>
                    </a:lnTo>
                    <a:lnTo>
                      <a:pt x="1392" y="960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0" name="Freeform 1294"/>
              <p:cNvSpPr>
                <a:spLocks/>
              </p:cNvSpPr>
              <p:nvPr/>
            </p:nvSpPr>
            <p:spPr bwMode="auto">
              <a:xfrm>
                <a:off x="3552" y="2371"/>
                <a:ext cx="1392" cy="413"/>
              </a:xfrm>
              <a:custGeom>
                <a:avLst/>
                <a:gdLst>
                  <a:gd name="T0" fmla="*/ 0 w 1392"/>
                  <a:gd name="T1" fmla="*/ 912 h 912"/>
                  <a:gd name="T2" fmla="*/ 1152 w 1392"/>
                  <a:gd name="T3" fmla="*/ 912 h 912"/>
                  <a:gd name="T4" fmla="*/ 1152 w 1392"/>
                  <a:gd name="T5" fmla="*/ 0 h 912"/>
                  <a:gd name="T6" fmla="*/ 1248 w 1392"/>
                  <a:gd name="T7" fmla="*/ 912 h 912"/>
                  <a:gd name="T8" fmla="*/ 1392 w 1392"/>
                  <a:gd name="T9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2" h="912">
                    <a:moveTo>
                      <a:pt x="0" y="912"/>
                    </a:moveTo>
                    <a:lnTo>
                      <a:pt x="1152" y="912"/>
                    </a:lnTo>
                    <a:lnTo>
                      <a:pt x="1152" y="0"/>
                    </a:lnTo>
                    <a:lnTo>
                      <a:pt x="1248" y="912"/>
                    </a:lnTo>
                    <a:lnTo>
                      <a:pt x="1392" y="912"/>
                    </a:lnTo>
                  </a:path>
                </a:pathLst>
              </a:custGeom>
              <a:noFill/>
              <a:ln w="3175" cmpd="sng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1" name="Line 1295"/>
              <p:cNvSpPr>
                <a:spLocks noChangeShapeType="1"/>
              </p:cNvSpPr>
              <p:nvPr/>
            </p:nvSpPr>
            <p:spPr bwMode="auto">
              <a:xfrm>
                <a:off x="3504" y="2832"/>
                <a:ext cx="139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674" name="Rectangle 1298"/>
          <p:cNvSpPr>
            <a:spLocks noChangeArrowheads="1"/>
          </p:cNvSpPr>
          <p:nvPr/>
        </p:nvSpPr>
        <p:spPr bwMode="auto">
          <a:xfrm>
            <a:off x="2098675" y="5334000"/>
            <a:ext cx="4945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Fast, Bleaching/blinking assisted localization microscopy for </a:t>
            </a:r>
          </a:p>
          <a:p>
            <a:r>
              <a:rPr lang="en-US" sz="1400" i="1">
                <a:solidFill>
                  <a:srgbClr val="00FF00"/>
                </a:solidFill>
              </a:rPr>
              <a:t>superresolution imaging using standard fluorescent molecules.</a:t>
            </a:r>
          </a:p>
          <a:p>
            <a:r>
              <a:rPr lang="en-US" sz="1400" i="1">
                <a:solidFill>
                  <a:srgbClr val="00FF00"/>
                </a:solidFill>
              </a:rPr>
              <a:t>Burnette DT, Sengupta P, Dai Y, Lippincott-Schwartz J, Kachar B.</a:t>
            </a:r>
          </a:p>
          <a:p>
            <a:r>
              <a:rPr lang="en-US" sz="1400" i="1">
                <a:solidFill>
                  <a:srgbClr val="00FF00"/>
                </a:solidFill>
              </a:rPr>
              <a:t>Proc Natl Acad Sci U S A. 2011 Dec 27;108(52):21081-6</a:t>
            </a:r>
            <a:endParaRPr lang="en-US" sz="2400"/>
          </a:p>
        </p:txBody>
      </p:sp>
      <p:sp>
        <p:nvSpPr>
          <p:cNvPr id="358679" name="Line 1303"/>
          <p:cNvSpPr>
            <a:spLocks noChangeShapeType="1"/>
          </p:cNvSpPr>
          <p:nvPr/>
        </p:nvSpPr>
        <p:spPr bwMode="auto">
          <a:xfrm>
            <a:off x="533400" y="3048000"/>
            <a:ext cx="0" cy="1295400"/>
          </a:xfrm>
          <a:prstGeom prst="line">
            <a:avLst/>
          </a:prstGeom>
          <a:noFill/>
          <a:ln w="3175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680" name="Picture 1304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5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58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2133600" y="1143000"/>
            <a:ext cx="45894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50 nm of lateral resolution and ? nm of axial resolution</a:t>
            </a: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374650" y="44450"/>
            <a:ext cx="84439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</a:t>
            </a:r>
          </a:p>
          <a:p>
            <a:pPr algn="ctr"/>
            <a:r>
              <a:rPr lang="en-US" sz="2400" b="1" i="1">
                <a:solidFill>
                  <a:srgbClr val="FFFF00"/>
                </a:solidFill>
                <a:latin typeface="Georgia" charset="0"/>
              </a:rPr>
              <a:t>Bleaching Assisted Localization Microscopy(BALM)</a:t>
            </a:r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2098675" y="5334000"/>
            <a:ext cx="4945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Fast, Bleaching/blinking assisted localization microscopy for </a:t>
            </a:r>
          </a:p>
          <a:p>
            <a:r>
              <a:rPr lang="en-US" sz="1400" i="1">
                <a:solidFill>
                  <a:srgbClr val="00FF00"/>
                </a:solidFill>
              </a:rPr>
              <a:t>superresolution imaging using standard fluorescent molecules.</a:t>
            </a:r>
          </a:p>
          <a:p>
            <a:r>
              <a:rPr lang="en-US" sz="1400" i="1">
                <a:solidFill>
                  <a:srgbClr val="00FF00"/>
                </a:solidFill>
              </a:rPr>
              <a:t>Burnette DT, Sengupta P, Dai Y, Lippincott-Schwartz J, Kachar B.</a:t>
            </a:r>
          </a:p>
          <a:p>
            <a:r>
              <a:rPr lang="en-US" sz="1400" i="1">
                <a:solidFill>
                  <a:srgbClr val="00FF00"/>
                </a:solidFill>
              </a:rPr>
              <a:t>Proc Natl Acad Sci U S A. 2011 Dec 27;108(52):21081-6</a:t>
            </a:r>
            <a:endParaRPr lang="en-US" sz="2400"/>
          </a:p>
        </p:txBody>
      </p:sp>
      <p:grpSp>
        <p:nvGrpSpPr>
          <p:cNvPr id="360464" name="Group 16"/>
          <p:cNvGrpSpPr>
            <a:grpSpLocks/>
          </p:cNvGrpSpPr>
          <p:nvPr/>
        </p:nvGrpSpPr>
        <p:grpSpPr bwMode="auto">
          <a:xfrm>
            <a:off x="914400" y="1447800"/>
            <a:ext cx="7315200" cy="3759200"/>
            <a:chOff x="720" y="912"/>
            <a:chExt cx="4608" cy="2368"/>
          </a:xfrm>
        </p:grpSpPr>
        <p:pic>
          <p:nvPicPr>
            <p:cNvPr id="360462" name="Picture 14" descr="BALM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12"/>
              <a:ext cx="1480" cy="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463" name="Picture 15" descr="BALM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912"/>
              <a:ext cx="1480" cy="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0465" name="Line 17"/>
          <p:cNvSpPr>
            <a:spLocks noChangeShapeType="1"/>
          </p:cNvSpPr>
          <p:nvPr/>
        </p:nvSpPr>
        <p:spPr bwMode="auto">
          <a:xfrm>
            <a:off x="3352800" y="3276600"/>
            <a:ext cx="2438400" cy="0"/>
          </a:xfrm>
          <a:prstGeom prst="line">
            <a:avLst/>
          </a:prstGeom>
          <a:noFill/>
          <a:ln w="762000">
            <a:solidFill>
              <a:schemeClr val="accent2">
                <a:alpha val="55000"/>
              </a:scheme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66" name="Picture 18" descr="Screen shot 2014-01-21 at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8426">
            <a:off x="4114800" y="3048000"/>
            <a:ext cx="1239838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7" name="Picture 19" descr="Screen shot 2014-01-21 at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438">
            <a:off x="4419600" y="3429000"/>
            <a:ext cx="584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8" name="Picture 20" descr="Screen shot 2014-01-21 at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9836">
            <a:off x="3581400" y="2819400"/>
            <a:ext cx="13716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69" name="Picture 21" descr="LOGCRCELB-bis"/>
          <p:cNvPicPr>
            <a:picLocks noChangeAspect="1" noChangeArrowheads="1"/>
          </p:cNvPicPr>
          <p:nvPr/>
        </p:nvPicPr>
        <p:blipFill>
          <a:blip r:embed="rId8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20" name="Rectangle 460"/>
          <p:cNvSpPr>
            <a:spLocks noChangeArrowheads="1"/>
          </p:cNvSpPr>
          <p:nvPr/>
        </p:nvSpPr>
        <p:spPr bwMode="auto">
          <a:xfrm>
            <a:off x="1447800" y="762000"/>
            <a:ext cx="62484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Rectangle 36"/>
          <p:cNvSpPr>
            <a:spLocks noChangeArrowheads="1"/>
          </p:cNvSpPr>
          <p:nvPr/>
        </p:nvSpPr>
        <p:spPr bwMode="auto">
          <a:xfrm>
            <a:off x="990600" y="762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 Localization Microscopy</a:t>
            </a:r>
          </a:p>
        </p:txBody>
      </p:sp>
      <p:sp>
        <p:nvSpPr>
          <p:cNvPr id="297031" name="Oval 71"/>
          <p:cNvSpPr>
            <a:spLocks noChangeAspect="1" noChangeArrowheads="1"/>
          </p:cNvSpPr>
          <p:nvPr/>
        </p:nvSpPr>
        <p:spPr bwMode="auto">
          <a:xfrm rot="-5400000">
            <a:off x="4164013" y="1150938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3" name="Oval 113"/>
          <p:cNvSpPr>
            <a:spLocks noChangeAspect="1" noChangeArrowheads="1"/>
          </p:cNvSpPr>
          <p:nvPr/>
        </p:nvSpPr>
        <p:spPr bwMode="auto">
          <a:xfrm rot="5400000" flipV="1">
            <a:off x="2401888" y="4122738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1" name="Oval 121"/>
          <p:cNvSpPr>
            <a:spLocks noChangeAspect="1" noChangeArrowheads="1"/>
          </p:cNvSpPr>
          <p:nvPr/>
        </p:nvSpPr>
        <p:spPr bwMode="auto">
          <a:xfrm rot="-5400000" flipH="1" flipV="1">
            <a:off x="5178425" y="5526088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4" name="Oval 144"/>
          <p:cNvSpPr>
            <a:spLocks noChangeAspect="1" noChangeArrowheads="1"/>
          </p:cNvSpPr>
          <p:nvPr/>
        </p:nvSpPr>
        <p:spPr bwMode="auto">
          <a:xfrm>
            <a:off x="6623050" y="2551113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0" name="Oval 170"/>
          <p:cNvSpPr>
            <a:spLocks noChangeAspect="1" noChangeArrowheads="1"/>
          </p:cNvSpPr>
          <p:nvPr/>
        </p:nvSpPr>
        <p:spPr bwMode="auto">
          <a:xfrm>
            <a:off x="4495800" y="3048000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9" name="Oval 209"/>
          <p:cNvSpPr>
            <a:spLocks noChangeAspect="1" noChangeArrowheads="1"/>
          </p:cNvSpPr>
          <p:nvPr/>
        </p:nvSpPr>
        <p:spPr bwMode="auto">
          <a:xfrm rot="2555375">
            <a:off x="3427413" y="4462463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421" name="Group 461"/>
          <p:cNvGrpSpPr>
            <a:grpSpLocks/>
          </p:cNvGrpSpPr>
          <p:nvPr/>
        </p:nvGrpSpPr>
        <p:grpSpPr bwMode="auto">
          <a:xfrm>
            <a:off x="2259013" y="1104900"/>
            <a:ext cx="4625975" cy="4649788"/>
            <a:chOff x="1423" y="696"/>
            <a:chExt cx="2914" cy="2929"/>
          </a:xfrm>
        </p:grpSpPr>
        <p:sp>
          <p:nvSpPr>
            <p:cNvPr id="297012" name="Oval 52"/>
            <p:cNvSpPr>
              <a:spLocks noChangeAspect="1" noChangeArrowheads="1"/>
            </p:cNvSpPr>
            <p:nvPr/>
          </p:nvSpPr>
          <p:spPr bwMode="auto">
            <a:xfrm>
              <a:off x="2815" y="69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7" name="Oval 67"/>
            <p:cNvSpPr>
              <a:spLocks noChangeAspect="1" noChangeArrowheads="1"/>
            </p:cNvSpPr>
            <p:nvPr/>
          </p:nvSpPr>
          <p:spPr bwMode="auto">
            <a:xfrm rot="-5400000">
              <a:off x="2238" y="84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8" name="Oval 68"/>
            <p:cNvSpPr>
              <a:spLocks noChangeAspect="1" noChangeArrowheads="1"/>
            </p:cNvSpPr>
            <p:nvPr/>
          </p:nvSpPr>
          <p:spPr bwMode="auto">
            <a:xfrm rot="-5400000">
              <a:off x="2334" y="79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9" name="Oval 69"/>
            <p:cNvSpPr>
              <a:spLocks noChangeAspect="1" noChangeArrowheads="1"/>
            </p:cNvSpPr>
            <p:nvPr/>
          </p:nvSpPr>
          <p:spPr bwMode="auto">
            <a:xfrm rot="-5400000">
              <a:off x="2430" y="77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0" name="Oval 70"/>
            <p:cNvSpPr>
              <a:spLocks noChangeAspect="1" noChangeArrowheads="1"/>
            </p:cNvSpPr>
            <p:nvPr/>
          </p:nvSpPr>
          <p:spPr bwMode="auto">
            <a:xfrm rot="-5400000">
              <a:off x="2527" y="7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2" name="Oval 72"/>
            <p:cNvSpPr>
              <a:spLocks noChangeAspect="1" noChangeArrowheads="1"/>
            </p:cNvSpPr>
            <p:nvPr/>
          </p:nvSpPr>
          <p:spPr bwMode="auto">
            <a:xfrm rot="-5400000">
              <a:off x="2719" y="69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5" name="Oval 75"/>
            <p:cNvSpPr>
              <a:spLocks noChangeAspect="1" noChangeArrowheads="1"/>
            </p:cNvSpPr>
            <p:nvPr/>
          </p:nvSpPr>
          <p:spPr bwMode="auto">
            <a:xfrm rot="-5400000">
              <a:off x="1739" y="125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6" name="Oval 76"/>
            <p:cNvSpPr>
              <a:spLocks noChangeAspect="1" noChangeArrowheads="1"/>
            </p:cNvSpPr>
            <p:nvPr/>
          </p:nvSpPr>
          <p:spPr bwMode="auto">
            <a:xfrm rot="-5400000">
              <a:off x="1787" y="117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7" name="Oval 77"/>
            <p:cNvSpPr>
              <a:spLocks noChangeAspect="1" noChangeArrowheads="1"/>
            </p:cNvSpPr>
            <p:nvPr/>
          </p:nvSpPr>
          <p:spPr bwMode="auto">
            <a:xfrm rot="-5400000">
              <a:off x="1855" y="110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8" name="Oval 78"/>
            <p:cNvSpPr>
              <a:spLocks noChangeAspect="1" noChangeArrowheads="1"/>
            </p:cNvSpPr>
            <p:nvPr/>
          </p:nvSpPr>
          <p:spPr bwMode="auto">
            <a:xfrm rot="-5400000">
              <a:off x="1951" y="103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9" name="Oval 79"/>
            <p:cNvSpPr>
              <a:spLocks noChangeAspect="1" noChangeArrowheads="1"/>
            </p:cNvSpPr>
            <p:nvPr/>
          </p:nvSpPr>
          <p:spPr bwMode="auto">
            <a:xfrm rot="-5400000">
              <a:off x="2047" y="96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0" name="Oval 80"/>
            <p:cNvSpPr>
              <a:spLocks noChangeAspect="1" noChangeArrowheads="1"/>
            </p:cNvSpPr>
            <p:nvPr/>
          </p:nvSpPr>
          <p:spPr bwMode="auto">
            <a:xfrm rot="-5400000">
              <a:off x="2143" y="88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1" name="Oval 81"/>
            <p:cNvSpPr>
              <a:spLocks noChangeAspect="1" noChangeArrowheads="1"/>
            </p:cNvSpPr>
            <p:nvPr/>
          </p:nvSpPr>
          <p:spPr bwMode="auto">
            <a:xfrm rot="-5400000">
              <a:off x="1595" y="146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2" name="Oval 82"/>
            <p:cNvSpPr>
              <a:spLocks noChangeAspect="1" noChangeArrowheads="1"/>
            </p:cNvSpPr>
            <p:nvPr/>
          </p:nvSpPr>
          <p:spPr bwMode="auto">
            <a:xfrm rot="-5400000">
              <a:off x="1643" y="139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3" name="Oval 83"/>
            <p:cNvSpPr>
              <a:spLocks noChangeAspect="1" noChangeArrowheads="1"/>
            </p:cNvSpPr>
            <p:nvPr/>
          </p:nvSpPr>
          <p:spPr bwMode="auto">
            <a:xfrm rot="-5400000">
              <a:off x="1691" y="132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4" name="Oval 84"/>
            <p:cNvSpPr>
              <a:spLocks noChangeAspect="1" noChangeArrowheads="1"/>
            </p:cNvSpPr>
            <p:nvPr/>
          </p:nvSpPr>
          <p:spPr bwMode="auto">
            <a:xfrm rot="-5400000">
              <a:off x="1547" y="156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5" name="Oval 85"/>
            <p:cNvSpPr>
              <a:spLocks noChangeAspect="1" noChangeArrowheads="1"/>
            </p:cNvSpPr>
            <p:nvPr/>
          </p:nvSpPr>
          <p:spPr bwMode="auto">
            <a:xfrm rot="-5400000">
              <a:off x="1423" y="204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6" name="Oval 86"/>
            <p:cNvSpPr>
              <a:spLocks noChangeAspect="1" noChangeArrowheads="1"/>
            </p:cNvSpPr>
            <p:nvPr/>
          </p:nvSpPr>
          <p:spPr bwMode="auto">
            <a:xfrm rot="-5400000">
              <a:off x="1451" y="19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7" name="Oval 87"/>
            <p:cNvSpPr>
              <a:spLocks noChangeAspect="1" noChangeArrowheads="1"/>
            </p:cNvSpPr>
            <p:nvPr/>
          </p:nvSpPr>
          <p:spPr bwMode="auto">
            <a:xfrm rot="-5400000">
              <a:off x="1499" y="16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8" name="Oval 88"/>
            <p:cNvSpPr>
              <a:spLocks noChangeAspect="1" noChangeArrowheads="1"/>
            </p:cNvSpPr>
            <p:nvPr/>
          </p:nvSpPr>
          <p:spPr bwMode="auto">
            <a:xfrm rot="-5400000">
              <a:off x="1451" y="184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9" name="Oval 89"/>
            <p:cNvSpPr>
              <a:spLocks noChangeAspect="1" noChangeArrowheads="1"/>
            </p:cNvSpPr>
            <p:nvPr/>
          </p:nvSpPr>
          <p:spPr bwMode="auto">
            <a:xfrm rot="-5400000">
              <a:off x="1471" y="175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4" name="Oval 94"/>
            <p:cNvSpPr>
              <a:spLocks noChangeAspect="1" noChangeArrowheads="1"/>
            </p:cNvSpPr>
            <p:nvPr/>
          </p:nvSpPr>
          <p:spPr bwMode="auto">
            <a:xfrm flipV="1">
              <a:off x="2829" y="35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5" name="Oval 95"/>
            <p:cNvSpPr>
              <a:spLocks noChangeAspect="1" noChangeArrowheads="1"/>
            </p:cNvSpPr>
            <p:nvPr/>
          </p:nvSpPr>
          <p:spPr bwMode="auto">
            <a:xfrm rot="5400000" flipV="1">
              <a:off x="2252" y="341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6" name="Oval 96"/>
            <p:cNvSpPr>
              <a:spLocks noChangeAspect="1" noChangeArrowheads="1"/>
            </p:cNvSpPr>
            <p:nvPr/>
          </p:nvSpPr>
          <p:spPr bwMode="auto">
            <a:xfrm rot="5400000" flipV="1">
              <a:off x="2348" y="346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7" name="Oval 97"/>
            <p:cNvSpPr>
              <a:spLocks noChangeAspect="1" noChangeArrowheads="1"/>
            </p:cNvSpPr>
            <p:nvPr/>
          </p:nvSpPr>
          <p:spPr bwMode="auto">
            <a:xfrm rot="5400000" flipV="1">
              <a:off x="2444" y="348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8" name="Oval 98"/>
            <p:cNvSpPr>
              <a:spLocks noChangeAspect="1" noChangeArrowheads="1"/>
            </p:cNvSpPr>
            <p:nvPr/>
          </p:nvSpPr>
          <p:spPr bwMode="auto">
            <a:xfrm rot="5400000" flipV="1">
              <a:off x="2541" y="350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9" name="Oval 99"/>
            <p:cNvSpPr>
              <a:spLocks noChangeAspect="1" noChangeArrowheads="1"/>
            </p:cNvSpPr>
            <p:nvPr/>
          </p:nvSpPr>
          <p:spPr bwMode="auto">
            <a:xfrm rot="5400000" flipV="1">
              <a:off x="2637" y="352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0" name="Oval 100"/>
            <p:cNvSpPr>
              <a:spLocks noChangeAspect="1" noChangeArrowheads="1"/>
            </p:cNvSpPr>
            <p:nvPr/>
          </p:nvSpPr>
          <p:spPr bwMode="auto">
            <a:xfrm rot="5400000" flipV="1">
              <a:off x="2733" y="35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1" name="Oval 101"/>
            <p:cNvSpPr>
              <a:spLocks noChangeAspect="1" noChangeArrowheads="1"/>
            </p:cNvSpPr>
            <p:nvPr/>
          </p:nvSpPr>
          <p:spPr bwMode="auto">
            <a:xfrm rot="5400000" flipV="1">
              <a:off x="1753" y="300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2" name="Oval 102"/>
            <p:cNvSpPr>
              <a:spLocks noChangeAspect="1" noChangeArrowheads="1"/>
            </p:cNvSpPr>
            <p:nvPr/>
          </p:nvSpPr>
          <p:spPr bwMode="auto">
            <a:xfrm rot="5400000" flipV="1">
              <a:off x="1801" y="307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3" name="Oval 103"/>
            <p:cNvSpPr>
              <a:spLocks noChangeAspect="1" noChangeArrowheads="1"/>
            </p:cNvSpPr>
            <p:nvPr/>
          </p:nvSpPr>
          <p:spPr bwMode="auto">
            <a:xfrm rot="5400000" flipV="1">
              <a:off x="1869" y="31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4" name="Oval 104"/>
            <p:cNvSpPr>
              <a:spLocks noChangeAspect="1" noChangeArrowheads="1"/>
            </p:cNvSpPr>
            <p:nvPr/>
          </p:nvSpPr>
          <p:spPr bwMode="auto">
            <a:xfrm rot="5400000" flipV="1">
              <a:off x="1965" y="322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5" name="Oval 105"/>
            <p:cNvSpPr>
              <a:spLocks noChangeAspect="1" noChangeArrowheads="1"/>
            </p:cNvSpPr>
            <p:nvPr/>
          </p:nvSpPr>
          <p:spPr bwMode="auto">
            <a:xfrm rot="5400000" flipV="1">
              <a:off x="2061" y="328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6" name="Oval 106"/>
            <p:cNvSpPr>
              <a:spLocks noChangeAspect="1" noChangeArrowheads="1"/>
            </p:cNvSpPr>
            <p:nvPr/>
          </p:nvSpPr>
          <p:spPr bwMode="auto">
            <a:xfrm rot="5400000" flipV="1">
              <a:off x="2157" y="336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7" name="Oval 107"/>
            <p:cNvSpPr>
              <a:spLocks noChangeAspect="1" noChangeArrowheads="1"/>
            </p:cNvSpPr>
            <p:nvPr/>
          </p:nvSpPr>
          <p:spPr bwMode="auto">
            <a:xfrm rot="5400000" flipV="1">
              <a:off x="1609" y="278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8" name="Oval 108"/>
            <p:cNvSpPr>
              <a:spLocks noChangeAspect="1" noChangeArrowheads="1"/>
            </p:cNvSpPr>
            <p:nvPr/>
          </p:nvSpPr>
          <p:spPr bwMode="auto">
            <a:xfrm rot="5400000" flipV="1">
              <a:off x="1657" y="28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9" name="Oval 109"/>
            <p:cNvSpPr>
              <a:spLocks noChangeAspect="1" noChangeArrowheads="1"/>
            </p:cNvSpPr>
            <p:nvPr/>
          </p:nvSpPr>
          <p:spPr bwMode="auto">
            <a:xfrm rot="5400000" flipV="1">
              <a:off x="1705" y="293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0" name="Oval 110"/>
            <p:cNvSpPr>
              <a:spLocks noChangeAspect="1" noChangeArrowheads="1"/>
            </p:cNvSpPr>
            <p:nvPr/>
          </p:nvSpPr>
          <p:spPr bwMode="auto">
            <a:xfrm rot="5400000" flipV="1">
              <a:off x="1561" y="269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1" name="Oval 111"/>
            <p:cNvSpPr>
              <a:spLocks noChangeAspect="1" noChangeArrowheads="1"/>
            </p:cNvSpPr>
            <p:nvPr/>
          </p:nvSpPr>
          <p:spPr bwMode="auto">
            <a:xfrm rot="5400000" flipV="1">
              <a:off x="1437" y="221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2" name="Oval 112"/>
            <p:cNvSpPr>
              <a:spLocks noChangeAspect="1" noChangeArrowheads="1"/>
            </p:cNvSpPr>
            <p:nvPr/>
          </p:nvSpPr>
          <p:spPr bwMode="auto">
            <a:xfrm rot="5400000" flipV="1">
              <a:off x="1465" y="230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4" name="Oval 114"/>
            <p:cNvSpPr>
              <a:spLocks noChangeAspect="1" noChangeArrowheads="1"/>
            </p:cNvSpPr>
            <p:nvPr/>
          </p:nvSpPr>
          <p:spPr bwMode="auto">
            <a:xfrm rot="5400000" flipV="1">
              <a:off x="1465" y="240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5" name="Oval 115"/>
            <p:cNvSpPr>
              <a:spLocks noChangeAspect="1" noChangeArrowheads="1"/>
            </p:cNvSpPr>
            <p:nvPr/>
          </p:nvSpPr>
          <p:spPr bwMode="auto">
            <a:xfrm rot="5400000" flipV="1">
              <a:off x="1485" y="250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6" name="Oval 116"/>
            <p:cNvSpPr>
              <a:spLocks noChangeAspect="1" noChangeArrowheads="1"/>
            </p:cNvSpPr>
            <p:nvPr/>
          </p:nvSpPr>
          <p:spPr bwMode="auto">
            <a:xfrm rot="5400000" flipV="1">
              <a:off x="1437" y="211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8" name="Oval 118"/>
            <p:cNvSpPr>
              <a:spLocks noChangeAspect="1" noChangeArrowheads="1"/>
            </p:cNvSpPr>
            <p:nvPr/>
          </p:nvSpPr>
          <p:spPr bwMode="auto">
            <a:xfrm flipH="1" flipV="1">
              <a:off x="2877" y="35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9" name="Oval 119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454" y="341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0" name="Oval 120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358" y="346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2" name="Oval 122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165" y="350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3" name="Oval 123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069" y="352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4" name="Oval 124"/>
            <p:cNvSpPr>
              <a:spLocks noChangeAspect="1" noChangeArrowheads="1"/>
            </p:cNvSpPr>
            <p:nvPr/>
          </p:nvSpPr>
          <p:spPr bwMode="auto">
            <a:xfrm rot="-5400000" flipH="1" flipV="1">
              <a:off x="2973" y="35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5" name="Oval 125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953" y="300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6" name="Oval 126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905" y="307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7" name="Oval 127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837" y="31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8" name="Oval 128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741" y="322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9" name="Oval 129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645" y="328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0" name="Oval 130"/>
            <p:cNvSpPr>
              <a:spLocks noChangeAspect="1" noChangeArrowheads="1"/>
            </p:cNvSpPr>
            <p:nvPr/>
          </p:nvSpPr>
          <p:spPr bwMode="auto">
            <a:xfrm rot="-5400000" flipH="1" flipV="1">
              <a:off x="3549" y="336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1" name="Oval 131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097" y="278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2" name="Oval 132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049" y="28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3" name="Oval 133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001" y="293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4" name="Oval 134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145" y="269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5" name="Oval 135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269" y="221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6" name="Oval 136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241" y="230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7" name="Oval 137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193" y="259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8" name="Oval 138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241" y="240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9" name="Oval 139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221" y="250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0" name="Oval 140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269" y="211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3" name="Oval 143"/>
            <p:cNvSpPr>
              <a:spLocks noChangeAspect="1" noChangeArrowheads="1"/>
            </p:cNvSpPr>
            <p:nvPr/>
          </p:nvSpPr>
          <p:spPr bwMode="auto">
            <a:xfrm>
              <a:off x="4124" y="151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5" name="Oval 145"/>
            <p:cNvSpPr>
              <a:spLocks noChangeAspect="1" noChangeArrowheads="1"/>
            </p:cNvSpPr>
            <p:nvPr/>
          </p:nvSpPr>
          <p:spPr bwMode="auto">
            <a:xfrm>
              <a:off x="4192" y="1703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6" name="Oval 146"/>
            <p:cNvSpPr>
              <a:spLocks noChangeAspect="1" noChangeArrowheads="1"/>
            </p:cNvSpPr>
            <p:nvPr/>
          </p:nvSpPr>
          <p:spPr bwMode="auto">
            <a:xfrm>
              <a:off x="4220" y="180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7" name="Oval 147"/>
            <p:cNvSpPr>
              <a:spLocks noChangeAspect="1" noChangeArrowheads="1"/>
            </p:cNvSpPr>
            <p:nvPr/>
          </p:nvSpPr>
          <p:spPr bwMode="auto">
            <a:xfrm>
              <a:off x="4240" y="189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8" name="Oval 148"/>
            <p:cNvSpPr>
              <a:spLocks noChangeAspect="1" noChangeArrowheads="1"/>
            </p:cNvSpPr>
            <p:nvPr/>
          </p:nvSpPr>
          <p:spPr bwMode="auto">
            <a:xfrm>
              <a:off x="4268" y="199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9" name="Oval 149"/>
            <p:cNvSpPr>
              <a:spLocks noChangeAspect="1" noChangeArrowheads="1"/>
            </p:cNvSpPr>
            <p:nvPr/>
          </p:nvSpPr>
          <p:spPr bwMode="auto">
            <a:xfrm>
              <a:off x="3713" y="101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0" name="Oval 150"/>
            <p:cNvSpPr>
              <a:spLocks noChangeAspect="1" noChangeArrowheads="1"/>
            </p:cNvSpPr>
            <p:nvPr/>
          </p:nvSpPr>
          <p:spPr bwMode="auto">
            <a:xfrm>
              <a:off x="3788" y="106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1" name="Oval 151"/>
            <p:cNvSpPr>
              <a:spLocks noChangeAspect="1" noChangeArrowheads="1"/>
            </p:cNvSpPr>
            <p:nvPr/>
          </p:nvSpPr>
          <p:spPr bwMode="auto">
            <a:xfrm>
              <a:off x="3856" y="112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2" name="Oval 152"/>
            <p:cNvSpPr>
              <a:spLocks noChangeAspect="1" noChangeArrowheads="1"/>
            </p:cNvSpPr>
            <p:nvPr/>
          </p:nvSpPr>
          <p:spPr bwMode="auto">
            <a:xfrm>
              <a:off x="3932" y="12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3" name="Oval 153"/>
            <p:cNvSpPr>
              <a:spLocks noChangeAspect="1" noChangeArrowheads="1"/>
            </p:cNvSpPr>
            <p:nvPr/>
          </p:nvSpPr>
          <p:spPr bwMode="auto">
            <a:xfrm>
              <a:off x="4000" y="132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4" name="Oval 154"/>
            <p:cNvSpPr>
              <a:spLocks noChangeAspect="1" noChangeArrowheads="1"/>
            </p:cNvSpPr>
            <p:nvPr/>
          </p:nvSpPr>
          <p:spPr bwMode="auto">
            <a:xfrm>
              <a:off x="4076" y="141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5" name="Oval 155"/>
            <p:cNvSpPr>
              <a:spLocks noChangeAspect="1" noChangeArrowheads="1"/>
            </p:cNvSpPr>
            <p:nvPr/>
          </p:nvSpPr>
          <p:spPr bwMode="auto">
            <a:xfrm>
              <a:off x="3500" y="86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6" name="Oval 156"/>
            <p:cNvSpPr>
              <a:spLocks noChangeAspect="1" noChangeArrowheads="1"/>
            </p:cNvSpPr>
            <p:nvPr/>
          </p:nvSpPr>
          <p:spPr bwMode="auto">
            <a:xfrm>
              <a:off x="3568" y="91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7" name="Oval 157"/>
            <p:cNvSpPr>
              <a:spLocks noChangeAspect="1" noChangeArrowheads="1"/>
            </p:cNvSpPr>
            <p:nvPr/>
          </p:nvSpPr>
          <p:spPr bwMode="auto">
            <a:xfrm>
              <a:off x="3644" y="96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8" name="Oval 158"/>
            <p:cNvSpPr>
              <a:spLocks noChangeAspect="1" noChangeArrowheads="1"/>
            </p:cNvSpPr>
            <p:nvPr/>
          </p:nvSpPr>
          <p:spPr bwMode="auto">
            <a:xfrm>
              <a:off x="3404" y="81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9" name="Oval 159"/>
            <p:cNvSpPr>
              <a:spLocks noChangeAspect="1" noChangeArrowheads="1"/>
            </p:cNvSpPr>
            <p:nvPr/>
          </p:nvSpPr>
          <p:spPr bwMode="auto">
            <a:xfrm>
              <a:off x="2924" y="69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0" name="Oval 160"/>
            <p:cNvSpPr>
              <a:spLocks noChangeAspect="1" noChangeArrowheads="1"/>
            </p:cNvSpPr>
            <p:nvPr/>
          </p:nvSpPr>
          <p:spPr bwMode="auto">
            <a:xfrm>
              <a:off x="3020" y="7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1" name="Oval 161"/>
            <p:cNvSpPr>
              <a:spLocks noChangeAspect="1" noChangeArrowheads="1"/>
            </p:cNvSpPr>
            <p:nvPr/>
          </p:nvSpPr>
          <p:spPr bwMode="auto">
            <a:xfrm>
              <a:off x="3308" y="77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2" name="Oval 162"/>
            <p:cNvSpPr>
              <a:spLocks noChangeAspect="1" noChangeArrowheads="1"/>
            </p:cNvSpPr>
            <p:nvPr/>
          </p:nvSpPr>
          <p:spPr bwMode="auto">
            <a:xfrm>
              <a:off x="3116" y="7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3" name="Oval 163"/>
            <p:cNvSpPr>
              <a:spLocks noChangeAspect="1" noChangeArrowheads="1"/>
            </p:cNvSpPr>
            <p:nvPr/>
          </p:nvSpPr>
          <p:spPr bwMode="auto">
            <a:xfrm>
              <a:off x="3212" y="74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4" name="Oval 164"/>
            <p:cNvSpPr>
              <a:spLocks noChangeAspect="1" noChangeArrowheads="1"/>
            </p:cNvSpPr>
            <p:nvPr/>
          </p:nvSpPr>
          <p:spPr bwMode="auto">
            <a:xfrm>
              <a:off x="2828" y="69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3" name="Oval 53"/>
            <p:cNvSpPr>
              <a:spLocks noChangeAspect="1" noChangeArrowheads="1"/>
            </p:cNvSpPr>
            <p:nvPr/>
          </p:nvSpPr>
          <p:spPr bwMode="auto">
            <a:xfrm>
              <a:off x="2832" y="86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4" name="Oval 54"/>
            <p:cNvSpPr>
              <a:spLocks noChangeAspect="1" noChangeArrowheads="1"/>
            </p:cNvSpPr>
            <p:nvPr/>
          </p:nvSpPr>
          <p:spPr bwMode="auto">
            <a:xfrm>
              <a:off x="2832" y="96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5" name="Oval 55"/>
            <p:cNvSpPr>
              <a:spLocks noChangeAspect="1" noChangeArrowheads="1"/>
            </p:cNvSpPr>
            <p:nvPr/>
          </p:nvSpPr>
          <p:spPr bwMode="auto">
            <a:xfrm>
              <a:off x="2832" y="105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6" name="Oval 56"/>
            <p:cNvSpPr>
              <a:spLocks noChangeAspect="1" noChangeArrowheads="1"/>
            </p:cNvSpPr>
            <p:nvPr/>
          </p:nvSpPr>
          <p:spPr bwMode="auto">
            <a:xfrm>
              <a:off x="2832" y="115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7" name="Oval 57"/>
            <p:cNvSpPr>
              <a:spLocks noChangeAspect="1" noChangeArrowheads="1"/>
            </p:cNvSpPr>
            <p:nvPr/>
          </p:nvSpPr>
          <p:spPr bwMode="auto">
            <a:xfrm>
              <a:off x="2832" y="124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8" name="Oval 58"/>
            <p:cNvSpPr>
              <a:spLocks noChangeAspect="1" noChangeArrowheads="1"/>
            </p:cNvSpPr>
            <p:nvPr/>
          </p:nvSpPr>
          <p:spPr bwMode="auto">
            <a:xfrm>
              <a:off x="2832" y="134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5" name="Oval 165"/>
            <p:cNvSpPr>
              <a:spLocks noChangeAspect="1" noChangeArrowheads="1"/>
            </p:cNvSpPr>
            <p:nvPr/>
          </p:nvSpPr>
          <p:spPr bwMode="auto">
            <a:xfrm>
              <a:off x="2832" y="144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6" name="Oval 166"/>
            <p:cNvSpPr>
              <a:spLocks noChangeAspect="1" noChangeArrowheads="1"/>
            </p:cNvSpPr>
            <p:nvPr/>
          </p:nvSpPr>
          <p:spPr bwMode="auto">
            <a:xfrm>
              <a:off x="2832" y="153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7" name="Oval 167"/>
            <p:cNvSpPr>
              <a:spLocks noChangeAspect="1" noChangeArrowheads="1"/>
            </p:cNvSpPr>
            <p:nvPr/>
          </p:nvSpPr>
          <p:spPr bwMode="auto">
            <a:xfrm>
              <a:off x="2832" y="163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8" name="Oval 168"/>
            <p:cNvSpPr>
              <a:spLocks noChangeAspect="1" noChangeArrowheads="1"/>
            </p:cNvSpPr>
            <p:nvPr/>
          </p:nvSpPr>
          <p:spPr bwMode="auto">
            <a:xfrm>
              <a:off x="2832" y="172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9" name="Oval 169"/>
            <p:cNvSpPr>
              <a:spLocks noChangeAspect="1" noChangeArrowheads="1"/>
            </p:cNvSpPr>
            <p:nvPr/>
          </p:nvSpPr>
          <p:spPr bwMode="auto">
            <a:xfrm>
              <a:off x="2832" y="18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4" name="Oval 174"/>
            <p:cNvSpPr>
              <a:spLocks noChangeAspect="1" noChangeArrowheads="1"/>
            </p:cNvSpPr>
            <p:nvPr/>
          </p:nvSpPr>
          <p:spPr bwMode="auto">
            <a:xfrm>
              <a:off x="2832" y="199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5" name="Oval 175"/>
            <p:cNvSpPr>
              <a:spLocks noChangeAspect="1" noChangeArrowheads="1"/>
            </p:cNvSpPr>
            <p:nvPr/>
          </p:nvSpPr>
          <p:spPr bwMode="auto">
            <a:xfrm>
              <a:off x="2832" y="209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6" name="Oval 176"/>
            <p:cNvSpPr>
              <a:spLocks noChangeAspect="1" noChangeArrowheads="1"/>
            </p:cNvSpPr>
            <p:nvPr/>
          </p:nvSpPr>
          <p:spPr bwMode="auto">
            <a:xfrm>
              <a:off x="2832" y="218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7" name="Oval 177"/>
            <p:cNvSpPr>
              <a:spLocks noChangeAspect="1" noChangeArrowheads="1"/>
            </p:cNvSpPr>
            <p:nvPr/>
          </p:nvSpPr>
          <p:spPr bwMode="auto">
            <a:xfrm>
              <a:off x="2832" y="228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8" name="Oval 178"/>
            <p:cNvSpPr>
              <a:spLocks noChangeAspect="1" noChangeArrowheads="1"/>
            </p:cNvSpPr>
            <p:nvPr/>
          </p:nvSpPr>
          <p:spPr bwMode="auto">
            <a:xfrm>
              <a:off x="2832" y="238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9" name="Oval 179"/>
            <p:cNvSpPr>
              <a:spLocks noChangeAspect="1" noChangeArrowheads="1"/>
            </p:cNvSpPr>
            <p:nvPr/>
          </p:nvSpPr>
          <p:spPr bwMode="auto">
            <a:xfrm>
              <a:off x="2832" y="247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0" name="Oval 180"/>
            <p:cNvSpPr>
              <a:spLocks noChangeAspect="1" noChangeArrowheads="1"/>
            </p:cNvSpPr>
            <p:nvPr/>
          </p:nvSpPr>
          <p:spPr bwMode="auto">
            <a:xfrm>
              <a:off x="2832" y="257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1" name="Oval 181"/>
            <p:cNvSpPr>
              <a:spLocks noChangeAspect="1" noChangeArrowheads="1"/>
            </p:cNvSpPr>
            <p:nvPr/>
          </p:nvSpPr>
          <p:spPr bwMode="auto">
            <a:xfrm>
              <a:off x="2832" y="266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2" name="Oval 182"/>
            <p:cNvSpPr>
              <a:spLocks noChangeAspect="1" noChangeArrowheads="1"/>
            </p:cNvSpPr>
            <p:nvPr/>
          </p:nvSpPr>
          <p:spPr bwMode="auto">
            <a:xfrm>
              <a:off x="2832" y="276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3" name="Oval 183"/>
            <p:cNvSpPr>
              <a:spLocks noChangeAspect="1" noChangeArrowheads="1"/>
            </p:cNvSpPr>
            <p:nvPr/>
          </p:nvSpPr>
          <p:spPr bwMode="auto">
            <a:xfrm>
              <a:off x="2832" y="286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4" name="Oval 184"/>
            <p:cNvSpPr>
              <a:spLocks noChangeAspect="1" noChangeArrowheads="1"/>
            </p:cNvSpPr>
            <p:nvPr/>
          </p:nvSpPr>
          <p:spPr bwMode="auto">
            <a:xfrm>
              <a:off x="2832" y="295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5" name="Oval 185"/>
            <p:cNvSpPr>
              <a:spLocks noChangeAspect="1" noChangeArrowheads="1"/>
            </p:cNvSpPr>
            <p:nvPr/>
          </p:nvSpPr>
          <p:spPr bwMode="auto">
            <a:xfrm>
              <a:off x="2832" y="305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7" name="Oval 187"/>
            <p:cNvSpPr>
              <a:spLocks noChangeAspect="1" noChangeArrowheads="1"/>
            </p:cNvSpPr>
            <p:nvPr/>
          </p:nvSpPr>
          <p:spPr bwMode="auto">
            <a:xfrm>
              <a:off x="2832" y="314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8" name="Oval 188"/>
            <p:cNvSpPr>
              <a:spLocks noChangeAspect="1" noChangeArrowheads="1"/>
            </p:cNvSpPr>
            <p:nvPr/>
          </p:nvSpPr>
          <p:spPr bwMode="auto">
            <a:xfrm>
              <a:off x="2832" y="324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9" name="Oval 189"/>
            <p:cNvSpPr>
              <a:spLocks noChangeAspect="1" noChangeArrowheads="1"/>
            </p:cNvSpPr>
            <p:nvPr/>
          </p:nvSpPr>
          <p:spPr bwMode="auto">
            <a:xfrm>
              <a:off x="2832" y="334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0" name="Oval 190"/>
            <p:cNvSpPr>
              <a:spLocks noChangeAspect="1" noChangeArrowheads="1"/>
            </p:cNvSpPr>
            <p:nvPr/>
          </p:nvSpPr>
          <p:spPr bwMode="auto">
            <a:xfrm>
              <a:off x="2832" y="343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0" name="Oval 200"/>
            <p:cNvSpPr>
              <a:spLocks noChangeAspect="1" noChangeArrowheads="1"/>
            </p:cNvSpPr>
            <p:nvPr/>
          </p:nvSpPr>
          <p:spPr bwMode="auto">
            <a:xfrm rot="2555375">
              <a:off x="2744" y="217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1" name="Oval 201"/>
            <p:cNvSpPr>
              <a:spLocks noChangeAspect="1" noChangeArrowheads="1"/>
            </p:cNvSpPr>
            <p:nvPr/>
          </p:nvSpPr>
          <p:spPr bwMode="auto">
            <a:xfrm rot="2555375">
              <a:off x="2679" y="22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2" name="Oval 202"/>
            <p:cNvSpPr>
              <a:spLocks noChangeAspect="1" noChangeArrowheads="1"/>
            </p:cNvSpPr>
            <p:nvPr/>
          </p:nvSpPr>
          <p:spPr bwMode="auto">
            <a:xfrm rot="2555375">
              <a:off x="2614" y="231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3" name="Oval 203"/>
            <p:cNvSpPr>
              <a:spLocks noChangeAspect="1" noChangeArrowheads="1"/>
            </p:cNvSpPr>
            <p:nvPr/>
          </p:nvSpPr>
          <p:spPr bwMode="auto">
            <a:xfrm rot="2555375">
              <a:off x="2549" y="238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4" name="Oval 204"/>
            <p:cNvSpPr>
              <a:spLocks noChangeAspect="1" noChangeArrowheads="1"/>
            </p:cNvSpPr>
            <p:nvPr/>
          </p:nvSpPr>
          <p:spPr bwMode="auto">
            <a:xfrm rot="2555375">
              <a:off x="2484" y="24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5" name="Oval 205"/>
            <p:cNvSpPr>
              <a:spLocks noChangeAspect="1" noChangeArrowheads="1"/>
            </p:cNvSpPr>
            <p:nvPr/>
          </p:nvSpPr>
          <p:spPr bwMode="auto">
            <a:xfrm rot="2555375">
              <a:off x="2419" y="252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6" name="Oval 206"/>
            <p:cNvSpPr>
              <a:spLocks noChangeAspect="1" noChangeArrowheads="1"/>
            </p:cNvSpPr>
            <p:nvPr/>
          </p:nvSpPr>
          <p:spPr bwMode="auto">
            <a:xfrm rot="2555375">
              <a:off x="2354" y="259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7" name="Oval 207"/>
            <p:cNvSpPr>
              <a:spLocks noChangeAspect="1" noChangeArrowheads="1"/>
            </p:cNvSpPr>
            <p:nvPr/>
          </p:nvSpPr>
          <p:spPr bwMode="auto">
            <a:xfrm rot="2555375">
              <a:off x="2289" y="267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8" name="Oval 208"/>
            <p:cNvSpPr>
              <a:spLocks noChangeAspect="1" noChangeArrowheads="1"/>
            </p:cNvSpPr>
            <p:nvPr/>
          </p:nvSpPr>
          <p:spPr bwMode="auto">
            <a:xfrm rot="2555375">
              <a:off x="2224" y="274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0" name="Oval 210"/>
            <p:cNvSpPr>
              <a:spLocks noChangeAspect="1" noChangeArrowheads="1"/>
            </p:cNvSpPr>
            <p:nvPr/>
          </p:nvSpPr>
          <p:spPr bwMode="auto">
            <a:xfrm rot="2555375">
              <a:off x="2094" y="288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1" name="Oval 211"/>
            <p:cNvSpPr>
              <a:spLocks noChangeAspect="1" noChangeArrowheads="1"/>
            </p:cNvSpPr>
            <p:nvPr/>
          </p:nvSpPr>
          <p:spPr bwMode="auto">
            <a:xfrm rot="2555375">
              <a:off x="2029" y="295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3" name="Oval 213"/>
            <p:cNvSpPr>
              <a:spLocks noChangeAspect="1" noChangeArrowheads="1"/>
            </p:cNvSpPr>
            <p:nvPr/>
          </p:nvSpPr>
          <p:spPr bwMode="auto">
            <a:xfrm rot="2555375">
              <a:off x="1965" y="30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4" name="Oval 214"/>
            <p:cNvSpPr>
              <a:spLocks noChangeAspect="1" noChangeArrowheads="1"/>
            </p:cNvSpPr>
            <p:nvPr/>
          </p:nvSpPr>
          <p:spPr bwMode="auto">
            <a:xfrm rot="2555375">
              <a:off x="1900" y="309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9" name="Oval 229"/>
            <p:cNvSpPr>
              <a:spLocks noChangeAspect="1" noChangeArrowheads="1"/>
            </p:cNvSpPr>
            <p:nvPr/>
          </p:nvSpPr>
          <p:spPr bwMode="auto">
            <a:xfrm rot="19044625" flipH="1">
              <a:off x="2927" y="217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0" name="Oval 230"/>
            <p:cNvSpPr>
              <a:spLocks noChangeAspect="1" noChangeArrowheads="1"/>
            </p:cNvSpPr>
            <p:nvPr/>
          </p:nvSpPr>
          <p:spPr bwMode="auto">
            <a:xfrm rot="19044625" flipH="1">
              <a:off x="2992" y="2245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1" name="Oval 231"/>
            <p:cNvSpPr>
              <a:spLocks noChangeAspect="1" noChangeArrowheads="1"/>
            </p:cNvSpPr>
            <p:nvPr/>
          </p:nvSpPr>
          <p:spPr bwMode="auto">
            <a:xfrm rot="19044625" flipH="1">
              <a:off x="3057" y="2316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2" name="Oval 232"/>
            <p:cNvSpPr>
              <a:spLocks noChangeAspect="1" noChangeArrowheads="1"/>
            </p:cNvSpPr>
            <p:nvPr/>
          </p:nvSpPr>
          <p:spPr bwMode="auto">
            <a:xfrm rot="19044625" flipH="1">
              <a:off x="3122" y="238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3" name="Oval 233"/>
            <p:cNvSpPr>
              <a:spLocks noChangeAspect="1" noChangeArrowheads="1"/>
            </p:cNvSpPr>
            <p:nvPr/>
          </p:nvSpPr>
          <p:spPr bwMode="auto">
            <a:xfrm rot="19044625" flipH="1">
              <a:off x="3187" y="2457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4" name="Oval 234"/>
            <p:cNvSpPr>
              <a:spLocks noChangeAspect="1" noChangeArrowheads="1"/>
            </p:cNvSpPr>
            <p:nvPr/>
          </p:nvSpPr>
          <p:spPr bwMode="auto">
            <a:xfrm rot="19044625" flipH="1">
              <a:off x="3252" y="2528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5" name="Oval 235"/>
            <p:cNvSpPr>
              <a:spLocks noChangeAspect="1" noChangeArrowheads="1"/>
            </p:cNvSpPr>
            <p:nvPr/>
          </p:nvSpPr>
          <p:spPr bwMode="auto">
            <a:xfrm rot="19044625" flipH="1">
              <a:off x="3317" y="2599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6" name="Oval 236"/>
            <p:cNvSpPr>
              <a:spLocks noChangeAspect="1" noChangeArrowheads="1"/>
            </p:cNvSpPr>
            <p:nvPr/>
          </p:nvSpPr>
          <p:spPr bwMode="auto">
            <a:xfrm rot="19044625" flipH="1">
              <a:off x="3382" y="267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7" name="Oval 237"/>
            <p:cNvSpPr>
              <a:spLocks noChangeAspect="1" noChangeArrowheads="1"/>
            </p:cNvSpPr>
            <p:nvPr/>
          </p:nvSpPr>
          <p:spPr bwMode="auto">
            <a:xfrm rot="19044625" flipH="1">
              <a:off x="3447" y="2740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8" name="Oval 238"/>
            <p:cNvSpPr>
              <a:spLocks noChangeAspect="1" noChangeArrowheads="1"/>
            </p:cNvSpPr>
            <p:nvPr/>
          </p:nvSpPr>
          <p:spPr bwMode="auto">
            <a:xfrm rot="19044625" flipH="1">
              <a:off x="3512" y="2811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9" name="Oval 239"/>
            <p:cNvSpPr>
              <a:spLocks noChangeAspect="1" noChangeArrowheads="1"/>
            </p:cNvSpPr>
            <p:nvPr/>
          </p:nvSpPr>
          <p:spPr bwMode="auto">
            <a:xfrm rot="19044625" flipH="1">
              <a:off x="3577" y="288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0" name="Oval 240"/>
            <p:cNvSpPr>
              <a:spLocks noChangeAspect="1" noChangeArrowheads="1"/>
            </p:cNvSpPr>
            <p:nvPr/>
          </p:nvSpPr>
          <p:spPr bwMode="auto">
            <a:xfrm rot="19044625" flipH="1">
              <a:off x="3642" y="2952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1" name="Oval 241"/>
            <p:cNvSpPr>
              <a:spLocks noChangeAspect="1" noChangeArrowheads="1"/>
            </p:cNvSpPr>
            <p:nvPr/>
          </p:nvSpPr>
          <p:spPr bwMode="auto">
            <a:xfrm rot="19044625" flipH="1">
              <a:off x="3707" y="302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2" name="Oval 242"/>
            <p:cNvSpPr>
              <a:spLocks noChangeAspect="1" noChangeArrowheads="1"/>
            </p:cNvSpPr>
            <p:nvPr/>
          </p:nvSpPr>
          <p:spPr bwMode="auto">
            <a:xfrm rot="19044625" flipH="1">
              <a:off x="3772" y="3094"/>
              <a:ext cx="68" cy="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53" name="Oval 393"/>
          <p:cNvSpPr>
            <a:spLocks noChangeAspect="1" noChangeArrowheads="1"/>
          </p:cNvSpPr>
          <p:nvPr/>
        </p:nvSpPr>
        <p:spPr bwMode="auto">
          <a:xfrm>
            <a:off x="2286000" y="790575"/>
            <a:ext cx="1800225" cy="18002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363" name="Group 403"/>
          <p:cNvGrpSpPr>
            <a:grpSpLocks/>
          </p:cNvGrpSpPr>
          <p:nvPr/>
        </p:nvGrpSpPr>
        <p:grpSpPr bwMode="auto">
          <a:xfrm>
            <a:off x="2843213" y="1347788"/>
            <a:ext cx="685800" cy="685800"/>
            <a:chOff x="4767" y="879"/>
            <a:chExt cx="432" cy="432"/>
          </a:xfrm>
        </p:grpSpPr>
        <p:grpSp>
          <p:nvGrpSpPr>
            <p:cNvPr id="297361" name="Group 401"/>
            <p:cNvGrpSpPr>
              <a:grpSpLocks/>
            </p:cNvGrpSpPr>
            <p:nvPr/>
          </p:nvGrpSpPr>
          <p:grpSpPr bwMode="auto">
            <a:xfrm>
              <a:off x="4767" y="879"/>
              <a:ext cx="432" cy="432"/>
              <a:chOff x="4767" y="879"/>
              <a:chExt cx="432" cy="432"/>
            </a:xfrm>
          </p:grpSpPr>
          <p:grpSp>
            <p:nvGrpSpPr>
              <p:cNvPr id="297357" name="Group 397"/>
              <p:cNvGrpSpPr>
                <a:grpSpLocks/>
              </p:cNvGrpSpPr>
              <p:nvPr/>
            </p:nvGrpSpPr>
            <p:grpSpPr bwMode="auto">
              <a:xfrm>
                <a:off x="4983" y="879"/>
                <a:ext cx="0" cy="432"/>
                <a:chOff x="4992" y="864"/>
                <a:chExt cx="0" cy="432"/>
              </a:xfrm>
            </p:grpSpPr>
            <p:sp>
              <p:nvSpPr>
                <p:cNvPr id="297355" name="Line 395"/>
                <p:cNvSpPr>
                  <a:spLocks noChangeShapeType="1"/>
                </p:cNvSpPr>
                <p:nvPr/>
              </p:nvSpPr>
              <p:spPr bwMode="auto">
                <a:xfrm>
                  <a:off x="4992" y="86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56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4992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358" name="Group 398"/>
              <p:cNvGrpSpPr>
                <a:grpSpLocks/>
              </p:cNvGrpSpPr>
              <p:nvPr/>
            </p:nvGrpSpPr>
            <p:grpSpPr bwMode="auto">
              <a:xfrm rot="-5400000">
                <a:off x="4983" y="879"/>
                <a:ext cx="0" cy="432"/>
                <a:chOff x="4992" y="864"/>
                <a:chExt cx="0" cy="432"/>
              </a:xfrm>
            </p:grpSpPr>
            <p:sp>
              <p:nvSpPr>
                <p:cNvPr id="297359" name="Line 399"/>
                <p:cNvSpPr>
                  <a:spLocks noChangeShapeType="1"/>
                </p:cNvSpPr>
                <p:nvPr/>
              </p:nvSpPr>
              <p:spPr bwMode="auto">
                <a:xfrm>
                  <a:off x="4992" y="86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60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4992" y="110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362" name="Oval 402"/>
            <p:cNvSpPr>
              <a:spLocks noChangeAspect="1" noChangeArrowheads="1"/>
            </p:cNvSpPr>
            <p:nvPr/>
          </p:nvSpPr>
          <p:spPr bwMode="auto">
            <a:xfrm>
              <a:off x="4949" y="1061"/>
              <a:ext cx="68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74" name="Group 414"/>
          <p:cNvGrpSpPr>
            <a:grpSpLocks/>
          </p:cNvGrpSpPr>
          <p:nvPr/>
        </p:nvGrpSpPr>
        <p:grpSpPr bwMode="auto">
          <a:xfrm>
            <a:off x="5715000" y="3429000"/>
            <a:ext cx="1800225" cy="1800225"/>
            <a:chOff x="4512" y="2736"/>
            <a:chExt cx="1134" cy="1134"/>
          </a:xfrm>
        </p:grpSpPr>
        <p:sp>
          <p:nvSpPr>
            <p:cNvPr id="297364" name="Oval 404"/>
            <p:cNvSpPr>
              <a:spLocks noChangeAspect="1" noChangeArrowheads="1"/>
            </p:cNvSpPr>
            <p:nvPr/>
          </p:nvSpPr>
          <p:spPr bwMode="auto">
            <a:xfrm>
              <a:off x="4512" y="273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65" name="Group 405"/>
            <p:cNvGrpSpPr>
              <a:grpSpLocks/>
            </p:cNvGrpSpPr>
            <p:nvPr/>
          </p:nvGrpSpPr>
          <p:grpSpPr bwMode="auto">
            <a:xfrm>
              <a:off x="4863" y="3087"/>
              <a:ext cx="432" cy="432"/>
              <a:chOff x="4767" y="879"/>
              <a:chExt cx="432" cy="432"/>
            </a:xfrm>
          </p:grpSpPr>
          <p:grpSp>
            <p:nvGrpSpPr>
              <p:cNvPr id="297366" name="Group 406"/>
              <p:cNvGrpSpPr>
                <a:grpSpLocks/>
              </p:cNvGrpSpPr>
              <p:nvPr/>
            </p:nvGrpSpPr>
            <p:grpSpPr bwMode="auto">
              <a:xfrm>
                <a:off x="4767" y="879"/>
                <a:ext cx="432" cy="432"/>
                <a:chOff x="4767" y="879"/>
                <a:chExt cx="432" cy="432"/>
              </a:xfrm>
            </p:grpSpPr>
            <p:grpSp>
              <p:nvGrpSpPr>
                <p:cNvPr id="297367" name="Group 407"/>
                <p:cNvGrpSpPr>
                  <a:grpSpLocks/>
                </p:cNvGrpSpPr>
                <p:nvPr/>
              </p:nvGrpSpPr>
              <p:grpSpPr bwMode="auto">
                <a:xfrm>
                  <a:off x="4983" y="879"/>
                  <a:ext cx="0" cy="432"/>
                  <a:chOff x="4992" y="864"/>
                  <a:chExt cx="0" cy="432"/>
                </a:xfrm>
              </p:grpSpPr>
              <p:sp>
                <p:nvSpPr>
                  <p:cNvPr id="297368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8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69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2" y="110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370" name="Group 410"/>
                <p:cNvGrpSpPr>
                  <a:grpSpLocks/>
                </p:cNvGrpSpPr>
                <p:nvPr/>
              </p:nvGrpSpPr>
              <p:grpSpPr bwMode="auto">
                <a:xfrm rot="-5400000">
                  <a:off x="4983" y="879"/>
                  <a:ext cx="0" cy="432"/>
                  <a:chOff x="4992" y="864"/>
                  <a:chExt cx="0" cy="432"/>
                </a:xfrm>
              </p:grpSpPr>
              <p:sp>
                <p:nvSpPr>
                  <p:cNvPr id="297371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8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72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2" y="110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7373" name="Oval 413"/>
              <p:cNvSpPr>
                <a:spLocks noChangeAspect="1" noChangeArrowheads="1"/>
              </p:cNvSpPr>
              <p:nvPr/>
            </p:nvSpPr>
            <p:spPr bwMode="auto">
              <a:xfrm>
                <a:off x="4949" y="1061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419" name="Group 459"/>
          <p:cNvGrpSpPr>
            <a:grpSpLocks/>
          </p:cNvGrpSpPr>
          <p:nvPr/>
        </p:nvGrpSpPr>
        <p:grpSpPr bwMode="auto">
          <a:xfrm>
            <a:off x="1933575" y="762000"/>
            <a:ext cx="5457825" cy="5305425"/>
            <a:chOff x="1152" y="528"/>
            <a:chExt cx="3438" cy="3342"/>
          </a:xfrm>
        </p:grpSpPr>
        <p:sp>
          <p:nvSpPr>
            <p:cNvPr id="297375" name="Oval 415"/>
            <p:cNvSpPr>
              <a:spLocks noChangeAspect="1" noChangeArrowheads="1"/>
            </p:cNvSpPr>
            <p:nvPr/>
          </p:nvSpPr>
          <p:spPr bwMode="auto">
            <a:xfrm>
              <a:off x="1632" y="52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6" name="Oval 416"/>
            <p:cNvSpPr>
              <a:spLocks noChangeAspect="1" noChangeArrowheads="1"/>
            </p:cNvSpPr>
            <p:nvPr/>
          </p:nvSpPr>
          <p:spPr bwMode="auto">
            <a:xfrm>
              <a:off x="2592" y="273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7" name="Oval 417"/>
            <p:cNvSpPr>
              <a:spLocks noChangeAspect="1" noChangeArrowheads="1"/>
            </p:cNvSpPr>
            <p:nvPr/>
          </p:nvSpPr>
          <p:spPr bwMode="auto">
            <a:xfrm>
              <a:off x="2064" y="244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8" name="Oval 418"/>
            <p:cNvSpPr>
              <a:spLocks noChangeAspect="1" noChangeArrowheads="1"/>
            </p:cNvSpPr>
            <p:nvPr/>
          </p:nvSpPr>
          <p:spPr bwMode="auto">
            <a:xfrm>
              <a:off x="1392" y="249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9" name="Oval 419"/>
            <p:cNvSpPr>
              <a:spLocks noChangeAspect="1" noChangeArrowheads="1"/>
            </p:cNvSpPr>
            <p:nvPr/>
          </p:nvSpPr>
          <p:spPr bwMode="auto">
            <a:xfrm>
              <a:off x="1488" y="187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0" name="Oval 420"/>
            <p:cNvSpPr>
              <a:spLocks noChangeAspect="1" noChangeArrowheads="1"/>
            </p:cNvSpPr>
            <p:nvPr/>
          </p:nvSpPr>
          <p:spPr bwMode="auto">
            <a:xfrm>
              <a:off x="1152" y="172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1" name="Oval 421"/>
            <p:cNvSpPr>
              <a:spLocks noChangeAspect="1" noChangeArrowheads="1"/>
            </p:cNvSpPr>
            <p:nvPr/>
          </p:nvSpPr>
          <p:spPr bwMode="auto">
            <a:xfrm>
              <a:off x="1632" y="67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2" name="Oval 422"/>
            <p:cNvSpPr>
              <a:spLocks noChangeAspect="1" noChangeArrowheads="1"/>
            </p:cNvSpPr>
            <p:nvPr/>
          </p:nvSpPr>
          <p:spPr bwMode="auto">
            <a:xfrm>
              <a:off x="1296" y="960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3" name="Oval 423"/>
            <p:cNvSpPr>
              <a:spLocks noChangeAspect="1" noChangeArrowheads="1"/>
            </p:cNvSpPr>
            <p:nvPr/>
          </p:nvSpPr>
          <p:spPr bwMode="auto">
            <a:xfrm>
              <a:off x="3024" y="1440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5" name="Oval 425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6" name="Oval 426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7" name="Oval 427"/>
            <p:cNvSpPr>
              <a:spLocks noChangeAspect="1" noChangeArrowheads="1"/>
            </p:cNvSpPr>
            <p:nvPr/>
          </p:nvSpPr>
          <p:spPr bwMode="auto">
            <a:xfrm>
              <a:off x="2208" y="153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8" name="Oval 428"/>
            <p:cNvSpPr>
              <a:spLocks noChangeAspect="1" noChangeArrowheads="1"/>
            </p:cNvSpPr>
            <p:nvPr/>
          </p:nvSpPr>
          <p:spPr bwMode="auto">
            <a:xfrm>
              <a:off x="2784" y="225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9" name="Oval 429"/>
            <p:cNvSpPr>
              <a:spLocks noChangeAspect="1" noChangeArrowheads="1"/>
            </p:cNvSpPr>
            <p:nvPr/>
          </p:nvSpPr>
          <p:spPr bwMode="auto">
            <a:xfrm>
              <a:off x="3456" y="148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1" name="Oval 431"/>
            <p:cNvSpPr>
              <a:spLocks noChangeAspect="1" noChangeArrowheads="1"/>
            </p:cNvSpPr>
            <p:nvPr/>
          </p:nvSpPr>
          <p:spPr bwMode="auto">
            <a:xfrm>
              <a:off x="3168" y="81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2" name="Oval 432"/>
            <p:cNvSpPr>
              <a:spLocks noChangeAspect="1" noChangeArrowheads="1"/>
            </p:cNvSpPr>
            <p:nvPr/>
          </p:nvSpPr>
          <p:spPr bwMode="auto">
            <a:xfrm>
              <a:off x="2448" y="57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3" name="Oval 433"/>
            <p:cNvSpPr>
              <a:spLocks noChangeAspect="1" noChangeArrowheads="1"/>
            </p:cNvSpPr>
            <p:nvPr/>
          </p:nvSpPr>
          <p:spPr bwMode="auto">
            <a:xfrm>
              <a:off x="1872" y="100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4" name="Oval 434"/>
            <p:cNvSpPr>
              <a:spLocks noChangeAspect="1" noChangeArrowheads="1"/>
            </p:cNvSpPr>
            <p:nvPr/>
          </p:nvSpPr>
          <p:spPr bwMode="auto">
            <a:xfrm>
              <a:off x="1872" y="177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5" name="Oval 435"/>
            <p:cNvSpPr>
              <a:spLocks noChangeAspect="1" noChangeArrowheads="1"/>
            </p:cNvSpPr>
            <p:nvPr/>
          </p:nvSpPr>
          <p:spPr bwMode="auto">
            <a:xfrm>
              <a:off x="2784" y="182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8" name="Oval 438"/>
            <p:cNvSpPr>
              <a:spLocks noChangeAspect="1" noChangeArrowheads="1"/>
            </p:cNvSpPr>
            <p:nvPr/>
          </p:nvSpPr>
          <p:spPr bwMode="auto">
            <a:xfrm>
              <a:off x="1392" y="163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9" name="Oval 439"/>
            <p:cNvSpPr>
              <a:spLocks noChangeAspect="1" noChangeArrowheads="1"/>
            </p:cNvSpPr>
            <p:nvPr/>
          </p:nvSpPr>
          <p:spPr bwMode="auto">
            <a:xfrm>
              <a:off x="1920" y="225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0" name="Oval 440"/>
            <p:cNvSpPr>
              <a:spLocks noChangeAspect="1" noChangeArrowheads="1"/>
            </p:cNvSpPr>
            <p:nvPr/>
          </p:nvSpPr>
          <p:spPr bwMode="auto">
            <a:xfrm>
              <a:off x="2016" y="235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1" name="Oval 441"/>
            <p:cNvSpPr>
              <a:spLocks noChangeAspect="1" noChangeArrowheads="1"/>
            </p:cNvSpPr>
            <p:nvPr/>
          </p:nvSpPr>
          <p:spPr bwMode="auto">
            <a:xfrm>
              <a:off x="2736" y="2400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2" name="Oval 442"/>
            <p:cNvSpPr>
              <a:spLocks noChangeAspect="1" noChangeArrowheads="1"/>
            </p:cNvSpPr>
            <p:nvPr/>
          </p:nvSpPr>
          <p:spPr bwMode="auto">
            <a:xfrm>
              <a:off x="1488" y="244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3" name="Oval 443"/>
            <p:cNvSpPr>
              <a:spLocks noChangeAspect="1" noChangeArrowheads="1"/>
            </p:cNvSpPr>
            <p:nvPr/>
          </p:nvSpPr>
          <p:spPr bwMode="auto">
            <a:xfrm>
              <a:off x="1440" y="110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4" name="Oval 444"/>
            <p:cNvSpPr>
              <a:spLocks noChangeAspect="1" noChangeArrowheads="1"/>
            </p:cNvSpPr>
            <p:nvPr/>
          </p:nvSpPr>
          <p:spPr bwMode="auto">
            <a:xfrm>
              <a:off x="2352" y="100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5" name="Oval 445"/>
            <p:cNvSpPr>
              <a:spLocks noChangeAspect="1" noChangeArrowheads="1"/>
            </p:cNvSpPr>
            <p:nvPr/>
          </p:nvSpPr>
          <p:spPr bwMode="auto">
            <a:xfrm>
              <a:off x="2784" y="86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6" name="Oval 446"/>
            <p:cNvSpPr>
              <a:spLocks noChangeAspect="1" noChangeArrowheads="1"/>
            </p:cNvSpPr>
            <p:nvPr/>
          </p:nvSpPr>
          <p:spPr bwMode="auto">
            <a:xfrm>
              <a:off x="2112" y="81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7" name="Oval 447"/>
            <p:cNvSpPr>
              <a:spLocks noChangeAspect="1" noChangeArrowheads="1"/>
            </p:cNvSpPr>
            <p:nvPr/>
          </p:nvSpPr>
          <p:spPr bwMode="auto">
            <a:xfrm>
              <a:off x="2928" y="182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8" name="Oval 448"/>
            <p:cNvSpPr>
              <a:spLocks noChangeAspect="1" noChangeArrowheads="1"/>
            </p:cNvSpPr>
            <p:nvPr/>
          </p:nvSpPr>
          <p:spPr bwMode="auto">
            <a:xfrm>
              <a:off x="2112" y="244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9" name="Oval 449"/>
            <p:cNvSpPr>
              <a:spLocks noChangeAspect="1" noChangeArrowheads="1"/>
            </p:cNvSpPr>
            <p:nvPr/>
          </p:nvSpPr>
          <p:spPr bwMode="auto">
            <a:xfrm>
              <a:off x="1488" y="81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0" name="Oval 450"/>
            <p:cNvSpPr>
              <a:spLocks noChangeAspect="1" noChangeArrowheads="1"/>
            </p:cNvSpPr>
            <p:nvPr/>
          </p:nvSpPr>
          <p:spPr bwMode="auto">
            <a:xfrm>
              <a:off x="1200" y="139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2" name="Oval 452"/>
            <p:cNvSpPr>
              <a:spLocks noChangeAspect="1" noChangeArrowheads="1"/>
            </p:cNvSpPr>
            <p:nvPr/>
          </p:nvSpPr>
          <p:spPr bwMode="auto">
            <a:xfrm>
              <a:off x="3360" y="158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3" name="Oval 453"/>
            <p:cNvSpPr>
              <a:spLocks noChangeAspect="1" noChangeArrowheads="1"/>
            </p:cNvSpPr>
            <p:nvPr/>
          </p:nvSpPr>
          <p:spPr bwMode="auto">
            <a:xfrm>
              <a:off x="3120" y="2256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4" name="Oval 454"/>
            <p:cNvSpPr>
              <a:spLocks noChangeAspect="1" noChangeArrowheads="1"/>
            </p:cNvSpPr>
            <p:nvPr/>
          </p:nvSpPr>
          <p:spPr bwMode="auto">
            <a:xfrm>
              <a:off x="2736" y="2640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5" name="Oval 455"/>
            <p:cNvSpPr>
              <a:spLocks noChangeAspect="1" noChangeArrowheads="1"/>
            </p:cNvSpPr>
            <p:nvPr/>
          </p:nvSpPr>
          <p:spPr bwMode="auto">
            <a:xfrm>
              <a:off x="2208" y="268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6" name="Oval 456"/>
            <p:cNvSpPr>
              <a:spLocks noChangeAspect="1" noChangeArrowheads="1"/>
            </p:cNvSpPr>
            <p:nvPr/>
          </p:nvSpPr>
          <p:spPr bwMode="auto">
            <a:xfrm>
              <a:off x="2592" y="672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7" name="Oval 457"/>
            <p:cNvSpPr>
              <a:spLocks noChangeAspect="1" noChangeArrowheads="1"/>
            </p:cNvSpPr>
            <p:nvPr/>
          </p:nvSpPr>
          <p:spPr bwMode="auto">
            <a:xfrm>
              <a:off x="3072" y="864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AC9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8" name="Oval 458"/>
            <p:cNvSpPr>
              <a:spLocks noChangeAspect="1" noChangeArrowheads="1"/>
            </p:cNvSpPr>
            <p:nvPr/>
          </p:nvSpPr>
          <p:spPr bwMode="auto">
            <a:xfrm>
              <a:off x="2208" y="1488"/>
              <a:ext cx="1134" cy="113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DDDB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0"/>
                                        <p:tgtEl>
                                          <p:spTgt spid="29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1" grpId="0" animBg="1"/>
      <p:bldP spid="297073" grpId="0" animBg="1"/>
      <p:bldP spid="297081" grpId="0" animBg="1"/>
      <p:bldP spid="297104" grpId="0" animBg="1"/>
      <p:bldP spid="297130" grpId="0" animBg="1"/>
      <p:bldP spid="297169" grpId="0" animBg="1"/>
      <p:bldP spid="297353" grpId="0" animBg="1"/>
      <p:bldP spid="29735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0" name="Group 2"/>
          <p:cNvGrpSpPr>
            <a:grpSpLocks/>
          </p:cNvGrpSpPr>
          <p:nvPr/>
        </p:nvGrpSpPr>
        <p:grpSpPr bwMode="auto">
          <a:xfrm>
            <a:off x="3124200" y="4584700"/>
            <a:ext cx="590550" cy="1206500"/>
            <a:chOff x="1968" y="2888"/>
            <a:chExt cx="372" cy="760"/>
          </a:xfrm>
        </p:grpSpPr>
        <p:sp>
          <p:nvSpPr>
            <p:cNvPr id="391171" name="Freeform 3"/>
            <p:cNvSpPr>
              <a:spLocks/>
            </p:cNvSpPr>
            <p:nvPr/>
          </p:nvSpPr>
          <p:spPr bwMode="auto">
            <a:xfrm>
              <a:off x="1969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>
              <a:solidFill>
                <a:schemeClr val="tx1">
                  <a:alpha val="42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2" name="Freeform 4"/>
            <p:cNvSpPr>
              <a:spLocks/>
            </p:cNvSpPr>
            <p:nvPr/>
          </p:nvSpPr>
          <p:spPr bwMode="auto">
            <a:xfrm>
              <a:off x="1968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 cap="flat">
              <a:solidFill>
                <a:schemeClr val="bg1">
                  <a:alpha val="52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173" name="Group 5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1728" y="1344"/>
            <a:chExt cx="576" cy="1189"/>
          </a:xfrm>
        </p:grpSpPr>
        <p:sp>
          <p:nvSpPr>
            <p:cNvPr id="391174" name="Oval 6"/>
            <p:cNvSpPr>
              <a:spLocks noChangeArrowheads="1"/>
            </p:cNvSpPr>
            <p:nvPr/>
          </p:nvSpPr>
          <p:spPr bwMode="auto">
            <a:xfrm flipV="1">
              <a:off x="1728" y="1344"/>
              <a:ext cx="576" cy="1189"/>
            </a:xfrm>
            <a:prstGeom prst="ellipse">
              <a:avLst/>
            </a:prstGeom>
            <a:solidFill>
              <a:srgbClr val="00FF00">
                <a:alpha val="2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1776" y="1872"/>
              <a:ext cx="5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PA-GFP</a:t>
              </a:r>
            </a:p>
          </p:txBody>
        </p:sp>
      </p:grpSp>
      <p:sp>
        <p:nvSpPr>
          <p:cNvPr id="391176" name="Line 8"/>
          <p:cNvSpPr>
            <a:spLocks noChangeShapeType="1"/>
          </p:cNvSpPr>
          <p:nvPr/>
        </p:nvSpPr>
        <p:spPr bwMode="auto">
          <a:xfrm flipH="1">
            <a:off x="0" y="3352800"/>
            <a:ext cx="33528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1177" name="Group 9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3120" y="1728"/>
            <a:chExt cx="576" cy="1189"/>
          </a:xfrm>
        </p:grpSpPr>
        <p:sp>
          <p:nvSpPr>
            <p:cNvPr id="391178" name="Oval 10"/>
            <p:cNvSpPr>
              <a:spLocks noChangeArrowheads="1"/>
            </p:cNvSpPr>
            <p:nvPr/>
          </p:nvSpPr>
          <p:spPr bwMode="auto">
            <a:xfrm flipV="1">
              <a:off x="3120" y="1728"/>
              <a:ext cx="576" cy="1189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3168" y="2256"/>
              <a:ext cx="5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PA-GFP</a:t>
              </a:r>
            </a:p>
          </p:txBody>
        </p:sp>
      </p:grp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533400" y="76200"/>
            <a:ext cx="811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 Photoactivation Localization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 Microscopy</a:t>
            </a:r>
          </a:p>
        </p:txBody>
      </p:sp>
      <p:sp>
        <p:nvSpPr>
          <p:cNvPr id="391181" name="Line 13"/>
          <p:cNvSpPr>
            <a:spLocks noChangeShapeType="1"/>
          </p:cNvSpPr>
          <p:nvPr/>
        </p:nvSpPr>
        <p:spPr bwMode="auto">
          <a:xfrm flipH="1">
            <a:off x="0" y="3581400"/>
            <a:ext cx="3352800" cy="1676400"/>
          </a:xfrm>
          <a:prstGeom prst="line">
            <a:avLst/>
          </a:prstGeom>
          <a:noFill/>
          <a:ln w="28575">
            <a:solidFill>
              <a:srgbClr val="04B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1182" name="Group 14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1728" y="1344"/>
            <a:chExt cx="576" cy="1189"/>
          </a:xfrm>
        </p:grpSpPr>
        <p:sp>
          <p:nvSpPr>
            <p:cNvPr id="391183" name="Oval 15"/>
            <p:cNvSpPr>
              <a:spLocks noChangeArrowheads="1"/>
            </p:cNvSpPr>
            <p:nvPr/>
          </p:nvSpPr>
          <p:spPr bwMode="auto">
            <a:xfrm flipV="1">
              <a:off x="1728" y="1344"/>
              <a:ext cx="576" cy="1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84" name="Rectangle 16"/>
            <p:cNvSpPr>
              <a:spLocks noChangeArrowheads="1"/>
            </p:cNvSpPr>
            <p:nvPr/>
          </p:nvSpPr>
          <p:spPr bwMode="auto">
            <a:xfrm>
              <a:off x="1776" y="1872"/>
              <a:ext cx="503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PA-GFP</a:t>
              </a:r>
            </a:p>
          </p:txBody>
        </p:sp>
      </p:grpSp>
      <p:sp>
        <p:nvSpPr>
          <p:cNvPr id="391185" name="Line 17"/>
          <p:cNvSpPr>
            <a:spLocks noChangeShapeType="1"/>
          </p:cNvSpPr>
          <p:nvPr/>
        </p:nvSpPr>
        <p:spPr bwMode="auto">
          <a:xfrm flipH="1">
            <a:off x="0" y="3810000"/>
            <a:ext cx="335280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1186" name="Group 18"/>
          <p:cNvGrpSpPr>
            <a:grpSpLocks/>
          </p:cNvGrpSpPr>
          <p:nvPr/>
        </p:nvGrpSpPr>
        <p:grpSpPr bwMode="auto">
          <a:xfrm>
            <a:off x="5029200" y="1371600"/>
            <a:ext cx="3595688" cy="4876800"/>
            <a:chOff x="3456" y="864"/>
            <a:chExt cx="2265" cy="3072"/>
          </a:xfrm>
        </p:grpSpPr>
        <p:sp>
          <p:nvSpPr>
            <p:cNvPr id="391187" name="Rectangle 19"/>
            <p:cNvSpPr>
              <a:spLocks noChangeArrowheads="1"/>
            </p:cNvSpPr>
            <p:nvPr/>
          </p:nvSpPr>
          <p:spPr bwMode="auto">
            <a:xfrm>
              <a:off x="3456" y="1632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88" name="Oval 20"/>
            <p:cNvSpPr>
              <a:spLocks noChangeArrowheads="1"/>
            </p:cNvSpPr>
            <p:nvPr/>
          </p:nvSpPr>
          <p:spPr bwMode="auto">
            <a:xfrm>
              <a:off x="3792" y="182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00FF00">
                    <a:gamma/>
                    <a:tint val="20000"/>
                    <a:invGamma/>
                  </a:srgbClr>
                </a:gs>
                <a:gs pos="100000">
                  <a:srgbClr val="00FF00">
                    <a:alpha val="7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89" name="Rectangle 21"/>
            <p:cNvSpPr>
              <a:spLocks noChangeArrowheads="1"/>
            </p:cNvSpPr>
            <p:nvPr/>
          </p:nvSpPr>
          <p:spPr bwMode="auto">
            <a:xfrm>
              <a:off x="3456" y="2400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90" name="Oval 22"/>
            <p:cNvSpPr>
              <a:spLocks noChangeAspect="1" noChangeArrowheads="1"/>
            </p:cNvSpPr>
            <p:nvPr/>
          </p:nvSpPr>
          <p:spPr bwMode="auto">
            <a:xfrm>
              <a:off x="3928" y="2721"/>
              <a:ext cx="63" cy="6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91" name="Rectangle 23"/>
            <p:cNvSpPr>
              <a:spLocks noChangeArrowheads="1"/>
            </p:cNvSpPr>
            <p:nvPr/>
          </p:nvSpPr>
          <p:spPr bwMode="auto">
            <a:xfrm>
              <a:off x="3456" y="3216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92" name="Oval 24"/>
            <p:cNvSpPr>
              <a:spLocks noChangeArrowheads="1"/>
            </p:cNvSpPr>
            <p:nvPr/>
          </p:nvSpPr>
          <p:spPr bwMode="auto">
            <a:xfrm>
              <a:off x="3792" y="3408"/>
              <a:ext cx="336" cy="336"/>
            </a:xfrm>
            <a:prstGeom prst="ellipse">
              <a:avLst/>
            </a:prstGeom>
            <a:solidFill>
              <a:srgbClr val="00FF00">
                <a:alpha val="1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193" name="Group 25"/>
            <p:cNvGrpSpPr>
              <a:grpSpLocks/>
            </p:cNvGrpSpPr>
            <p:nvPr/>
          </p:nvGrpSpPr>
          <p:grpSpPr bwMode="auto">
            <a:xfrm>
              <a:off x="3504" y="2448"/>
              <a:ext cx="912" cy="240"/>
              <a:chOff x="3744" y="1728"/>
              <a:chExt cx="912" cy="240"/>
            </a:xfrm>
          </p:grpSpPr>
          <p:sp>
            <p:nvSpPr>
              <p:cNvPr id="391194" name="Line 26"/>
              <p:cNvSpPr>
                <a:spLocks noChangeShapeType="1"/>
              </p:cNvSpPr>
              <p:nvPr/>
            </p:nvSpPr>
            <p:spPr bwMode="auto">
              <a:xfrm flipV="1">
                <a:off x="4320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95" name="Line 27"/>
              <p:cNvSpPr>
                <a:spLocks noChangeShapeType="1"/>
              </p:cNvSpPr>
              <p:nvPr/>
            </p:nvSpPr>
            <p:spPr bwMode="auto">
              <a:xfrm flipH="1" flipV="1">
                <a:off x="3744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196" name="Group 28"/>
            <p:cNvGrpSpPr>
              <a:grpSpLocks/>
            </p:cNvGrpSpPr>
            <p:nvPr/>
          </p:nvGrpSpPr>
          <p:grpSpPr bwMode="auto">
            <a:xfrm flipV="1">
              <a:off x="3504" y="2832"/>
              <a:ext cx="912" cy="240"/>
              <a:chOff x="3744" y="1728"/>
              <a:chExt cx="912" cy="240"/>
            </a:xfrm>
          </p:grpSpPr>
          <p:sp>
            <p:nvSpPr>
              <p:cNvPr id="391197" name="Line 29"/>
              <p:cNvSpPr>
                <a:spLocks noChangeShapeType="1"/>
              </p:cNvSpPr>
              <p:nvPr/>
            </p:nvSpPr>
            <p:spPr bwMode="auto">
              <a:xfrm flipV="1">
                <a:off x="4320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98" name="Line 30"/>
              <p:cNvSpPr>
                <a:spLocks noChangeShapeType="1"/>
              </p:cNvSpPr>
              <p:nvPr/>
            </p:nvSpPr>
            <p:spPr bwMode="auto">
              <a:xfrm flipH="1" flipV="1">
                <a:off x="3744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199" name="Rectangle 31"/>
            <p:cNvSpPr>
              <a:spLocks noChangeArrowheads="1"/>
            </p:cNvSpPr>
            <p:nvPr/>
          </p:nvSpPr>
          <p:spPr bwMode="auto">
            <a:xfrm>
              <a:off x="4464" y="1862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Emission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91200" name="Rectangle 32"/>
            <p:cNvSpPr>
              <a:spLocks noChangeArrowheads="1"/>
            </p:cNvSpPr>
            <p:nvPr/>
          </p:nvSpPr>
          <p:spPr bwMode="auto">
            <a:xfrm>
              <a:off x="4464" y="2592"/>
              <a:ext cx="79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Localization</a:t>
              </a:r>
            </a:p>
            <a:p>
              <a:r>
                <a:rPr lang="en-US" b="1" i="1">
                  <a:solidFill>
                    <a:srgbClr val="FFFF00"/>
                  </a:solidFill>
                </a:rPr>
                <a:t>(calculation)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91201" name="Rectangle 33"/>
            <p:cNvSpPr>
              <a:spLocks noChangeArrowheads="1"/>
            </p:cNvSpPr>
            <p:nvPr/>
          </p:nvSpPr>
          <p:spPr bwMode="auto">
            <a:xfrm>
              <a:off x="4464" y="3484"/>
              <a:ext cx="12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Total Photobleaching</a:t>
              </a:r>
              <a:endParaRPr lang="fr-FR" b="1" i="1">
                <a:solidFill>
                  <a:srgbClr val="FFFF00"/>
                </a:solidFill>
                <a:latin typeface="Georgia" charset="0"/>
              </a:endParaRPr>
            </a:p>
          </p:txBody>
        </p:sp>
        <p:sp>
          <p:nvSpPr>
            <p:cNvPr id="391202" name="Rectangle 34"/>
            <p:cNvSpPr>
              <a:spLocks noChangeArrowheads="1"/>
            </p:cNvSpPr>
            <p:nvPr/>
          </p:nvSpPr>
          <p:spPr bwMode="auto">
            <a:xfrm>
              <a:off x="3456" y="864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03" name="Oval 35"/>
            <p:cNvSpPr>
              <a:spLocks noChangeArrowheads="1"/>
            </p:cNvSpPr>
            <p:nvPr/>
          </p:nvSpPr>
          <p:spPr bwMode="auto">
            <a:xfrm>
              <a:off x="3792" y="105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00FF00">
                    <a:gamma/>
                    <a:shade val="36078"/>
                    <a:invGamma/>
                  </a:srgbClr>
                </a:gs>
                <a:gs pos="100000">
                  <a:srgbClr val="00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04" name="Rectangle 36"/>
            <p:cNvSpPr>
              <a:spLocks noChangeArrowheads="1"/>
            </p:cNvSpPr>
            <p:nvPr/>
          </p:nvSpPr>
          <p:spPr bwMode="auto">
            <a:xfrm>
              <a:off x="4464" y="1094"/>
              <a:ext cx="12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 u="sng">
                  <a:solidFill>
                    <a:srgbClr val="FFFF00"/>
                  </a:solidFill>
                </a:rPr>
                <a:t>Stochastic</a:t>
              </a:r>
              <a:r>
                <a:rPr lang="en-US" b="1" i="1">
                  <a:solidFill>
                    <a:srgbClr val="FFFF00"/>
                  </a:solidFill>
                </a:rPr>
                <a:t> Activation</a:t>
              </a:r>
              <a:endParaRPr lang="fr-FR" b="1" i="1">
                <a:solidFill>
                  <a:srgbClr val="FFFF00"/>
                </a:solidFill>
              </a:endParaRPr>
            </a:p>
          </p:txBody>
        </p:sp>
      </p:grpSp>
      <p:pic>
        <p:nvPicPr>
          <p:cNvPr id="391205" name="Picture 37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" fill="hold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" fill="hold"/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animBg="1"/>
      <p:bldP spid="391176" grpId="1" animBg="1"/>
      <p:bldP spid="391176" grpId="2" animBg="1"/>
      <p:bldP spid="391181" grpId="0" animBg="1"/>
      <p:bldP spid="391181" grpId="1" animBg="1"/>
      <p:bldP spid="391181" grpId="2" animBg="1"/>
      <p:bldP spid="391185" grpId="0" animBg="1"/>
      <p:bldP spid="391185" grpId="1" animBg="1"/>
      <p:bldP spid="39118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533400" y="44450"/>
            <a:ext cx="811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 Photoactivation Localization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 Microscopy (PALM)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4191000" y="914400"/>
            <a:ext cx="434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00FF00"/>
                </a:solidFill>
              </a:rPr>
              <a:t>Hess, S.T., T.P. Girirajan, and M.D. Mason. 2006. Ultra-high resolution imaging by fluorescence photoactivation localization microscopy. Biophys J. 91(11):</a:t>
            </a:r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14513"/>
            <a:ext cx="51816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7272" name="Picture 8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80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5410200" y="5410200"/>
            <a:ext cx="2209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252027"/>
                </a:solidFill>
                <a:latin typeface="Arial Italic" charset="0"/>
              </a:rPr>
              <a:t>ZHUANG LAB/HARVARD UNIV.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533400" y="44450"/>
            <a:ext cx="811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 Photoactivation Localization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 Microscopy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2133600" y="1143000"/>
            <a:ext cx="47736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30 nm of lateral resolution and 150 nm of axial resolution</a:t>
            </a:r>
          </a:p>
        </p:txBody>
      </p:sp>
      <p:pic>
        <p:nvPicPr>
          <p:cNvPr id="299015" name="Picture 7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AutoShape 2"/>
          <p:cNvSpPr>
            <a:spLocks noChangeArrowheads="1"/>
          </p:cNvSpPr>
          <p:nvPr/>
        </p:nvSpPr>
        <p:spPr bwMode="auto">
          <a:xfrm rot="10587163" flipH="1">
            <a:off x="5029200" y="4645025"/>
            <a:ext cx="2135188" cy="1222375"/>
          </a:xfrm>
          <a:prstGeom prst="lightningBolt">
            <a:avLst/>
          </a:prstGeom>
          <a:gradFill rotWithShape="0">
            <a:gsLst>
              <a:gs pos="0">
                <a:srgbClr val="FF0000">
                  <a:alpha val="73000"/>
                </a:srgbClr>
              </a:gs>
              <a:gs pos="100000">
                <a:srgbClr val="FF000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>
            <a:off x="4419600" y="2476500"/>
            <a:ext cx="27432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8" name="AutoShape 4"/>
          <p:cNvSpPr>
            <a:spLocks noChangeArrowheads="1"/>
          </p:cNvSpPr>
          <p:nvPr/>
        </p:nvSpPr>
        <p:spPr bwMode="auto">
          <a:xfrm rot="1563115">
            <a:off x="5181600" y="2057400"/>
            <a:ext cx="762000" cy="838200"/>
          </a:xfrm>
          <a:prstGeom prst="irregularSeal2">
            <a:avLst/>
          </a:prstGeom>
          <a:gradFill rotWithShape="0">
            <a:gsLst>
              <a:gs pos="0">
                <a:srgbClr val="FF0F62"/>
              </a:gs>
              <a:gs pos="100000">
                <a:srgbClr val="FF0F62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5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24000"/>
            <a:ext cx="18669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5030" name="Line 6"/>
          <p:cNvSpPr>
            <a:spLocks noChangeShapeType="1"/>
          </p:cNvSpPr>
          <p:nvPr/>
        </p:nvSpPr>
        <p:spPr bwMode="auto">
          <a:xfrm rot="10763513" flipH="1">
            <a:off x="5561013" y="2513013"/>
            <a:ext cx="4762" cy="3125787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>
            <a:off x="3390900" y="1600200"/>
            <a:ext cx="0" cy="41910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32" name="Oval 8"/>
          <p:cNvSpPr>
            <a:spLocks noChangeArrowheads="1"/>
          </p:cNvSpPr>
          <p:nvPr/>
        </p:nvSpPr>
        <p:spPr bwMode="auto">
          <a:xfrm>
            <a:off x="3276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E00">
                  <a:gamma/>
                  <a:shade val="0"/>
                  <a:invGamma/>
                </a:srgbClr>
              </a:gs>
              <a:gs pos="100000">
                <a:srgbClr val="00FE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5033" name="Group 9"/>
          <p:cNvGrpSpPr>
            <a:grpSpLocks/>
          </p:cNvGrpSpPr>
          <p:nvPr/>
        </p:nvGrpSpPr>
        <p:grpSpPr bwMode="auto">
          <a:xfrm>
            <a:off x="1295400" y="1219200"/>
            <a:ext cx="6019800" cy="4838700"/>
            <a:chOff x="816" y="768"/>
            <a:chExt cx="3792" cy="3048"/>
          </a:xfrm>
        </p:grpSpPr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>
              <a:off x="1008" y="3624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>
              <a:off x="1200" y="345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816" y="381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>
              <a:off x="1008" y="93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8" name="Line 14"/>
            <p:cNvSpPr>
              <a:spLocks noChangeShapeType="1"/>
            </p:cNvSpPr>
            <p:nvPr/>
          </p:nvSpPr>
          <p:spPr bwMode="auto">
            <a:xfrm>
              <a:off x="1200" y="76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>
              <a:off x="816" y="112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5040" name="Oval 16"/>
          <p:cNvSpPr>
            <a:spLocks noChangeArrowheads="1"/>
          </p:cNvSpPr>
          <p:nvPr/>
        </p:nvSpPr>
        <p:spPr bwMode="auto">
          <a:xfrm>
            <a:off x="54483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BF4000">
                  <a:gamma/>
                  <a:shade val="0"/>
                  <a:invGamma/>
                </a:srgbClr>
              </a:gs>
              <a:gs pos="100000">
                <a:srgbClr val="BF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1" name="Oval 17"/>
          <p:cNvSpPr>
            <a:spLocks noChangeArrowheads="1"/>
          </p:cNvSpPr>
          <p:nvPr/>
        </p:nvSpPr>
        <p:spPr bwMode="auto">
          <a:xfrm>
            <a:off x="54483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2" name="Oval 18"/>
          <p:cNvSpPr>
            <a:spLocks noChangeArrowheads="1"/>
          </p:cNvSpPr>
          <p:nvPr/>
        </p:nvSpPr>
        <p:spPr bwMode="auto">
          <a:xfrm>
            <a:off x="32766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04000">
                  <a:gamma/>
                  <a:shade val="0"/>
                  <a:invGamma/>
                </a:srgbClr>
              </a:gs>
              <a:gs pos="100000">
                <a:srgbClr val="C0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3" name="Oval 19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807800">
                  <a:gamma/>
                  <a:shade val="0"/>
                  <a:invGamma/>
                </a:srgbClr>
              </a:gs>
              <a:gs pos="100000">
                <a:srgbClr val="8078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4" name="Oval 20"/>
          <p:cNvSpPr>
            <a:spLocks noChangeArrowheads="1"/>
          </p:cNvSpPr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0BD00">
                  <a:gamma/>
                  <a:shade val="0"/>
                  <a:invGamma/>
                </a:srgbClr>
              </a:gs>
              <a:gs pos="100000">
                <a:srgbClr val="40BD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5" name="Oval 21"/>
          <p:cNvSpPr>
            <a:spLocks noChangeArrowheads="1"/>
          </p:cNvSpPr>
          <p:nvPr/>
        </p:nvSpPr>
        <p:spPr bwMode="auto">
          <a:xfrm>
            <a:off x="54483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9F6400">
                  <a:gamma/>
                  <a:shade val="0"/>
                  <a:invGamma/>
                </a:srgbClr>
              </a:gs>
              <a:gs pos="100000">
                <a:srgbClr val="9F6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Oval 22"/>
          <p:cNvSpPr>
            <a:spLocks noChangeArrowheads="1"/>
          </p:cNvSpPr>
          <p:nvPr/>
        </p:nvSpPr>
        <p:spPr bwMode="auto">
          <a:xfrm>
            <a:off x="5448300" y="4267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9B400">
                  <a:gamma/>
                  <a:shade val="0"/>
                  <a:invGamma/>
                </a:srgbClr>
              </a:gs>
              <a:gs pos="100000">
                <a:srgbClr val="49B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7" name="Oval 23"/>
          <p:cNvSpPr>
            <a:spLocks noChangeArrowheads="1"/>
          </p:cNvSpPr>
          <p:nvPr/>
        </p:nvSpPr>
        <p:spPr bwMode="auto">
          <a:xfrm>
            <a:off x="3276600" y="137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48" name="Rectangle 24"/>
          <p:cNvSpPr>
            <a:spLocks noChangeArrowheads="1"/>
          </p:cNvSpPr>
          <p:nvPr/>
        </p:nvSpPr>
        <p:spPr bwMode="auto">
          <a:xfrm>
            <a:off x="1485900" y="90488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Switch to  nonfluorescente state</a:t>
            </a:r>
          </a:p>
        </p:txBody>
      </p:sp>
      <p:sp>
        <p:nvSpPr>
          <p:cNvPr id="385049" name="AutoShape 25"/>
          <p:cNvSpPr>
            <a:spLocks noChangeArrowheads="1"/>
          </p:cNvSpPr>
          <p:nvPr/>
        </p:nvSpPr>
        <p:spPr bwMode="auto">
          <a:xfrm>
            <a:off x="1600200" y="4114800"/>
            <a:ext cx="1676400" cy="1600200"/>
          </a:xfrm>
          <a:prstGeom prst="lightningBolt">
            <a:avLst/>
          </a:prstGeom>
          <a:gradFill rotWithShape="0">
            <a:gsLst>
              <a:gs pos="0">
                <a:srgbClr val="FFF700">
                  <a:alpha val="73000"/>
                </a:srgbClr>
              </a:gs>
              <a:gs pos="100000">
                <a:srgbClr val="FFF700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50" name="Rectangle 26"/>
          <p:cNvSpPr>
            <a:spLocks noChangeArrowheads="1"/>
          </p:cNvSpPr>
          <p:nvPr/>
        </p:nvSpPr>
        <p:spPr bwMode="auto">
          <a:xfrm>
            <a:off x="762000" y="33528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550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grpSp>
        <p:nvGrpSpPr>
          <p:cNvPr id="385051" name="Group 27"/>
          <p:cNvGrpSpPr>
            <a:grpSpLocks/>
          </p:cNvGrpSpPr>
          <p:nvPr/>
        </p:nvGrpSpPr>
        <p:grpSpPr bwMode="auto">
          <a:xfrm>
            <a:off x="3276600" y="2132013"/>
            <a:ext cx="4908550" cy="1754187"/>
            <a:chOff x="2092" y="1315"/>
            <a:chExt cx="3092" cy="1105"/>
          </a:xfrm>
        </p:grpSpPr>
        <p:pic>
          <p:nvPicPr>
            <p:cNvPr id="385052" name="Picture 28"/>
            <p:cNvPicPr>
              <a:picLocks noChangeArrowheads="1"/>
            </p:cNvPicPr>
            <p:nvPr/>
          </p:nvPicPr>
          <p:blipFill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29">
              <a:off x="2092" y="1315"/>
              <a:ext cx="2104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2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5053" name="Line 29"/>
            <p:cNvSpPr>
              <a:spLocks noChangeShapeType="1"/>
            </p:cNvSpPr>
            <p:nvPr/>
          </p:nvSpPr>
          <p:spPr bwMode="auto">
            <a:xfrm>
              <a:off x="3744" y="216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4" name="Oval 30"/>
            <p:cNvSpPr>
              <a:spLocks noChangeArrowheads="1"/>
            </p:cNvSpPr>
            <p:nvPr/>
          </p:nvSpPr>
          <p:spPr bwMode="auto">
            <a:xfrm>
              <a:off x="3984" y="206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9F6400">
                    <a:gamma/>
                    <a:shade val="0"/>
                    <a:invGamma/>
                  </a:srgbClr>
                </a:gs>
                <a:gs pos="100000">
                  <a:srgbClr val="9F6400"/>
                </a:gs>
              </a:gsLst>
              <a:lin ang="18900000" scaled="1"/>
            </a:gradFill>
            <a:ln w="9525">
              <a:solidFill>
                <a:srgbClr val="7A44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55" name="Rectangle 31"/>
            <p:cNvSpPr>
              <a:spLocks noChangeArrowheads="1"/>
            </p:cNvSpPr>
            <p:nvPr/>
          </p:nvSpPr>
          <p:spPr bwMode="auto">
            <a:xfrm>
              <a:off x="4080" y="1920"/>
              <a:ext cx="110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Triplet state</a:t>
              </a:r>
            </a:p>
          </p:txBody>
        </p:sp>
        <p:sp>
          <p:nvSpPr>
            <p:cNvPr id="385056" name="Rectangle 32"/>
            <p:cNvSpPr>
              <a:spLocks noChangeArrowheads="1"/>
            </p:cNvSpPr>
            <p:nvPr/>
          </p:nvSpPr>
          <p:spPr bwMode="auto">
            <a:xfrm>
              <a:off x="3888" y="2208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i="1">
                  <a:latin typeface="Georgia" charset="0"/>
                </a:rPr>
                <a:t>Non  fluorescent</a:t>
              </a:r>
            </a:p>
          </p:txBody>
        </p:sp>
      </p:grpSp>
      <p:sp>
        <p:nvSpPr>
          <p:cNvPr id="385057" name="Rectangle 33"/>
          <p:cNvSpPr>
            <a:spLocks noChangeArrowheads="1"/>
          </p:cNvSpPr>
          <p:nvPr/>
        </p:nvSpPr>
        <p:spPr bwMode="auto">
          <a:xfrm>
            <a:off x="3228975" y="152400"/>
            <a:ext cx="268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</a:t>
            </a:r>
          </a:p>
        </p:txBody>
      </p:sp>
      <p:sp>
        <p:nvSpPr>
          <p:cNvPr id="385058" name="Rectangle 34"/>
          <p:cNvSpPr>
            <a:spLocks noChangeArrowheads="1"/>
          </p:cNvSpPr>
          <p:nvPr/>
        </p:nvSpPr>
        <p:spPr bwMode="auto">
          <a:xfrm>
            <a:off x="1524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Jablonski </a:t>
            </a:r>
          </a:p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diagram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385059" name="Picture 3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85060" name="Rectangle 36"/>
          <p:cNvSpPr>
            <a:spLocks noChangeArrowheads="1"/>
          </p:cNvSpPr>
          <p:nvPr/>
        </p:nvSpPr>
        <p:spPr bwMode="auto">
          <a:xfrm>
            <a:off x="6705600" y="5029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600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grpSp>
        <p:nvGrpSpPr>
          <p:cNvPr id="385061" name="Group 37"/>
          <p:cNvGrpSpPr>
            <a:grpSpLocks/>
          </p:cNvGrpSpPr>
          <p:nvPr/>
        </p:nvGrpSpPr>
        <p:grpSpPr bwMode="auto">
          <a:xfrm>
            <a:off x="914400" y="3657600"/>
            <a:ext cx="2514600" cy="2133600"/>
            <a:chOff x="144" y="1584"/>
            <a:chExt cx="1584" cy="1344"/>
          </a:xfrm>
        </p:grpSpPr>
        <p:sp>
          <p:nvSpPr>
            <p:cNvPr id="385062" name="AutoShape 38"/>
            <p:cNvSpPr>
              <a:spLocks noChangeArrowheads="1"/>
            </p:cNvSpPr>
            <p:nvPr/>
          </p:nvSpPr>
          <p:spPr bwMode="auto">
            <a:xfrm rot="747848">
              <a:off x="672" y="1728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3" name="AutoShape 39"/>
            <p:cNvSpPr>
              <a:spLocks noChangeArrowheads="1"/>
            </p:cNvSpPr>
            <p:nvPr/>
          </p:nvSpPr>
          <p:spPr bwMode="auto">
            <a:xfrm>
              <a:off x="528" y="1872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4" name="AutoShape 40"/>
            <p:cNvSpPr>
              <a:spLocks noChangeArrowheads="1"/>
            </p:cNvSpPr>
            <p:nvPr/>
          </p:nvSpPr>
          <p:spPr bwMode="auto">
            <a:xfrm rot="-401278">
              <a:off x="144" y="1776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5" name="AutoShape 41"/>
            <p:cNvSpPr>
              <a:spLocks noChangeArrowheads="1"/>
            </p:cNvSpPr>
            <p:nvPr/>
          </p:nvSpPr>
          <p:spPr bwMode="auto">
            <a:xfrm>
              <a:off x="384" y="1632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6" name="AutoShape 42"/>
            <p:cNvSpPr>
              <a:spLocks noChangeArrowheads="1"/>
            </p:cNvSpPr>
            <p:nvPr/>
          </p:nvSpPr>
          <p:spPr bwMode="auto">
            <a:xfrm rot="-793076">
              <a:off x="240" y="1920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67" name="AutoShape 43"/>
            <p:cNvSpPr>
              <a:spLocks noChangeArrowheads="1"/>
            </p:cNvSpPr>
            <p:nvPr/>
          </p:nvSpPr>
          <p:spPr bwMode="auto">
            <a:xfrm rot="-116962">
              <a:off x="144" y="1584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FD00">
                    <a:alpha val="73000"/>
                  </a:srgbClr>
                </a:gs>
                <a:gs pos="100000">
                  <a:srgbClr val="FFFD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071" name="Group 47"/>
          <p:cNvGrpSpPr>
            <a:grpSpLocks/>
          </p:cNvGrpSpPr>
          <p:nvPr/>
        </p:nvGrpSpPr>
        <p:grpSpPr bwMode="auto">
          <a:xfrm>
            <a:off x="6529388" y="2286000"/>
            <a:ext cx="2309812" cy="903288"/>
            <a:chOff x="4113" y="1440"/>
            <a:chExt cx="1455" cy="569"/>
          </a:xfrm>
        </p:grpSpPr>
        <p:sp>
          <p:nvSpPr>
            <p:cNvPr id="385068" name="AutoShape 44"/>
            <p:cNvSpPr>
              <a:spLocks noChangeArrowheads="1"/>
            </p:cNvSpPr>
            <p:nvPr/>
          </p:nvSpPr>
          <p:spPr bwMode="auto">
            <a:xfrm rot="20995468" flipH="1">
              <a:off x="4113" y="1575"/>
              <a:ext cx="864" cy="434"/>
            </a:xfrm>
            <a:prstGeom prst="lightningBolt">
              <a:avLst/>
            </a:prstGeom>
            <a:gradFill rotWithShape="0">
              <a:gsLst>
                <a:gs pos="0">
                  <a:srgbClr val="00E4FD">
                    <a:alpha val="73000"/>
                  </a:srgbClr>
                </a:gs>
                <a:gs pos="100000">
                  <a:srgbClr val="00E4F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70" name="Rectangle 46"/>
            <p:cNvSpPr>
              <a:spLocks noChangeArrowheads="1"/>
            </p:cNvSpPr>
            <p:nvPr/>
          </p:nvSpPr>
          <p:spPr bwMode="auto">
            <a:xfrm>
              <a:off x="4896" y="1440"/>
              <a:ext cx="67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i="1">
                  <a:solidFill>
                    <a:schemeClr val="bg1"/>
                  </a:solidFill>
                  <a:latin typeface="Georgia" charset="0"/>
                </a:rPr>
                <a:t>400 nm</a:t>
              </a:r>
              <a:endParaRPr lang="en-US" sz="1400" i="1">
                <a:solidFill>
                  <a:schemeClr val="bg1"/>
                </a:solidFill>
                <a:latin typeface="Georgia" charset="0"/>
              </a:endParaRPr>
            </a:p>
          </p:txBody>
        </p:sp>
      </p:grpSp>
      <p:sp>
        <p:nvSpPr>
          <p:cNvPr id="385072" name="Line 48"/>
          <p:cNvSpPr>
            <a:spLocks noChangeShapeType="1"/>
          </p:cNvSpPr>
          <p:nvPr/>
        </p:nvSpPr>
        <p:spPr bwMode="auto">
          <a:xfrm rot="10763513" flipH="1">
            <a:off x="6399213" y="3732213"/>
            <a:ext cx="1587" cy="18288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6324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Rectangle 50"/>
          <p:cNvSpPr>
            <a:spLocks noChangeArrowheads="1"/>
          </p:cNvSpPr>
          <p:nvPr/>
        </p:nvSpPr>
        <p:spPr bwMode="auto">
          <a:xfrm>
            <a:off x="6477000" y="4114800"/>
            <a:ext cx="884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Georgia" charset="0"/>
              </a:rPr>
              <a:t>Thiols</a:t>
            </a:r>
          </a:p>
          <a:p>
            <a:r>
              <a:rPr lang="en-US" i="1">
                <a:solidFill>
                  <a:schemeClr val="bg1"/>
                </a:solidFill>
                <a:latin typeface="Georgia" charset="0"/>
              </a:rPr>
              <a:t>(R-SH) </a:t>
            </a:r>
          </a:p>
        </p:txBody>
      </p:sp>
      <p:sp>
        <p:nvSpPr>
          <p:cNvPr id="385075" name="Rectangle 51"/>
          <p:cNvSpPr>
            <a:spLocks noChangeArrowheads="1"/>
          </p:cNvSpPr>
          <p:nvPr/>
        </p:nvSpPr>
        <p:spPr bwMode="auto">
          <a:xfrm>
            <a:off x="2343150" y="90488"/>
            <a:ext cx="445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Ground state depletion</a:t>
            </a:r>
          </a:p>
        </p:txBody>
      </p:sp>
      <p:sp>
        <p:nvSpPr>
          <p:cNvPr id="385076" name="Rectangle 52"/>
          <p:cNvSpPr>
            <a:spLocks noChangeArrowheads="1"/>
          </p:cNvSpPr>
          <p:nvPr/>
        </p:nvSpPr>
        <p:spPr bwMode="auto">
          <a:xfrm>
            <a:off x="6580188" y="5867400"/>
            <a:ext cx="1573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Georgia" charset="0"/>
              </a:rPr>
              <a:t>Ground 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"/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75"/>
                            </p:stCondLst>
                            <p:childTnLst>
                              <p:par>
                                <p:cTn id="64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"/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27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" tmFilter="0, 0; .2, .5; .8, .5; 1, 0"/>
                                        <p:tgtEl>
                                          <p:spTgt spid="38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" autoRev="1" fill="hold"/>
                                        <p:tgtEl>
                                          <p:spTgt spid="38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"/>
                                        <p:tgtEl>
                                          <p:spTgt spid="38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38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animBg="1"/>
      <p:bldP spid="385026" grpId="1" animBg="1"/>
      <p:bldP spid="385027" grpId="0" animBg="1"/>
      <p:bldP spid="385028" grpId="0" animBg="1"/>
      <p:bldP spid="385028" grpId="1" animBg="1"/>
      <p:bldP spid="385030" grpId="0" animBg="1"/>
      <p:bldP spid="385030" grpId="1" animBg="1"/>
      <p:bldP spid="385031" grpId="0" animBg="1"/>
      <p:bldP spid="385032" grpId="0" animBg="1"/>
      <p:bldP spid="385040" grpId="0" animBg="1"/>
      <p:bldP spid="385040" grpId="1" animBg="1"/>
      <p:bldP spid="385041" grpId="0" animBg="1"/>
      <p:bldP spid="385041" grpId="1" animBg="1"/>
      <p:bldP spid="385042" grpId="0" animBg="1"/>
      <p:bldP spid="385042" grpId="1" animBg="1"/>
      <p:bldP spid="385043" grpId="0" animBg="1"/>
      <p:bldP spid="385043" grpId="1" animBg="1"/>
      <p:bldP spid="385044" grpId="0" animBg="1"/>
      <p:bldP spid="385044" grpId="1" animBg="1"/>
      <p:bldP spid="385045" grpId="0" animBg="1"/>
      <p:bldP spid="385045" grpId="1" animBg="1"/>
      <p:bldP spid="385046" grpId="0" animBg="1"/>
      <p:bldP spid="385046" grpId="1" animBg="1"/>
      <p:bldP spid="385047" grpId="0" animBg="1"/>
      <p:bldP spid="385047" grpId="1" animBg="1"/>
      <p:bldP spid="385048" grpId="0"/>
      <p:bldP spid="385048" grpId="1"/>
      <p:bldP spid="385049" grpId="0" animBg="1"/>
      <p:bldP spid="385050" grpId="0" autoUpdateAnimBg="0"/>
      <p:bldP spid="385057" grpId="0"/>
      <p:bldP spid="385060" grpId="0" autoUpdateAnimBg="0"/>
      <p:bldP spid="385060" grpId="1"/>
      <p:bldP spid="385072" grpId="0" animBg="1"/>
      <p:bldP spid="385072" grpId="1" animBg="1"/>
      <p:bldP spid="385072" grpId="2" animBg="1"/>
      <p:bldP spid="385073" grpId="0" animBg="1"/>
      <p:bldP spid="385074" grpId="0"/>
      <p:bldP spid="3850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4" name="Group 1026"/>
          <p:cNvGrpSpPr>
            <a:grpSpLocks/>
          </p:cNvGrpSpPr>
          <p:nvPr/>
        </p:nvGrpSpPr>
        <p:grpSpPr bwMode="auto">
          <a:xfrm>
            <a:off x="3124200" y="4584700"/>
            <a:ext cx="590550" cy="1206500"/>
            <a:chOff x="1968" y="2888"/>
            <a:chExt cx="372" cy="760"/>
          </a:xfrm>
        </p:grpSpPr>
        <p:sp>
          <p:nvSpPr>
            <p:cNvPr id="387075" name="Freeform 1027"/>
            <p:cNvSpPr>
              <a:spLocks/>
            </p:cNvSpPr>
            <p:nvPr/>
          </p:nvSpPr>
          <p:spPr bwMode="auto">
            <a:xfrm>
              <a:off x="1969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>
              <a:solidFill>
                <a:schemeClr val="tx1">
                  <a:alpha val="42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6" name="Freeform 1028"/>
            <p:cNvSpPr>
              <a:spLocks/>
            </p:cNvSpPr>
            <p:nvPr/>
          </p:nvSpPr>
          <p:spPr bwMode="auto">
            <a:xfrm>
              <a:off x="1968" y="2888"/>
              <a:ext cx="371" cy="760"/>
            </a:xfrm>
            <a:custGeom>
              <a:avLst/>
              <a:gdLst>
                <a:gd name="T0" fmla="*/ 104 w 371"/>
                <a:gd name="T1" fmla="*/ 760 h 760"/>
                <a:gd name="T2" fmla="*/ 18 w 371"/>
                <a:gd name="T3" fmla="*/ 733 h 760"/>
                <a:gd name="T4" fmla="*/ 8 w 371"/>
                <a:gd name="T5" fmla="*/ 709 h 760"/>
                <a:gd name="T6" fmla="*/ 0 w 371"/>
                <a:gd name="T7" fmla="*/ 666 h 760"/>
                <a:gd name="T8" fmla="*/ 48 w 371"/>
                <a:gd name="T9" fmla="*/ 437 h 760"/>
                <a:gd name="T10" fmla="*/ 80 w 371"/>
                <a:gd name="T11" fmla="*/ 400 h 760"/>
                <a:gd name="T12" fmla="*/ 106 w 371"/>
                <a:gd name="T13" fmla="*/ 384 h 760"/>
                <a:gd name="T14" fmla="*/ 141 w 371"/>
                <a:gd name="T15" fmla="*/ 360 h 760"/>
                <a:gd name="T16" fmla="*/ 154 w 371"/>
                <a:gd name="T17" fmla="*/ 352 h 760"/>
                <a:gd name="T18" fmla="*/ 170 w 371"/>
                <a:gd name="T19" fmla="*/ 346 h 760"/>
                <a:gd name="T20" fmla="*/ 194 w 371"/>
                <a:gd name="T21" fmla="*/ 336 h 760"/>
                <a:gd name="T22" fmla="*/ 296 w 371"/>
                <a:gd name="T23" fmla="*/ 349 h 760"/>
                <a:gd name="T24" fmla="*/ 328 w 371"/>
                <a:gd name="T25" fmla="*/ 362 h 760"/>
                <a:gd name="T26" fmla="*/ 352 w 371"/>
                <a:gd name="T27" fmla="*/ 381 h 760"/>
                <a:gd name="T28" fmla="*/ 365 w 371"/>
                <a:gd name="T29" fmla="*/ 421 h 760"/>
                <a:gd name="T30" fmla="*/ 349 w 371"/>
                <a:gd name="T31" fmla="*/ 528 h 760"/>
                <a:gd name="T32" fmla="*/ 304 w 371"/>
                <a:gd name="T33" fmla="*/ 557 h 760"/>
                <a:gd name="T34" fmla="*/ 194 w 371"/>
                <a:gd name="T35" fmla="*/ 530 h 760"/>
                <a:gd name="T36" fmla="*/ 170 w 371"/>
                <a:gd name="T37" fmla="*/ 506 h 760"/>
                <a:gd name="T38" fmla="*/ 149 w 371"/>
                <a:gd name="T39" fmla="*/ 485 h 760"/>
                <a:gd name="T40" fmla="*/ 152 w 371"/>
                <a:gd name="T41" fmla="*/ 221 h 760"/>
                <a:gd name="T42" fmla="*/ 160 w 371"/>
                <a:gd name="T43" fmla="*/ 178 h 760"/>
                <a:gd name="T44" fmla="*/ 184 w 371"/>
                <a:gd name="T45" fmla="*/ 32 h 760"/>
                <a:gd name="T46" fmla="*/ 186 w 371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760">
                  <a:moveTo>
                    <a:pt x="104" y="760"/>
                  </a:moveTo>
                  <a:cubicBezTo>
                    <a:pt x="76" y="755"/>
                    <a:pt x="42" y="748"/>
                    <a:pt x="18" y="733"/>
                  </a:cubicBezTo>
                  <a:cubicBezTo>
                    <a:pt x="15" y="723"/>
                    <a:pt x="10" y="718"/>
                    <a:pt x="8" y="709"/>
                  </a:cubicBezTo>
                  <a:cubicBezTo>
                    <a:pt x="5" y="690"/>
                    <a:pt x="3" y="681"/>
                    <a:pt x="0" y="666"/>
                  </a:cubicBezTo>
                  <a:cubicBezTo>
                    <a:pt x="1" y="607"/>
                    <a:pt x="7" y="491"/>
                    <a:pt x="48" y="437"/>
                  </a:cubicBezTo>
                  <a:cubicBezTo>
                    <a:pt x="51" y="422"/>
                    <a:pt x="63" y="404"/>
                    <a:pt x="80" y="400"/>
                  </a:cubicBezTo>
                  <a:cubicBezTo>
                    <a:pt x="85" y="392"/>
                    <a:pt x="96" y="386"/>
                    <a:pt x="106" y="384"/>
                  </a:cubicBezTo>
                  <a:cubicBezTo>
                    <a:pt x="114" y="375"/>
                    <a:pt x="129" y="362"/>
                    <a:pt x="141" y="360"/>
                  </a:cubicBezTo>
                  <a:cubicBezTo>
                    <a:pt x="148" y="350"/>
                    <a:pt x="142" y="355"/>
                    <a:pt x="154" y="352"/>
                  </a:cubicBezTo>
                  <a:cubicBezTo>
                    <a:pt x="159" y="350"/>
                    <a:pt x="170" y="346"/>
                    <a:pt x="170" y="346"/>
                  </a:cubicBezTo>
                  <a:cubicBezTo>
                    <a:pt x="177" y="339"/>
                    <a:pt x="183" y="338"/>
                    <a:pt x="194" y="336"/>
                  </a:cubicBezTo>
                  <a:cubicBezTo>
                    <a:pt x="226" y="337"/>
                    <a:pt x="264" y="337"/>
                    <a:pt x="296" y="349"/>
                  </a:cubicBezTo>
                  <a:cubicBezTo>
                    <a:pt x="307" y="353"/>
                    <a:pt x="316" y="359"/>
                    <a:pt x="328" y="362"/>
                  </a:cubicBezTo>
                  <a:cubicBezTo>
                    <a:pt x="334" y="369"/>
                    <a:pt x="343" y="374"/>
                    <a:pt x="352" y="381"/>
                  </a:cubicBezTo>
                  <a:cubicBezTo>
                    <a:pt x="355" y="394"/>
                    <a:pt x="360" y="408"/>
                    <a:pt x="365" y="421"/>
                  </a:cubicBezTo>
                  <a:cubicBezTo>
                    <a:pt x="363" y="448"/>
                    <a:pt x="371" y="500"/>
                    <a:pt x="349" y="528"/>
                  </a:cubicBezTo>
                  <a:cubicBezTo>
                    <a:pt x="342" y="546"/>
                    <a:pt x="320" y="550"/>
                    <a:pt x="304" y="557"/>
                  </a:cubicBezTo>
                  <a:cubicBezTo>
                    <a:pt x="263" y="553"/>
                    <a:pt x="231" y="544"/>
                    <a:pt x="194" y="530"/>
                  </a:cubicBezTo>
                  <a:cubicBezTo>
                    <a:pt x="185" y="515"/>
                    <a:pt x="184" y="511"/>
                    <a:pt x="170" y="506"/>
                  </a:cubicBezTo>
                  <a:cubicBezTo>
                    <a:pt x="164" y="496"/>
                    <a:pt x="156" y="492"/>
                    <a:pt x="149" y="485"/>
                  </a:cubicBezTo>
                  <a:cubicBezTo>
                    <a:pt x="136" y="397"/>
                    <a:pt x="132" y="307"/>
                    <a:pt x="152" y="221"/>
                  </a:cubicBezTo>
                  <a:cubicBezTo>
                    <a:pt x="153" y="205"/>
                    <a:pt x="157" y="193"/>
                    <a:pt x="160" y="178"/>
                  </a:cubicBezTo>
                  <a:cubicBezTo>
                    <a:pt x="163" y="126"/>
                    <a:pt x="169" y="80"/>
                    <a:pt x="184" y="32"/>
                  </a:cubicBezTo>
                  <a:cubicBezTo>
                    <a:pt x="184" y="21"/>
                    <a:pt x="186" y="0"/>
                    <a:pt x="186" y="0"/>
                  </a:cubicBezTo>
                </a:path>
              </a:pathLst>
            </a:custGeom>
            <a:noFill/>
            <a:ln w="57150" cap="flat">
              <a:solidFill>
                <a:schemeClr val="bg1">
                  <a:alpha val="52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7077" name="Group 1029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1728" y="1344"/>
            <a:chExt cx="576" cy="1189"/>
          </a:xfrm>
        </p:grpSpPr>
        <p:sp>
          <p:nvSpPr>
            <p:cNvPr id="387078" name="Oval 1030"/>
            <p:cNvSpPr>
              <a:spLocks noChangeArrowheads="1"/>
            </p:cNvSpPr>
            <p:nvPr/>
          </p:nvSpPr>
          <p:spPr bwMode="auto">
            <a:xfrm flipV="1">
              <a:off x="1728" y="1344"/>
              <a:ext cx="576" cy="1189"/>
            </a:xfrm>
            <a:prstGeom prst="ellipse">
              <a:avLst/>
            </a:prstGeom>
            <a:solidFill>
              <a:srgbClr val="00FF00">
                <a:alpha val="2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9" name="Rectangle 1031"/>
            <p:cNvSpPr>
              <a:spLocks noChangeArrowheads="1"/>
            </p:cNvSpPr>
            <p:nvPr/>
          </p:nvSpPr>
          <p:spPr bwMode="auto">
            <a:xfrm>
              <a:off x="1776" y="1872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  FITC</a:t>
              </a:r>
            </a:p>
          </p:txBody>
        </p:sp>
      </p:grpSp>
      <p:sp>
        <p:nvSpPr>
          <p:cNvPr id="387080" name="Line 1032"/>
          <p:cNvSpPr>
            <a:spLocks noChangeShapeType="1"/>
          </p:cNvSpPr>
          <p:nvPr/>
        </p:nvSpPr>
        <p:spPr bwMode="auto">
          <a:xfrm flipH="1">
            <a:off x="0" y="3352800"/>
            <a:ext cx="3352800" cy="1676400"/>
          </a:xfrm>
          <a:prstGeom prst="line">
            <a:avLst/>
          </a:prstGeom>
          <a:noFill/>
          <a:ln w="76200">
            <a:solidFill>
              <a:srgbClr val="88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081" name="Group 1033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3120" y="1728"/>
            <a:chExt cx="576" cy="1189"/>
          </a:xfrm>
        </p:grpSpPr>
        <p:sp>
          <p:nvSpPr>
            <p:cNvPr id="387082" name="Oval 1034"/>
            <p:cNvSpPr>
              <a:spLocks noChangeArrowheads="1"/>
            </p:cNvSpPr>
            <p:nvPr/>
          </p:nvSpPr>
          <p:spPr bwMode="auto">
            <a:xfrm flipV="1">
              <a:off x="3120" y="1728"/>
              <a:ext cx="576" cy="1189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3" name="Rectangle 1035"/>
            <p:cNvSpPr>
              <a:spLocks noChangeArrowheads="1"/>
            </p:cNvSpPr>
            <p:nvPr/>
          </p:nvSpPr>
          <p:spPr bwMode="auto">
            <a:xfrm>
              <a:off x="3168" y="2256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  FITC</a:t>
              </a:r>
            </a:p>
          </p:txBody>
        </p:sp>
      </p:grpSp>
      <p:sp>
        <p:nvSpPr>
          <p:cNvPr id="387084" name="Rectangle 1036"/>
          <p:cNvSpPr>
            <a:spLocks noChangeArrowheads="1"/>
          </p:cNvSpPr>
          <p:nvPr/>
        </p:nvSpPr>
        <p:spPr bwMode="auto">
          <a:xfrm>
            <a:off x="319088" y="76200"/>
            <a:ext cx="855186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Ground State Depletion Microscopy</a:t>
            </a:r>
          </a:p>
          <a:p>
            <a:pPr algn="ctr"/>
            <a:r>
              <a:rPr lang="en-US" sz="2400" b="1" i="1">
                <a:solidFill>
                  <a:srgbClr val="FFFF00"/>
                </a:solidFill>
                <a:latin typeface="Georgia" charset="0"/>
              </a:rPr>
              <a:t>direct Stochastic Optical Reconstruction Microscopy</a:t>
            </a:r>
            <a:endParaRPr lang="en-US" sz="2400">
              <a:solidFill>
                <a:srgbClr val="4D4825"/>
              </a:solidFill>
              <a:latin typeface="ArialMT" charset="0"/>
            </a:endParaRPr>
          </a:p>
        </p:txBody>
      </p:sp>
      <p:sp>
        <p:nvSpPr>
          <p:cNvPr id="387085" name="Line 1037"/>
          <p:cNvSpPr>
            <a:spLocks noChangeShapeType="1"/>
          </p:cNvSpPr>
          <p:nvPr/>
        </p:nvSpPr>
        <p:spPr bwMode="auto">
          <a:xfrm flipH="1">
            <a:off x="0" y="3581400"/>
            <a:ext cx="3352800" cy="1676400"/>
          </a:xfrm>
          <a:prstGeom prst="line">
            <a:avLst/>
          </a:prstGeom>
          <a:noFill/>
          <a:ln w="28575" cap="rnd">
            <a:solidFill>
              <a:srgbClr val="04B3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086" name="Group 1038"/>
          <p:cNvGrpSpPr>
            <a:grpSpLocks/>
          </p:cNvGrpSpPr>
          <p:nvPr/>
        </p:nvGrpSpPr>
        <p:grpSpPr bwMode="auto">
          <a:xfrm>
            <a:off x="2971800" y="2743200"/>
            <a:ext cx="914400" cy="1887538"/>
            <a:chOff x="1728" y="1344"/>
            <a:chExt cx="576" cy="1189"/>
          </a:xfrm>
        </p:grpSpPr>
        <p:sp>
          <p:nvSpPr>
            <p:cNvPr id="387087" name="Oval 1039"/>
            <p:cNvSpPr>
              <a:spLocks noChangeArrowheads="1"/>
            </p:cNvSpPr>
            <p:nvPr/>
          </p:nvSpPr>
          <p:spPr bwMode="auto">
            <a:xfrm flipV="1">
              <a:off x="1728" y="1344"/>
              <a:ext cx="576" cy="1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8" name="Rectangle 1040"/>
            <p:cNvSpPr>
              <a:spLocks noChangeArrowheads="1"/>
            </p:cNvSpPr>
            <p:nvPr/>
          </p:nvSpPr>
          <p:spPr bwMode="auto">
            <a:xfrm>
              <a:off x="1776" y="1872"/>
              <a:ext cx="407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Georgia" charset="0"/>
                </a:rPr>
                <a:t>  FITC</a:t>
              </a:r>
            </a:p>
          </p:txBody>
        </p:sp>
      </p:grpSp>
      <p:sp>
        <p:nvSpPr>
          <p:cNvPr id="387089" name="Line 1041"/>
          <p:cNvSpPr>
            <a:spLocks noChangeShapeType="1"/>
          </p:cNvSpPr>
          <p:nvPr/>
        </p:nvSpPr>
        <p:spPr bwMode="auto">
          <a:xfrm flipH="1">
            <a:off x="0" y="3810000"/>
            <a:ext cx="3352800" cy="1676400"/>
          </a:xfrm>
          <a:prstGeom prst="line">
            <a:avLst/>
          </a:prstGeom>
          <a:noFill/>
          <a:ln w="28575">
            <a:solidFill>
              <a:srgbClr val="88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1" name="Rectangle 1043"/>
          <p:cNvSpPr>
            <a:spLocks noChangeArrowheads="1"/>
          </p:cNvSpPr>
          <p:nvPr/>
        </p:nvSpPr>
        <p:spPr bwMode="auto">
          <a:xfrm>
            <a:off x="4724400" y="2590800"/>
            <a:ext cx="1600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2" name="Oval 1044"/>
          <p:cNvSpPr>
            <a:spLocks noChangeArrowheads="1"/>
          </p:cNvSpPr>
          <p:nvPr/>
        </p:nvSpPr>
        <p:spPr bwMode="auto">
          <a:xfrm>
            <a:off x="5257800" y="2895600"/>
            <a:ext cx="533400" cy="533400"/>
          </a:xfrm>
          <a:prstGeom prst="ellipse">
            <a:avLst/>
          </a:prstGeom>
          <a:solidFill>
            <a:srgbClr val="FFFF00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110" name="Group 1062"/>
          <p:cNvGrpSpPr>
            <a:grpSpLocks/>
          </p:cNvGrpSpPr>
          <p:nvPr/>
        </p:nvGrpSpPr>
        <p:grpSpPr bwMode="auto">
          <a:xfrm>
            <a:off x="4724400" y="5029200"/>
            <a:ext cx="1600200" cy="1143000"/>
            <a:chOff x="2976" y="2400"/>
            <a:chExt cx="1008" cy="720"/>
          </a:xfrm>
        </p:grpSpPr>
        <p:sp>
          <p:nvSpPr>
            <p:cNvPr id="387093" name="Rectangle 1045"/>
            <p:cNvSpPr>
              <a:spLocks noChangeArrowheads="1"/>
            </p:cNvSpPr>
            <p:nvPr/>
          </p:nvSpPr>
          <p:spPr bwMode="auto">
            <a:xfrm>
              <a:off x="2976" y="2400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4" name="Oval 1046"/>
            <p:cNvSpPr>
              <a:spLocks noChangeAspect="1" noChangeArrowheads="1"/>
            </p:cNvSpPr>
            <p:nvPr/>
          </p:nvSpPr>
          <p:spPr bwMode="auto">
            <a:xfrm>
              <a:off x="3448" y="2721"/>
              <a:ext cx="63" cy="6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7097" name="Group 1049"/>
            <p:cNvGrpSpPr>
              <a:grpSpLocks/>
            </p:cNvGrpSpPr>
            <p:nvPr/>
          </p:nvGrpSpPr>
          <p:grpSpPr bwMode="auto">
            <a:xfrm>
              <a:off x="3024" y="2448"/>
              <a:ext cx="912" cy="240"/>
              <a:chOff x="3744" y="1728"/>
              <a:chExt cx="912" cy="240"/>
            </a:xfrm>
          </p:grpSpPr>
          <p:sp>
            <p:nvSpPr>
              <p:cNvPr id="387098" name="Line 1050"/>
              <p:cNvSpPr>
                <a:spLocks noChangeShapeType="1"/>
              </p:cNvSpPr>
              <p:nvPr/>
            </p:nvSpPr>
            <p:spPr bwMode="auto">
              <a:xfrm flipV="1">
                <a:off x="4320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099" name="Line 1051"/>
              <p:cNvSpPr>
                <a:spLocks noChangeShapeType="1"/>
              </p:cNvSpPr>
              <p:nvPr/>
            </p:nvSpPr>
            <p:spPr bwMode="auto">
              <a:xfrm flipH="1" flipV="1">
                <a:off x="3744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7100" name="Group 1052"/>
            <p:cNvGrpSpPr>
              <a:grpSpLocks/>
            </p:cNvGrpSpPr>
            <p:nvPr/>
          </p:nvGrpSpPr>
          <p:grpSpPr bwMode="auto">
            <a:xfrm flipV="1">
              <a:off x="3024" y="2832"/>
              <a:ext cx="912" cy="240"/>
              <a:chOff x="3744" y="1728"/>
              <a:chExt cx="912" cy="240"/>
            </a:xfrm>
          </p:grpSpPr>
          <p:sp>
            <p:nvSpPr>
              <p:cNvPr id="387101" name="Line 1053"/>
              <p:cNvSpPr>
                <a:spLocks noChangeShapeType="1"/>
              </p:cNvSpPr>
              <p:nvPr/>
            </p:nvSpPr>
            <p:spPr bwMode="auto">
              <a:xfrm flipV="1">
                <a:off x="4320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102" name="Line 1054"/>
              <p:cNvSpPr>
                <a:spLocks noChangeShapeType="1"/>
              </p:cNvSpPr>
              <p:nvPr/>
            </p:nvSpPr>
            <p:spPr bwMode="auto">
              <a:xfrm flipH="1" flipV="1">
                <a:off x="3744" y="1728"/>
                <a:ext cx="336" cy="24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7103" name="Rectangle 1055"/>
          <p:cNvSpPr>
            <a:spLocks noChangeArrowheads="1"/>
          </p:cNvSpPr>
          <p:nvPr/>
        </p:nvSpPr>
        <p:spPr bwMode="auto">
          <a:xfrm>
            <a:off x="6324600" y="2955925"/>
            <a:ext cx="195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FFFF00"/>
                </a:solidFill>
              </a:rPr>
              <a:t>Stochastic</a:t>
            </a:r>
            <a:r>
              <a:rPr lang="en-US" b="1" i="1">
                <a:solidFill>
                  <a:srgbClr val="FFFF00"/>
                </a:solidFill>
              </a:rPr>
              <a:t> Activation</a:t>
            </a:r>
            <a:endParaRPr lang="fr-FR" b="1" i="1">
              <a:solidFill>
                <a:srgbClr val="FFFF00"/>
              </a:solidFill>
            </a:endParaRPr>
          </a:p>
        </p:txBody>
      </p:sp>
      <p:sp>
        <p:nvSpPr>
          <p:cNvPr id="387104" name="Rectangle 1056"/>
          <p:cNvSpPr>
            <a:spLocks noChangeArrowheads="1"/>
          </p:cNvSpPr>
          <p:nvPr/>
        </p:nvSpPr>
        <p:spPr bwMode="auto">
          <a:xfrm>
            <a:off x="6324600" y="5334000"/>
            <a:ext cx="125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Localization</a:t>
            </a:r>
          </a:p>
          <a:p>
            <a:r>
              <a:rPr lang="en-US" b="1" i="1">
                <a:solidFill>
                  <a:srgbClr val="FFFF00"/>
                </a:solidFill>
              </a:rPr>
              <a:t>(calculation)</a:t>
            </a:r>
            <a:endParaRPr lang="fr-FR" b="1" i="1">
              <a:solidFill>
                <a:srgbClr val="FFFF00"/>
              </a:solidFill>
              <a:latin typeface="Georgia" charset="0"/>
            </a:endParaRPr>
          </a:p>
        </p:txBody>
      </p:sp>
      <p:sp>
        <p:nvSpPr>
          <p:cNvPr id="387095" name="Rectangle 1047"/>
          <p:cNvSpPr>
            <a:spLocks noChangeArrowheads="1"/>
          </p:cNvSpPr>
          <p:nvPr/>
        </p:nvSpPr>
        <p:spPr bwMode="auto">
          <a:xfrm>
            <a:off x="4724400" y="3810000"/>
            <a:ext cx="1600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6" name="Oval 1048"/>
          <p:cNvSpPr>
            <a:spLocks noChangeArrowheads="1"/>
          </p:cNvSpPr>
          <p:nvPr/>
        </p:nvSpPr>
        <p:spPr bwMode="auto">
          <a:xfrm>
            <a:off x="5257800" y="4114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00FF00">
                  <a:alpha val="97000"/>
                </a:srgb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105" name="Rectangle 1057"/>
          <p:cNvSpPr>
            <a:spLocks noChangeArrowheads="1"/>
          </p:cNvSpPr>
          <p:nvPr/>
        </p:nvSpPr>
        <p:spPr bwMode="auto">
          <a:xfrm>
            <a:off x="6324600" y="4235450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Emission</a:t>
            </a:r>
            <a:endParaRPr lang="fr-FR" b="1" i="1">
              <a:solidFill>
                <a:srgbClr val="FFFF00"/>
              </a:solidFill>
              <a:latin typeface="Georgia" charset="0"/>
            </a:endParaRPr>
          </a:p>
        </p:txBody>
      </p:sp>
      <p:sp>
        <p:nvSpPr>
          <p:cNvPr id="387106" name="Rectangle 1058"/>
          <p:cNvSpPr>
            <a:spLocks noChangeArrowheads="1"/>
          </p:cNvSpPr>
          <p:nvPr/>
        </p:nvSpPr>
        <p:spPr bwMode="auto">
          <a:xfrm>
            <a:off x="4724400" y="1371600"/>
            <a:ext cx="1600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107" name="Oval 1059"/>
          <p:cNvSpPr>
            <a:spLocks noChangeArrowheads="1"/>
          </p:cNvSpPr>
          <p:nvPr/>
        </p:nvSpPr>
        <p:spPr bwMode="auto">
          <a:xfrm>
            <a:off x="5257800" y="1676400"/>
            <a:ext cx="533400" cy="533400"/>
          </a:xfrm>
          <a:prstGeom prst="ellipse">
            <a:avLst/>
          </a:prstGeom>
          <a:solidFill>
            <a:schemeClr val="tx1"/>
          </a:solidFill>
          <a:ln w="9525" cap="rnd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108" name="Rectangle 1060"/>
          <p:cNvSpPr>
            <a:spLocks noChangeArrowheads="1"/>
          </p:cNvSpPr>
          <p:nvPr/>
        </p:nvSpPr>
        <p:spPr bwMode="auto">
          <a:xfrm>
            <a:off x="6324600" y="1652588"/>
            <a:ext cx="226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Total Deactivation</a:t>
            </a:r>
          </a:p>
          <a:p>
            <a:r>
              <a:rPr lang="en-US" i="1">
                <a:solidFill>
                  <a:srgbClr val="FFFF00"/>
                </a:solidFill>
              </a:rPr>
              <a:t>(Ground State Depletion)</a:t>
            </a:r>
            <a:endParaRPr lang="fr-FR" i="1">
              <a:solidFill>
                <a:srgbClr val="FFFF00"/>
              </a:solidFill>
            </a:endParaRPr>
          </a:p>
        </p:txBody>
      </p:sp>
      <p:pic>
        <p:nvPicPr>
          <p:cNvPr id="387109" name="Picture 1061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0" grpId="0" animBg="1"/>
      <p:bldP spid="387080" grpId="1" animBg="1"/>
      <p:bldP spid="387080" grpId="2" animBg="1"/>
      <p:bldP spid="387085" grpId="0" animBg="1"/>
      <p:bldP spid="387085" grpId="1" animBg="1"/>
      <p:bldP spid="387085" grpId="2" animBg="1"/>
      <p:bldP spid="3870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2" name="Rectangle 1036"/>
          <p:cNvSpPr>
            <a:spLocks noChangeArrowheads="1"/>
          </p:cNvSpPr>
          <p:nvPr/>
        </p:nvSpPr>
        <p:spPr bwMode="auto">
          <a:xfrm>
            <a:off x="1182688" y="76200"/>
            <a:ext cx="6826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Ground State Depletion Microscopy</a:t>
            </a:r>
            <a:endParaRPr lang="en-US" sz="2400">
              <a:solidFill>
                <a:srgbClr val="4D4825"/>
              </a:solidFill>
              <a:latin typeface="ArialMT" charset="0"/>
            </a:endParaRPr>
          </a:p>
        </p:txBody>
      </p:sp>
      <p:pic>
        <p:nvPicPr>
          <p:cNvPr id="389157" name="Picture 1061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pic>
        <p:nvPicPr>
          <p:cNvPr id="389158" name="Picture 1062" descr="G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273175"/>
            <a:ext cx="4110037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AutoShape 3"/>
          <p:cNvSpPr>
            <a:spLocks noChangeArrowheads="1"/>
          </p:cNvSpPr>
          <p:nvPr/>
        </p:nvSpPr>
        <p:spPr bwMode="auto">
          <a:xfrm rot="10800000" flipH="1">
            <a:off x="152400" y="4033838"/>
            <a:ext cx="1168400" cy="619125"/>
          </a:xfrm>
          <a:prstGeom prst="flowChartMagneticDrum">
            <a:avLst/>
          </a:prstGeom>
          <a:gradFill rotWithShape="0">
            <a:gsLst>
              <a:gs pos="0">
                <a:schemeClr val="tx2"/>
              </a:gs>
              <a:gs pos="50000">
                <a:srgbClr val="CC66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 rot="10800000" flipH="1">
            <a:off x="931863" y="4033838"/>
            <a:ext cx="388937" cy="619125"/>
          </a:xfrm>
          <a:prstGeom prst="ellipse">
            <a:avLst/>
          </a:prstGeom>
          <a:gradFill rotWithShape="0">
            <a:gsLst>
              <a:gs pos="0">
                <a:srgbClr val="CB65F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 rot="10800000" flipH="1">
            <a:off x="1077913" y="4254500"/>
            <a:ext cx="96837" cy="177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 rot="10800000" flipH="1" flipV="1">
            <a:off x="1143000" y="4343400"/>
            <a:ext cx="1752600" cy="0"/>
          </a:xfrm>
          <a:prstGeom prst="line">
            <a:avLst/>
          </a:prstGeom>
          <a:noFill/>
          <a:ln w="57150">
            <a:solidFill>
              <a:srgbClr val="0294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AutoShape 30"/>
          <p:cNvSpPr>
            <a:spLocks noChangeArrowheads="1"/>
          </p:cNvSpPr>
          <p:nvPr/>
        </p:nvSpPr>
        <p:spPr bwMode="auto">
          <a:xfrm rot="5400000" flipH="1">
            <a:off x="2590800" y="4229100"/>
            <a:ext cx="685800" cy="228600"/>
          </a:xfrm>
          <a:prstGeom prst="parallelogram">
            <a:avLst>
              <a:gd name="adj" fmla="val 62500"/>
            </a:avLst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>
                        <a:alpha val="2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50" name="Oval 58"/>
          <p:cNvSpPr>
            <a:spLocks noChangeArrowheads="1"/>
          </p:cNvSpPr>
          <p:nvPr/>
        </p:nvSpPr>
        <p:spPr bwMode="auto">
          <a:xfrm>
            <a:off x="2895600" y="4311650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58" name="Oval 66"/>
          <p:cNvSpPr>
            <a:spLocks noChangeArrowheads="1"/>
          </p:cNvSpPr>
          <p:nvPr/>
        </p:nvSpPr>
        <p:spPr bwMode="auto">
          <a:xfrm>
            <a:off x="4038600" y="1562100"/>
            <a:ext cx="1143000" cy="1143000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61" name="AutoShape 69"/>
          <p:cNvSpPr>
            <a:spLocks noChangeArrowheads="1"/>
          </p:cNvSpPr>
          <p:nvPr/>
        </p:nvSpPr>
        <p:spPr bwMode="auto">
          <a:xfrm rot="5400000" flipH="1">
            <a:off x="1249363" y="5583237"/>
            <a:ext cx="1168400" cy="619125"/>
          </a:xfrm>
          <a:prstGeom prst="flowChartMagneticDrum">
            <a:avLst/>
          </a:prstGeom>
          <a:gradFill rotWithShape="0">
            <a:gsLst>
              <a:gs pos="0">
                <a:srgbClr val="525052"/>
              </a:gs>
              <a:gs pos="50000">
                <a:srgbClr val="525052">
                  <a:gamma/>
                  <a:tint val="52157"/>
                  <a:invGamma/>
                </a:srgbClr>
              </a:gs>
              <a:gs pos="100000">
                <a:srgbClr val="52505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62" name="Oval 70"/>
          <p:cNvSpPr>
            <a:spLocks noChangeArrowheads="1"/>
          </p:cNvSpPr>
          <p:nvPr/>
        </p:nvSpPr>
        <p:spPr bwMode="auto">
          <a:xfrm rot="5400000" flipH="1">
            <a:off x="1639094" y="5191919"/>
            <a:ext cx="388937" cy="619125"/>
          </a:xfrm>
          <a:prstGeom prst="ellipse">
            <a:avLst/>
          </a:prstGeom>
          <a:gradFill rotWithShape="0">
            <a:gsLst>
              <a:gs pos="0">
                <a:srgbClr val="545254">
                  <a:gamma/>
                  <a:tint val="83922"/>
                  <a:invGamma/>
                </a:srgbClr>
              </a:gs>
              <a:gs pos="100000">
                <a:srgbClr val="545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89" name="Oval 97"/>
          <p:cNvSpPr>
            <a:spLocks noChangeAspect="1" noChangeArrowheads="1"/>
          </p:cNvSpPr>
          <p:nvPr/>
        </p:nvSpPr>
        <p:spPr bwMode="auto">
          <a:xfrm rot="-5400000">
            <a:off x="1771650" y="5414963"/>
            <a:ext cx="123825" cy="171450"/>
          </a:xfrm>
          <a:prstGeom prst="ellipse">
            <a:avLst/>
          </a:prstGeom>
          <a:solidFill>
            <a:srgbClr val="00BD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9883" name="Group 91"/>
          <p:cNvGrpSpPr>
            <a:grpSpLocks/>
          </p:cNvGrpSpPr>
          <p:nvPr/>
        </p:nvGrpSpPr>
        <p:grpSpPr bwMode="auto">
          <a:xfrm>
            <a:off x="1676400" y="3963988"/>
            <a:ext cx="306388" cy="760412"/>
            <a:chOff x="2879" y="1295"/>
            <a:chExt cx="289" cy="959"/>
          </a:xfrm>
        </p:grpSpPr>
        <p:sp>
          <p:nvSpPr>
            <p:cNvPr id="289884" name="Oval 92"/>
            <p:cNvSpPr>
              <a:spLocks noChangeArrowheads="1"/>
            </p:cNvSpPr>
            <p:nvPr/>
          </p:nvSpPr>
          <p:spPr bwMode="auto">
            <a:xfrm rot="-8607966" flipH="1" flipV="1">
              <a:off x="2879" y="1295"/>
              <a:ext cx="282" cy="95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85" name="Oval 93"/>
            <p:cNvSpPr>
              <a:spLocks noChangeArrowheads="1"/>
            </p:cNvSpPr>
            <p:nvPr/>
          </p:nvSpPr>
          <p:spPr bwMode="auto">
            <a:xfrm rot="-8758343" flipH="1" flipV="1">
              <a:off x="2886" y="1299"/>
              <a:ext cx="282" cy="955"/>
            </a:xfrm>
            <a:prstGeom prst="ellipse">
              <a:avLst/>
            </a:prstGeom>
            <a:gradFill rotWithShape="0">
              <a:gsLst>
                <a:gs pos="0">
                  <a:srgbClr val="C1DAFF"/>
                </a:gs>
                <a:gs pos="100000">
                  <a:srgbClr val="C1DAFF">
                    <a:gamma/>
                    <a:shade val="6313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86" name="Oval 94"/>
            <p:cNvSpPr>
              <a:spLocks noChangeArrowheads="1"/>
            </p:cNvSpPr>
            <p:nvPr/>
          </p:nvSpPr>
          <p:spPr bwMode="auto">
            <a:xfrm rot="-8758343" flipH="1" flipV="1">
              <a:off x="2886" y="1299"/>
              <a:ext cx="282" cy="955"/>
            </a:xfrm>
            <a:prstGeom prst="ellipse">
              <a:avLst/>
            </a:prstGeom>
            <a:gradFill rotWithShape="0">
              <a:gsLst>
                <a:gs pos="0">
                  <a:srgbClr val="E47CBB"/>
                </a:gs>
                <a:gs pos="100000">
                  <a:srgbClr val="E47CBB">
                    <a:gamma/>
                    <a:shade val="4274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9887" name="Line 95"/>
          <p:cNvSpPr>
            <a:spLocks noChangeShapeType="1"/>
          </p:cNvSpPr>
          <p:nvPr/>
        </p:nvSpPr>
        <p:spPr bwMode="auto">
          <a:xfrm rot="10800000" flipH="1" flipV="1">
            <a:off x="1905000" y="4344988"/>
            <a:ext cx="838200" cy="0"/>
          </a:xfrm>
          <a:prstGeom prst="line">
            <a:avLst/>
          </a:prstGeom>
          <a:noFill/>
          <a:ln w="57150">
            <a:solidFill>
              <a:srgbClr val="0294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95" name="Rectangle 103"/>
          <p:cNvSpPr>
            <a:spLocks noChangeArrowheads="1"/>
          </p:cNvSpPr>
          <p:nvPr/>
        </p:nvSpPr>
        <p:spPr bwMode="auto">
          <a:xfrm rot="-10800000">
            <a:off x="1905000" y="4267200"/>
            <a:ext cx="762000" cy="171450"/>
          </a:xfrm>
          <a:prstGeom prst="rect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97" name="AutoShape 105"/>
          <p:cNvSpPr>
            <a:spLocks noChangeArrowheads="1"/>
          </p:cNvSpPr>
          <p:nvPr/>
        </p:nvSpPr>
        <p:spPr bwMode="auto">
          <a:xfrm flipH="1">
            <a:off x="1752600" y="4262438"/>
            <a:ext cx="158750" cy="173037"/>
          </a:xfrm>
          <a:prstGeom prst="rtTriangl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90" name="Rectangle 98"/>
          <p:cNvSpPr>
            <a:spLocks noChangeArrowheads="1"/>
          </p:cNvSpPr>
          <p:nvPr/>
        </p:nvSpPr>
        <p:spPr bwMode="auto">
          <a:xfrm rot="-5400000">
            <a:off x="1301750" y="4883150"/>
            <a:ext cx="1066800" cy="171450"/>
          </a:xfrm>
          <a:prstGeom prst="rect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2" name="AutoShape 80"/>
          <p:cNvSpPr>
            <a:spLocks noChangeArrowheads="1"/>
          </p:cNvSpPr>
          <p:nvPr/>
        </p:nvSpPr>
        <p:spPr bwMode="auto">
          <a:xfrm rot="5400000">
            <a:off x="838200" y="1600200"/>
            <a:ext cx="609600" cy="1219200"/>
          </a:xfrm>
          <a:prstGeom prst="can">
            <a:avLst>
              <a:gd name="adj" fmla="val 50000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2196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1450975" y="1905000"/>
            <a:ext cx="304800" cy="609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4" name="Oval 82"/>
          <p:cNvSpPr>
            <a:spLocks noChangeAspect="1" noChangeArrowheads="1"/>
          </p:cNvSpPr>
          <p:nvPr/>
        </p:nvSpPr>
        <p:spPr bwMode="auto">
          <a:xfrm>
            <a:off x="1541463" y="2085975"/>
            <a:ext cx="123825" cy="247650"/>
          </a:xfrm>
          <a:prstGeom prst="ellipse">
            <a:avLst/>
          </a:prstGeom>
          <a:solidFill>
            <a:srgbClr val="0294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5" name="Rectangle 83"/>
          <p:cNvSpPr>
            <a:spLocks noChangeArrowheads="1"/>
          </p:cNvSpPr>
          <p:nvPr/>
        </p:nvSpPr>
        <p:spPr bwMode="auto">
          <a:xfrm>
            <a:off x="1600200" y="2085975"/>
            <a:ext cx="1066800" cy="247650"/>
          </a:xfrm>
          <a:prstGeom prst="rect">
            <a:avLst/>
          </a:prstGeom>
          <a:solidFill>
            <a:srgbClr val="0294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7" name="Oval 85"/>
          <p:cNvSpPr>
            <a:spLocks noChangeAspect="1" noChangeArrowheads="1"/>
          </p:cNvSpPr>
          <p:nvPr/>
        </p:nvSpPr>
        <p:spPr bwMode="auto">
          <a:xfrm>
            <a:off x="2590800" y="2085975"/>
            <a:ext cx="123825" cy="247650"/>
          </a:xfrm>
          <a:prstGeom prst="ellipse">
            <a:avLst/>
          </a:prstGeom>
          <a:gradFill rotWithShape="0">
            <a:gsLst>
              <a:gs pos="0">
                <a:srgbClr val="0294D4">
                  <a:gamma/>
                  <a:shade val="63922"/>
                  <a:invGamma/>
                </a:srgbClr>
              </a:gs>
              <a:gs pos="100000">
                <a:srgbClr val="0294D4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99" name="Rectangle 107"/>
          <p:cNvSpPr>
            <a:spLocks noChangeArrowheads="1"/>
          </p:cNvSpPr>
          <p:nvPr/>
        </p:nvSpPr>
        <p:spPr bwMode="auto">
          <a:xfrm>
            <a:off x="228600" y="2590800"/>
            <a:ext cx="185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Georgia" charset="0"/>
              </a:rPr>
              <a:t>doughnut-shape</a:t>
            </a:r>
            <a:endParaRPr lang="en-US" sz="1800" i="1">
              <a:solidFill>
                <a:srgbClr val="FFFF00"/>
              </a:solidFill>
              <a:latin typeface="Georgia" charset="0"/>
            </a:endParaRPr>
          </a:p>
        </p:txBody>
      </p:sp>
      <p:grpSp>
        <p:nvGrpSpPr>
          <p:cNvPr id="289903" name="Group 111"/>
          <p:cNvGrpSpPr>
            <a:grpSpLocks/>
          </p:cNvGrpSpPr>
          <p:nvPr/>
        </p:nvGrpSpPr>
        <p:grpSpPr bwMode="auto">
          <a:xfrm>
            <a:off x="2921000" y="4216400"/>
            <a:ext cx="4470400" cy="252413"/>
            <a:chOff x="624" y="1392"/>
            <a:chExt cx="4272" cy="1344"/>
          </a:xfrm>
        </p:grpSpPr>
        <p:sp>
          <p:nvSpPr>
            <p:cNvPr id="289904" name="Freeform 112"/>
            <p:cNvSpPr>
              <a:spLocks/>
            </p:cNvSpPr>
            <p:nvPr/>
          </p:nvSpPr>
          <p:spPr bwMode="auto">
            <a:xfrm>
              <a:off x="624" y="1392"/>
              <a:ext cx="3936" cy="1344"/>
            </a:xfrm>
            <a:custGeom>
              <a:avLst/>
              <a:gdLst>
                <a:gd name="T0" fmla="*/ 0 w 3936"/>
                <a:gd name="T1" fmla="*/ 672 h 1344"/>
                <a:gd name="T2" fmla="*/ 2304 w 3936"/>
                <a:gd name="T3" fmla="*/ 0 h 1344"/>
                <a:gd name="T4" fmla="*/ 3936 w 3936"/>
                <a:gd name="T5" fmla="*/ 672 h 1344"/>
                <a:gd name="T6" fmla="*/ 2304 w 3936"/>
                <a:gd name="T7" fmla="*/ 1344 h 1344"/>
                <a:gd name="T8" fmla="*/ 0 w 3936"/>
                <a:gd name="T9" fmla="*/ 67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1344">
                  <a:moveTo>
                    <a:pt x="0" y="672"/>
                  </a:moveTo>
                  <a:lnTo>
                    <a:pt x="2304" y="0"/>
                  </a:lnTo>
                  <a:lnTo>
                    <a:pt x="3936" y="672"/>
                  </a:lnTo>
                  <a:lnTo>
                    <a:pt x="2304" y="1344"/>
                  </a:lnTo>
                  <a:lnTo>
                    <a:pt x="0" y="672"/>
                  </a:lnTo>
                  <a:close/>
                </a:path>
              </a:pathLst>
            </a:custGeom>
            <a:gradFill rotWithShape="0">
              <a:gsLst>
                <a:gs pos="0">
                  <a:srgbClr val="00BD8E"/>
                </a:gs>
                <a:gs pos="50000">
                  <a:srgbClr val="00BD8E">
                    <a:gamma/>
                    <a:shade val="67843"/>
                    <a:invGamma/>
                  </a:srgbClr>
                </a:gs>
                <a:gs pos="100000">
                  <a:srgbClr val="00BD8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05" name="Freeform 113"/>
            <p:cNvSpPr>
              <a:spLocks/>
            </p:cNvSpPr>
            <p:nvPr/>
          </p:nvSpPr>
          <p:spPr bwMode="auto">
            <a:xfrm>
              <a:off x="4560" y="1920"/>
              <a:ext cx="336" cy="288"/>
            </a:xfrm>
            <a:custGeom>
              <a:avLst/>
              <a:gdLst>
                <a:gd name="T0" fmla="*/ 0 w 336"/>
                <a:gd name="T1" fmla="*/ 144 h 288"/>
                <a:gd name="T2" fmla="*/ 336 w 336"/>
                <a:gd name="T3" fmla="*/ 0 h 288"/>
                <a:gd name="T4" fmla="*/ 336 w 336"/>
                <a:gd name="T5" fmla="*/ 288 h 288"/>
                <a:gd name="T6" fmla="*/ 0 w 336"/>
                <a:gd name="T7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144"/>
                  </a:moveTo>
                  <a:lnTo>
                    <a:pt x="336" y="0"/>
                  </a:lnTo>
                  <a:lnTo>
                    <a:pt x="336" y="288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00BD8E"/>
                </a:gs>
                <a:gs pos="50000">
                  <a:srgbClr val="00BD8E">
                    <a:gamma/>
                    <a:shade val="67843"/>
                    <a:invGamma/>
                  </a:srgbClr>
                </a:gs>
                <a:gs pos="100000">
                  <a:srgbClr val="00BD8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9906" name="Group 114"/>
          <p:cNvGrpSpPr>
            <a:grpSpLocks/>
          </p:cNvGrpSpPr>
          <p:nvPr/>
        </p:nvGrpSpPr>
        <p:grpSpPr bwMode="auto">
          <a:xfrm>
            <a:off x="7010400" y="3835400"/>
            <a:ext cx="0" cy="1004888"/>
            <a:chOff x="4560" y="1745"/>
            <a:chExt cx="0" cy="751"/>
          </a:xfrm>
        </p:grpSpPr>
        <p:sp>
          <p:nvSpPr>
            <p:cNvPr id="289907" name="Line 115"/>
            <p:cNvSpPr>
              <a:spLocks noChangeShapeType="1"/>
            </p:cNvSpPr>
            <p:nvPr/>
          </p:nvSpPr>
          <p:spPr bwMode="auto">
            <a:xfrm>
              <a:off x="4560" y="1745"/>
              <a:ext cx="0" cy="3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08" name="Line 116"/>
            <p:cNvSpPr>
              <a:spLocks noChangeShapeType="1"/>
            </p:cNvSpPr>
            <p:nvPr/>
          </p:nvSpPr>
          <p:spPr bwMode="auto">
            <a:xfrm rot="-10800000">
              <a:off x="4560" y="2129"/>
              <a:ext cx="0" cy="3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9910" name="Group 118"/>
          <p:cNvGrpSpPr>
            <a:grpSpLocks/>
          </p:cNvGrpSpPr>
          <p:nvPr/>
        </p:nvGrpSpPr>
        <p:grpSpPr bwMode="auto">
          <a:xfrm>
            <a:off x="7315200" y="3962400"/>
            <a:ext cx="614363" cy="1157288"/>
            <a:chOff x="4800" y="1776"/>
            <a:chExt cx="464" cy="864"/>
          </a:xfrm>
        </p:grpSpPr>
        <p:sp>
          <p:nvSpPr>
            <p:cNvPr id="289911" name="Rectangle 119"/>
            <p:cNvSpPr>
              <a:spLocks noChangeArrowheads="1"/>
            </p:cNvSpPr>
            <p:nvPr/>
          </p:nvSpPr>
          <p:spPr bwMode="auto">
            <a:xfrm flipV="1">
              <a:off x="4912" y="196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12" name="AutoShape 120"/>
            <p:cNvSpPr>
              <a:spLocks noChangeArrowheads="1"/>
            </p:cNvSpPr>
            <p:nvPr/>
          </p:nvSpPr>
          <p:spPr bwMode="auto">
            <a:xfrm flipH="1" flipV="1">
              <a:off x="4816" y="1776"/>
              <a:ext cx="144" cy="576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13" name="Freeform 121"/>
            <p:cNvSpPr>
              <a:spLocks/>
            </p:cNvSpPr>
            <p:nvPr/>
          </p:nvSpPr>
          <p:spPr bwMode="auto">
            <a:xfrm flipV="1">
              <a:off x="4816" y="2112"/>
              <a:ext cx="448" cy="528"/>
            </a:xfrm>
            <a:custGeom>
              <a:avLst/>
              <a:gdLst>
                <a:gd name="T0" fmla="*/ 296 w 448"/>
                <a:gd name="T1" fmla="*/ 528 h 528"/>
                <a:gd name="T2" fmla="*/ 440 w 448"/>
                <a:gd name="T3" fmla="*/ 480 h 528"/>
                <a:gd name="T4" fmla="*/ 248 w 448"/>
                <a:gd name="T5" fmla="*/ 288 h 528"/>
                <a:gd name="T6" fmla="*/ 8 w 448"/>
                <a:gd name="T7" fmla="*/ 144 h 528"/>
                <a:gd name="T8" fmla="*/ 200 w 448"/>
                <a:gd name="T9" fmla="*/ 48 h 528"/>
                <a:gd name="T10" fmla="*/ 200 w 448"/>
                <a:gd name="T1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528">
                  <a:moveTo>
                    <a:pt x="296" y="528"/>
                  </a:moveTo>
                  <a:cubicBezTo>
                    <a:pt x="372" y="524"/>
                    <a:pt x="448" y="520"/>
                    <a:pt x="440" y="480"/>
                  </a:cubicBezTo>
                  <a:cubicBezTo>
                    <a:pt x="432" y="440"/>
                    <a:pt x="320" y="344"/>
                    <a:pt x="248" y="288"/>
                  </a:cubicBezTo>
                  <a:cubicBezTo>
                    <a:pt x="176" y="232"/>
                    <a:pt x="16" y="184"/>
                    <a:pt x="8" y="144"/>
                  </a:cubicBezTo>
                  <a:cubicBezTo>
                    <a:pt x="0" y="104"/>
                    <a:pt x="168" y="72"/>
                    <a:pt x="200" y="48"/>
                  </a:cubicBezTo>
                  <a:cubicBezTo>
                    <a:pt x="232" y="24"/>
                    <a:pt x="200" y="8"/>
                    <a:pt x="2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14" name="Freeform 122"/>
            <p:cNvSpPr>
              <a:spLocks/>
            </p:cNvSpPr>
            <p:nvPr/>
          </p:nvSpPr>
          <p:spPr bwMode="auto">
            <a:xfrm flipV="1">
              <a:off x="4800" y="2064"/>
              <a:ext cx="448" cy="528"/>
            </a:xfrm>
            <a:custGeom>
              <a:avLst/>
              <a:gdLst>
                <a:gd name="T0" fmla="*/ 296 w 448"/>
                <a:gd name="T1" fmla="*/ 528 h 528"/>
                <a:gd name="T2" fmla="*/ 440 w 448"/>
                <a:gd name="T3" fmla="*/ 480 h 528"/>
                <a:gd name="T4" fmla="*/ 248 w 448"/>
                <a:gd name="T5" fmla="*/ 288 h 528"/>
                <a:gd name="T6" fmla="*/ 8 w 448"/>
                <a:gd name="T7" fmla="*/ 144 h 528"/>
                <a:gd name="T8" fmla="*/ 200 w 448"/>
                <a:gd name="T9" fmla="*/ 48 h 528"/>
                <a:gd name="T10" fmla="*/ 200 w 448"/>
                <a:gd name="T1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528">
                  <a:moveTo>
                    <a:pt x="296" y="528"/>
                  </a:moveTo>
                  <a:cubicBezTo>
                    <a:pt x="372" y="524"/>
                    <a:pt x="448" y="520"/>
                    <a:pt x="440" y="480"/>
                  </a:cubicBezTo>
                  <a:cubicBezTo>
                    <a:pt x="432" y="440"/>
                    <a:pt x="320" y="344"/>
                    <a:pt x="248" y="288"/>
                  </a:cubicBezTo>
                  <a:cubicBezTo>
                    <a:pt x="176" y="232"/>
                    <a:pt x="16" y="184"/>
                    <a:pt x="8" y="144"/>
                  </a:cubicBezTo>
                  <a:cubicBezTo>
                    <a:pt x="0" y="104"/>
                    <a:pt x="168" y="72"/>
                    <a:pt x="200" y="48"/>
                  </a:cubicBezTo>
                  <a:cubicBezTo>
                    <a:pt x="232" y="24"/>
                    <a:pt x="200" y="8"/>
                    <a:pt x="2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9915" name="Oval 123"/>
          <p:cNvSpPr>
            <a:spLocks noChangeArrowheads="1"/>
          </p:cNvSpPr>
          <p:nvPr/>
        </p:nvSpPr>
        <p:spPr bwMode="auto">
          <a:xfrm>
            <a:off x="5181600" y="3276600"/>
            <a:ext cx="190500" cy="20574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17" name="Oval 125"/>
          <p:cNvSpPr>
            <a:spLocks noChangeArrowheads="1"/>
          </p:cNvSpPr>
          <p:nvPr/>
        </p:nvSpPr>
        <p:spPr bwMode="auto">
          <a:xfrm>
            <a:off x="6019800" y="1562100"/>
            <a:ext cx="1143000" cy="1143000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18" name="AutoShape 126" descr="10%"/>
          <p:cNvSpPr>
            <a:spLocks noChangeArrowheads="1"/>
          </p:cNvSpPr>
          <p:nvPr/>
        </p:nvSpPr>
        <p:spPr bwMode="auto">
          <a:xfrm>
            <a:off x="5905500" y="1447800"/>
            <a:ext cx="1371600" cy="1371600"/>
          </a:xfrm>
          <a:custGeom>
            <a:avLst/>
            <a:gdLst>
              <a:gd name="G0" fmla="+- 7800 0 0"/>
              <a:gd name="G1" fmla="+- 21600 0 7800"/>
              <a:gd name="G2" fmla="+- 21600 0 7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00" y="10800"/>
                </a:moveTo>
                <a:cubicBezTo>
                  <a:pt x="7800" y="12457"/>
                  <a:pt x="9143" y="13800"/>
                  <a:pt x="10800" y="13800"/>
                </a:cubicBezTo>
                <a:cubicBezTo>
                  <a:pt x="12457" y="13800"/>
                  <a:pt x="13800" y="12457"/>
                  <a:pt x="13800" y="10800"/>
                </a:cubicBezTo>
                <a:cubicBezTo>
                  <a:pt x="13800" y="9143"/>
                  <a:pt x="12457" y="7800"/>
                  <a:pt x="10800" y="7800"/>
                </a:cubicBezTo>
                <a:cubicBezTo>
                  <a:pt x="9143" y="7800"/>
                  <a:pt x="7800" y="9143"/>
                  <a:pt x="7800" y="10800"/>
                </a:cubicBezTo>
                <a:close/>
              </a:path>
            </a:pathLst>
          </a:custGeom>
          <a:pattFill prst="pct10">
            <a:fgClr>
              <a:srgbClr val="00BD8E">
                <a:alpha val="75000"/>
              </a:srgbClr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19" name="Oval 127"/>
          <p:cNvSpPr>
            <a:spLocks noChangeAspect="1" noChangeArrowheads="1"/>
          </p:cNvSpPr>
          <p:nvPr/>
        </p:nvSpPr>
        <p:spPr bwMode="auto">
          <a:xfrm>
            <a:off x="8001000" y="1957388"/>
            <a:ext cx="352425" cy="352425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9901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7272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9921" name="Rectangle 129"/>
          <p:cNvSpPr>
            <a:spLocks noChangeArrowheads="1"/>
          </p:cNvSpPr>
          <p:nvPr/>
        </p:nvSpPr>
        <p:spPr bwMode="auto">
          <a:xfrm>
            <a:off x="5257800" y="1722438"/>
            <a:ext cx="6127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+</a:t>
            </a:r>
          </a:p>
        </p:txBody>
      </p:sp>
      <p:sp>
        <p:nvSpPr>
          <p:cNvPr id="289922" name="Rectangle 130"/>
          <p:cNvSpPr>
            <a:spLocks noChangeArrowheads="1"/>
          </p:cNvSpPr>
          <p:nvPr/>
        </p:nvSpPr>
        <p:spPr bwMode="auto">
          <a:xfrm>
            <a:off x="7315200" y="1720850"/>
            <a:ext cx="61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=</a:t>
            </a:r>
          </a:p>
        </p:txBody>
      </p:sp>
      <p:sp>
        <p:nvSpPr>
          <p:cNvPr id="289925" name="Rectangle 133"/>
          <p:cNvSpPr>
            <a:spLocks noChangeArrowheads="1"/>
          </p:cNvSpPr>
          <p:nvPr/>
        </p:nvSpPr>
        <p:spPr bwMode="auto">
          <a:xfrm>
            <a:off x="685800" y="2428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Stimulated emission depletion</a:t>
            </a:r>
            <a:endParaRPr lang="en-US" sz="2400">
              <a:solidFill>
                <a:srgbClr val="1A1A1A"/>
              </a:solidFill>
              <a:latin typeface="ArialMT" charset="0"/>
            </a:endParaRPr>
          </a:p>
        </p:txBody>
      </p:sp>
      <p:sp>
        <p:nvSpPr>
          <p:cNvPr id="289926" name="Rectangle 134"/>
          <p:cNvSpPr>
            <a:spLocks noChangeArrowheads="1"/>
          </p:cNvSpPr>
          <p:nvPr/>
        </p:nvSpPr>
        <p:spPr bwMode="auto">
          <a:xfrm>
            <a:off x="1828800" y="1676400"/>
            <a:ext cx="976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1D8FE8"/>
                </a:solidFill>
                <a:latin typeface="Georgia" charset="0"/>
              </a:rPr>
              <a:t>488 nm</a:t>
            </a:r>
          </a:p>
        </p:txBody>
      </p:sp>
      <p:sp>
        <p:nvSpPr>
          <p:cNvPr id="289927" name="Rectangle 135"/>
          <p:cNvSpPr>
            <a:spLocks noChangeArrowheads="1"/>
          </p:cNvSpPr>
          <p:nvPr/>
        </p:nvSpPr>
        <p:spPr bwMode="auto">
          <a:xfrm>
            <a:off x="685800" y="1447800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CBC006"/>
                </a:solidFill>
                <a:latin typeface="Georgia" charset="0"/>
              </a:rPr>
              <a:t>520 nm</a:t>
            </a:r>
          </a:p>
        </p:txBody>
      </p:sp>
      <p:pic>
        <p:nvPicPr>
          <p:cNvPr id="289929" name="Picture 137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AutoShape 2"/>
          <p:cNvSpPr>
            <a:spLocks noChangeArrowheads="1"/>
          </p:cNvSpPr>
          <p:nvPr/>
        </p:nvSpPr>
        <p:spPr bwMode="auto">
          <a:xfrm rot="10587163" flipH="1">
            <a:off x="5029200" y="4645025"/>
            <a:ext cx="2135188" cy="1222375"/>
          </a:xfrm>
          <a:prstGeom prst="lightningBolt">
            <a:avLst/>
          </a:prstGeom>
          <a:gradFill rotWithShape="0">
            <a:gsLst>
              <a:gs pos="0">
                <a:srgbClr val="1FFF00">
                  <a:alpha val="73000"/>
                </a:srgbClr>
              </a:gs>
              <a:gs pos="100000">
                <a:srgbClr val="1FFF0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5" name="Line 3"/>
          <p:cNvSpPr>
            <a:spLocks noChangeShapeType="1"/>
          </p:cNvSpPr>
          <p:nvPr/>
        </p:nvSpPr>
        <p:spPr bwMode="auto">
          <a:xfrm>
            <a:off x="4419600" y="2476500"/>
            <a:ext cx="27432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6" name="AutoShape 4"/>
          <p:cNvSpPr>
            <a:spLocks noChangeArrowheads="1"/>
          </p:cNvSpPr>
          <p:nvPr/>
        </p:nvSpPr>
        <p:spPr bwMode="auto">
          <a:xfrm rot="1563115">
            <a:off x="5181600" y="2057400"/>
            <a:ext cx="762000" cy="838200"/>
          </a:xfrm>
          <a:prstGeom prst="irregularSeal2">
            <a:avLst/>
          </a:prstGeom>
          <a:gradFill rotWithShape="0">
            <a:gsLst>
              <a:gs pos="0">
                <a:srgbClr val="FF0F62"/>
              </a:gs>
              <a:gs pos="100000">
                <a:srgbClr val="FF0F62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24000"/>
            <a:ext cx="18669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6838" name="Line 6"/>
          <p:cNvSpPr>
            <a:spLocks noChangeShapeType="1"/>
          </p:cNvSpPr>
          <p:nvPr/>
        </p:nvSpPr>
        <p:spPr bwMode="auto">
          <a:xfrm rot="10763513" flipH="1">
            <a:off x="5561013" y="2513013"/>
            <a:ext cx="4762" cy="3125787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9" name="Line 7"/>
          <p:cNvSpPr>
            <a:spLocks noChangeShapeType="1"/>
          </p:cNvSpPr>
          <p:nvPr/>
        </p:nvSpPr>
        <p:spPr bwMode="auto">
          <a:xfrm>
            <a:off x="3390900" y="1600200"/>
            <a:ext cx="0" cy="41910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0" name="Oval 8"/>
          <p:cNvSpPr>
            <a:spLocks noChangeArrowheads="1"/>
          </p:cNvSpPr>
          <p:nvPr/>
        </p:nvSpPr>
        <p:spPr bwMode="auto">
          <a:xfrm>
            <a:off x="3276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E00">
                  <a:gamma/>
                  <a:shade val="0"/>
                  <a:invGamma/>
                </a:srgbClr>
              </a:gs>
              <a:gs pos="100000">
                <a:srgbClr val="00FE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6841" name="Group 9"/>
          <p:cNvGrpSpPr>
            <a:grpSpLocks/>
          </p:cNvGrpSpPr>
          <p:nvPr/>
        </p:nvGrpSpPr>
        <p:grpSpPr bwMode="auto">
          <a:xfrm>
            <a:off x="1295400" y="1219200"/>
            <a:ext cx="6019800" cy="4838700"/>
            <a:chOff x="816" y="768"/>
            <a:chExt cx="3792" cy="3048"/>
          </a:xfrm>
        </p:grpSpPr>
        <p:sp>
          <p:nvSpPr>
            <p:cNvPr id="376842" name="Line 10"/>
            <p:cNvSpPr>
              <a:spLocks noChangeShapeType="1"/>
            </p:cNvSpPr>
            <p:nvPr/>
          </p:nvSpPr>
          <p:spPr bwMode="auto">
            <a:xfrm>
              <a:off x="1008" y="3624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3" name="Line 11"/>
            <p:cNvSpPr>
              <a:spLocks noChangeShapeType="1"/>
            </p:cNvSpPr>
            <p:nvPr/>
          </p:nvSpPr>
          <p:spPr bwMode="auto">
            <a:xfrm>
              <a:off x="1200" y="345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4" name="Line 12"/>
            <p:cNvSpPr>
              <a:spLocks noChangeShapeType="1"/>
            </p:cNvSpPr>
            <p:nvPr/>
          </p:nvSpPr>
          <p:spPr bwMode="auto">
            <a:xfrm>
              <a:off x="816" y="381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5" name="Line 13"/>
            <p:cNvSpPr>
              <a:spLocks noChangeShapeType="1"/>
            </p:cNvSpPr>
            <p:nvPr/>
          </p:nvSpPr>
          <p:spPr bwMode="auto">
            <a:xfrm>
              <a:off x="1008" y="93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6" name="Line 14"/>
            <p:cNvSpPr>
              <a:spLocks noChangeShapeType="1"/>
            </p:cNvSpPr>
            <p:nvPr/>
          </p:nvSpPr>
          <p:spPr bwMode="auto">
            <a:xfrm>
              <a:off x="1200" y="76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7" name="Line 15"/>
            <p:cNvSpPr>
              <a:spLocks noChangeShapeType="1"/>
            </p:cNvSpPr>
            <p:nvPr/>
          </p:nvSpPr>
          <p:spPr bwMode="auto">
            <a:xfrm>
              <a:off x="816" y="112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6848" name="Oval 16"/>
          <p:cNvSpPr>
            <a:spLocks noChangeArrowheads="1"/>
          </p:cNvSpPr>
          <p:nvPr/>
        </p:nvSpPr>
        <p:spPr bwMode="auto">
          <a:xfrm>
            <a:off x="54483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BF4000">
                  <a:gamma/>
                  <a:shade val="0"/>
                  <a:invGamma/>
                </a:srgbClr>
              </a:gs>
              <a:gs pos="100000">
                <a:srgbClr val="BF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9" name="Oval 17"/>
          <p:cNvSpPr>
            <a:spLocks noChangeArrowheads="1"/>
          </p:cNvSpPr>
          <p:nvPr/>
        </p:nvSpPr>
        <p:spPr bwMode="auto">
          <a:xfrm>
            <a:off x="54483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0" name="Oval 18"/>
          <p:cNvSpPr>
            <a:spLocks noChangeArrowheads="1"/>
          </p:cNvSpPr>
          <p:nvPr/>
        </p:nvSpPr>
        <p:spPr bwMode="auto">
          <a:xfrm>
            <a:off x="32766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04000">
                  <a:gamma/>
                  <a:shade val="0"/>
                  <a:invGamma/>
                </a:srgbClr>
              </a:gs>
              <a:gs pos="100000">
                <a:srgbClr val="C0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1" name="Oval 19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807800">
                  <a:gamma/>
                  <a:shade val="0"/>
                  <a:invGamma/>
                </a:srgbClr>
              </a:gs>
              <a:gs pos="100000">
                <a:srgbClr val="8078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2" name="Oval 20"/>
          <p:cNvSpPr>
            <a:spLocks noChangeArrowheads="1"/>
          </p:cNvSpPr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0BD00">
                  <a:gamma/>
                  <a:shade val="0"/>
                  <a:invGamma/>
                </a:srgbClr>
              </a:gs>
              <a:gs pos="100000">
                <a:srgbClr val="40BD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3" name="Oval 21"/>
          <p:cNvSpPr>
            <a:spLocks noChangeArrowheads="1"/>
          </p:cNvSpPr>
          <p:nvPr/>
        </p:nvSpPr>
        <p:spPr bwMode="auto">
          <a:xfrm>
            <a:off x="54483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9F6400">
                  <a:gamma/>
                  <a:shade val="0"/>
                  <a:invGamma/>
                </a:srgbClr>
              </a:gs>
              <a:gs pos="100000">
                <a:srgbClr val="9F6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4" name="Oval 22"/>
          <p:cNvSpPr>
            <a:spLocks noChangeArrowheads="1"/>
          </p:cNvSpPr>
          <p:nvPr/>
        </p:nvSpPr>
        <p:spPr bwMode="auto">
          <a:xfrm>
            <a:off x="5448300" y="4267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9B400">
                  <a:gamma/>
                  <a:shade val="0"/>
                  <a:invGamma/>
                </a:srgbClr>
              </a:gs>
              <a:gs pos="100000">
                <a:srgbClr val="49B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5" name="Oval 23"/>
          <p:cNvSpPr>
            <a:spLocks noChangeArrowheads="1"/>
          </p:cNvSpPr>
          <p:nvPr/>
        </p:nvSpPr>
        <p:spPr bwMode="auto">
          <a:xfrm>
            <a:off x="3276600" y="137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00200" y="4114800"/>
            <a:ext cx="1676400" cy="1600200"/>
          </a:xfrm>
          <a:prstGeom prst="lightningBolt">
            <a:avLst/>
          </a:prstGeom>
          <a:gradFill rotWithShape="0">
            <a:gsLst>
              <a:gs pos="0">
                <a:srgbClr val="2879FF">
                  <a:alpha val="73000"/>
                </a:srgbClr>
              </a:gs>
              <a:gs pos="100000">
                <a:srgbClr val="287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7" name="Rectangle 25"/>
          <p:cNvSpPr>
            <a:spLocks noChangeArrowheads="1"/>
          </p:cNvSpPr>
          <p:nvPr/>
        </p:nvSpPr>
        <p:spPr bwMode="auto">
          <a:xfrm>
            <a:off x="762000" y="3886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400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76858" name="Rectangle 26"/>
          <p:cNvSpPr>
            <a:spLocks noChangeArrowheads="1"/>
          </p:cNvSpPr>
          <p:nvPr/>
        </p:nvSpPr>
        <p:spPr bwMode="auto">
          <a:xfrm>
            <a:off x="2643188" y="152400"/>
            <a:ext cx="385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 (true)</a:t>
            </a:r>
          </a:p>
        </p:txBody>
      </p:sp>
      <p:sp>
        <p:nvSpPr>
          <p:cNvPr id="376859" name="Rectangle 27"/>
          <p:cNvSpPr>
            <a:spLocks noChangeArrowheads="1"/>
          </p:cNvSpPr>
          <p:nvPr/>
        </p:nvSpPr>
        <p:spPr bwMode="auto">
          <a:xfrm>
            <a:off x="1524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Jablonski </a:t>
            </a:r>
          </a:p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diagram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376860" name="Picture 28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76861" name="Rectangle 29"/>
          <p:cNvSpPr>
            <a:spLocks noChangeArrowheads="1"/>
          </p:cNvSpPr>
          <p:nvPr/>
        </p:nvSpPr>
        <p:spPr bwMode="auto">
          <a:xfrm>
            <a:off x="6705600" y="5029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450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59" presetID="8" presetClass="emph" presetSubtype="0" repeatCount="1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67" presetID="1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475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75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875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nimBg="1"/>
      <p:bldP spid="376836" grpId="0" animBg="1"/>
      <p:bldP spid="376838" grpId="0" animBg="1"/>
      <p:bldP spid="376839" grpId="0" animBg="1"/>
      <p:bldP spid="376840" grpId="0" animBg="1"/>
      <p:bldP spid="376848" grpId="0" animBg="1"/>
      <p:bldP spid="376848" grpId="1" animBg="1"/>
      <p:bldP spid="376848" grpId="2" animBg="1"/>
      <p:bldP spid="376849" grpId="0" animBg="1"/>
      <p:bldP spid="376850" grpId="0" animBg="1"/>
      <p:bldP spid="376850" grpId="1" animBg="1"/>
      <p:bldP spid="376851" grpId="0" animBg="1"/>
      <p:bldP spid="376851" grpId="1" animBg="1"/>
      <p:bldP spid="376852" grpId="0" animBg="1"/>
      <p:bldP spid="376852" grpId="1" animBg="1"/>
      <p:bldP spid="376853" grpId="0" animBg="1"/>
      <p:bldP spid="376853" grpId="1" animBg="1"/>
      <p:bldP spid="376854" grpId="0" animBg="1"/>
      <p:bldP spid="376854" grpId="1" animBg="1"/>
      <p:bldP spid="376855" grpId="0" animBg="1"/>
      <p:bldP spid="376855" grpId="1" animBg="1"/>
      <p:bldP spid="376856" grpId="0" animBg="1"/>
      <p:bldP spid="376857" grpId="0" autoUpdateAnimBg="0"/>
      <p:bldP spid="37686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12" name="Rectangle 48"/>
          <p:cNvSpPr>
            <a:spLocks noChangeArrowheads="1"/>
          </p:cNvSpPr>
          <p:nvPr/>
        </p:nvSpPr>
        <p:spPr bwMode="auto">
          <a:xfrm>
            <a:off x="685800" y="14288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Stimulated emission depletion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(STED)</a:t>
            </a:r>
            <a:endParaRPr lang="en-US" sz="2400">
              <a:solidFill>
                <a:srgbClr val="1A1A1A"/>
              </a:solidFill>
              <a:latin typeface="ArialMT" charset="0"/>
            </a:endParaRPr>
          </a:p>
        </p:txBody>
      </p:sp>
      <p:pic>
        <p:nvPicPr>
          <p:cNvPr id="29291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2914" name="Rectangle 50"/>
          <p:cNvSpPr>
            <a:spLocks noChangeArrowheads="1"/>
          </p:cNvSpPr>
          <p:nvPr/>
        </p:nvSpPr>
        <p:spPr bwMode="auto">
          <a:xfrm>
            <a:off x="2133600" y="1143000"/>
            <a:ext cx="48180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i="1">
                <a:solidFill>
                  <a:schemeClr val="bg1"/>
                </a:solidFill>
                <a:latin typeface="Helvetica" charset="0"/>
              </a:rPr>
              <a:t>Up to 50 nm of lateral resolution and 500 nm  of axial resolution</a:t>
            </a:r>
          </a:p>
        </p:txBody>
      </p:sp>
      <p:pic>
        <p:nvPicPr>
          <p:cNvPr id="292916" name="Picture 52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2038350" y="228600"/>
            <a:ext cx="5067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P</a:t>
            </a:r>
            <a:r>
              <a:rPr lang="en-US" sz="2800" b="1">
                <a:solidFill>
                  <a:srgbClr val="FFFF00"/>
                </a:solidFill>
                <a:latin typeface="Georgia" charset="0"/>
              </a:rPr>
              <a:t>oint Spread Function</a:t>
            </a:r>
            <a:endParaRPr lang="en-US" sz="2400">
              <a:latin typeface="Times-Roman" charset="0"/>
            </a:endParaRPr>
          </a:p>
        </p:txBody>
      </p:sp>
      <p:grpSp>
        <p:nvGrpSpPr>
          <p:cNvPr id="279860" name="Group 308"/>
          <p:cNvGrpSpPr>
            <a:grpSpLocks/>
          </p:cNvGrpSpPr>
          <p:nvPr/>
        </p:nvGrpSpPr>
        <p:grpSpPr bwMode="auto">
          <a:xfrm>
            <a:off x="1524000" y="3962400"/>
            <a:ext cx="762000" cy="1371600"/>
            <a:chOff x="4246" y="768"/>
            <a:chExt cx="1008" cy="1872"/>
          </a:xfrm>
        </p:grpSpPr>
        <p:sp>
          <p:nvSpPr>
            <p:cNvPr id="279861" name="Rectangle 309"/>
            <p:cNvSpPr>
              <a:spLocks noChangeArrowheads="1"/>
            </p:cNvSpPr>
            <p:nvPr/>
          </p:nvSpPr>
          <p:spPr bwMode="auto">
            <a:xfrm>
              <a:off x="4246" y="768"/>
              <a:ext cx="1008" cy="15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62" name="AutoShape 310"/>
            <p:cNvSpPr>
              <a:spLocks noChangeArrowheads="1"/>
            </p:cNvSpPr>
            <p:nvPr/>
          </p:nvSpPr>
          <p:spPr bwMode="auto">
            <a:xfrm>
              <a:off x="4246" y="2288"/>
              <a:ext cx="1008" cy="30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63" name="Rectangle 311"/>
            <p:cNvSpPr>
              <a:spLocks noChangeArrowheads="1"/>
            </p:cNvSpPr>
            <p:nvPr/>
          </p:nvSpPr>
          <p:spPr bwMode="auto">
            <a:xfrm>
              <a:off x="4294" y="816"/>
              <a:ext cx="912" cy="1440"/>
            </a:xfrm>
            <a:prstGeom prst="rect">
              <a:avLst/>
            </a:pr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64" name="AutoShape 312"/>
            <p:cNvSpPr>
              <a:spLocks noChangeArrowheads="1"/>
            </p:cNvSpPr>
            <p:nvPr/>
          </p:nvSpPr>
          <p:spPr bwMode="auto">
            <a:xfrm>
              <a:off x="4294" y="2256"/>
              <a:ext cx="912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9865" name="Group 313"/>
            <p:cNvGrpSpPr>
              <a:grpSpLocks/>
            </p:cNvGrpSpPr>
            <p:nvPr/>
          </p:nvGrpSpPr>
          <p:grpSpPr bwMode="auto">
            <a:xfrm>
              <a:off x="4294" y="960"/>
              <a:ext cx="912" cy="384"/>
              <a:chOff x="768" y="1584"/>
              <a:chExt cx="912" cy="384"/>
            </a:xfrm>
          </p:grpSpPr>
          <p:sp>
            <p:nvSpPr>
              <p:cNvPr id="279866" name="Oval 314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67" name="Oval 315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68" name="Oval 31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69" name="Oval 317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70" name="Oval 318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71" name="Oval 319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72" name="Oval 320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73" name="Oval 321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9874" name="Oval 322"/>
            <p:cNvSpPr>
              <a:spLocks noChangeArrowheads="1"/>
            </p:cNvSpPr>
            <p:nvPr/>
          </p:nvSpPr>
          <p:spPr bwMode="auto">
            <a:xfrm>
              <a:off x="4270" y="1056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9875" name="Picture 3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768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9876" name="Oval 324"/>
            <p:cNvSpPr>
              <a:spLocks noChangeArrowheads="1"/>
            </p:cNvSpPr>
            <p:nvPr/>
          </p:nvSpPr>
          <p:spPr bwMode="auto">
            <a:xfrm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77" name="Oval 325"/>
            <p:cNvSpPr>
              <a:spLocks noChangeArrowheads="1"/>
            </p:cNvSpPr>
            <p:nvPr/>
          </p:nvSpPr>
          <p:spPr bwMode="auto">
            <a:xfrm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78" name="Oval 326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79" name="Oval 327"/>
            <p:cNvSpPr>
              <a:spLocks noChangeArrowheads="1"/>
            </p:cNvSpPr>
            <p:nvPr/>
          </p:nvSpPr>
          <p:spPr bwMode="auto">
            <a:xfrm flipV="1"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0" name="Oval 328"/>
            <p:cNvSpPr>
              <a:spLocks noChangeArrowheads="1"/>
            </p:cNvSpPr>
            <p:nvPr/>
          </p:nvSpPr>
          <p:spPr bwMode="auto">
            <a:xfrm flipV="1"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1" name="Oval 329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2" name="Oval 330"/>
            <p:cNvSpPr>
              <a:spLocks noChangeArrowheads="1"/>
            </p:cNvSpPr>
            <p:nvPr/>
          </p:nvSpPr>
          <p:spPr bwMode="auto">
            <a:xfrm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3" name="Oval 331"/>
            <p:cNvSpPr>
              <a:spLocks noChangeArrowheads="1"/>
            </p:cNvSpPr>
            <p:nvPr/>
          </p:nvSpPr>
          <p:spPr bwMode="auto">
            <a:xfrm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4" name="Oval 332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5" name="Oval 333"/>
            <p:cNvSpPr>
              <a:spLocks noChangeArrowheads="1"/>
            </p:cNvSpPr>
            <p:nvPr/>
          </p:nvSpPr>
          <p:spPr bwMode="auto">
            <a:xfrm flipV="1"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6" name="Oval 334"/>
            <p:cNvSpPr>
              <a:spLocks noChangeArrowheads="1"/>
            </p:cNvSpPr>
            <p:nvPr/>
          </p:nvSpPr>
          <p:spPr bwMode="auto">
            <a:xfrm flipV="1"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7" name="Oval 335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9888" name="Group 336"/>
            <p:cNvGrpSpPr>
              <a:grpSpLocks/>
            </p:cNvGrpSpPr>
            <p:nvPr/>
          </p:nvGrpSpPr>
          <p:grpSpPr bwMode="auto">
            <a:xfrm>
              <a:off x="4294" y="1728"/>
              <a:ext cx="912" cy="384"/>
              <a:chOff x="768" y="1584"/>
              <a:chExt cx="912" cy="384"/>
            </a:xfrm>
          </p:grpSpPr>
          <p:sp>
            <p:nvSpPr>
              <p:cNvPr id="279889" name="Oval 337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0" name="Oval 338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1" name="Oval 339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2" name="Oval 340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3" name="Oval 341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4" name="Oval 342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5" name="Oval 343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96" name="Oval 344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9897" name="Oval 345"/>
            <p:cNvSpPr>
              <a:spLocks noChangeArrowheads="1"/>
            </p:cNvSpPr>
            <p:nvPr/>
          </p:nvSpPr>
          <p:spPr bwMode="auto">
            <a:xfrm>
              <a:off x="4270" y="1824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9898" name="Picture 3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1536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79899" name="Group 347"/>
            <p:cNvGrpSpPr>
              <a:grpSpLocks/>
            </p:cNvGrpSpPr>
            <p:nvPr/>
          </p:nvGrpSpPr>
          <p:grpSpPr bwMode="auto">
            <a:xfrm>
              <a:off x="4294" y="1344"/>
              <a:ext cx="912" cy="384"/>
              <a:chOff x="768" y="1584"/>
              <a:chExt cx="912" cy="384"/>
            </a:xfrm>
          </p:grpSpPr>
          <p:sp>
            <p:nvSpPr>
              <p:cNvPr id="279900" name="Oval 348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1" name="Oval 349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2" name="Oval 35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3" name="Oval 351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4" name="Oval 352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5" name="Oval 353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6" name="Oval 354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907" name="Oval 355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0052" name="Oval 500"/>
          <p:cNvSpPr>
            <a:spLocks noChangeArrowheads="1"/>
          </p:cNvSpPr>
          <p:nvPr/>
        </p:nvSpPr>
        <p:spPr bwMode="auto">
          <a:xfrm>
            <a:off x="1714500" y="55626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054" name="Line 502"/>
          <p:cNvSpPr>
            <a:spLocks noChangeShapeType="1"/>
          </p:cNvSpPr>
          <p:nvPr/>
        </p:nvSpPr>
        <p:spPr bwMode="auto">
          <a:xfrm>
            <a:off x="1219200" y="5753100"/>
            <a:ext cx="1371600" cy="0"/>
          </a:xfrm>
          <a:prstGeom prst="line">
            <a:avLst/>
          </a:prstGeom>
          <a:noFill/>
          <a:ln w="19050">
            <a:solidFill>
              <a:schemeClr val="bg1">
                <a:alpha val="25999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057" name="Group 505"/>
          <p:cNvGrpSpPr>
            <a:grpSpLocks/>
          </p:cNvGrpSpPr>
          <p:nvPr/>
        </p:nvGrpSpPr>
        <p:grpSpPr bwMode="auto">
          <a:xfrm>
            <a:off x="3302000" y="3530600"/>
            <a:ext cx="762000" cy="1371600"/>
            <a:chOff x="4246" y="768"/>
            <a:chExt cx="1008" cy="1872"/>
          </a:xfrm>
        </p:grpSpPr>
        <p:sp>
          <p:nvSpPr>
            <p:cNvPr id="280058" name="Rectangle 506"/>
            <p:cNvSpPr>
              <a:spLocks noChangeArrowheads="1"/>
            </p:cNvSpPr>
            <p:nvPr/>
          </p:nvSpPr>
          <p:spPr bwMode="auto">
            <a:xfrm>
              <a:off x="4246" y="768"/>
              <a:ext cx="1008" cy="15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59" name="AutoShape 507"/>
            <p:cNvSpPr>
              <a:spLocks noChangeArrowheads="1"/>
            </p:cNvSpPr>
            <p:nvPr/>
          </p:nvSpPr>
          <p:spPr bwMode="auto">
            <a:xfrm>
              <a:off x="4246" y="2288"/>
              <a:ext cx="1008" cy="30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60" name="Rectangle 508"/>
            <p:cNvSpPr>
              <a:spLocks noChangeArrowheads="1"/>
            </p:cNvSpPr>
            <p:nvPr/>
          </p:nvSpPr>
          <p:spPr bwMode="auto">
            <a:xfrm>
              <a:off x="4294" y="816"/>
              <a:ext cx="912" cy="1440"/>
            </a:xfrm>
            <a:prstGeom prst="rect">
              <a:avLst/>
            </a:pr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61" name="AutoShape 509"/>
            <p:cNvSpPr>
              <a:spLocks noChangeArrowheads="1"/>
            </p:cNvSpPr>
            <p:nvPr/>
          </p:nvSpPr>
          <p:spPr bwMode="auto">
            <a:xfrm>
              <a:off x="4294" y="2256"/>
              <a:ext cx="912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062" name="Group 510"/>
            <p:cNvGrpSpPr>
              <a:grpSpLocks/>
            </p:cNvGrpSpPr>
            <p:nvPr/>
          </p:nvGrpSpPr>
          <p:grpSpPr bwMode="auto">
            <a:xfrm>
              <a:off x="4294" y="960"/>
              <a:ext cx="912" cy="384"/>
              <a:chOff x="768" y="1584"/>
              <a:chExt cx="912" cy="384"/>
            </a:xfrm>
          </p:grpSpPr>
          <p:sp>
            <p:nvSpPr>
              <p:cNvPr id="280063" name="Oval 511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4" name="Oval 51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5" name="Oval 513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6" name="Oval 514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7" name="Oval 515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8" name="Oval 516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69" name="Oval 517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70" name="Oval 518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071" name="Oval 519"/>
            <p:cNvSpPr>
              <a:spLocks noChangeArrowheads="1"/>
            </p:cNvSpPr>
            <p:nvPr/>
          </p:nvSpPr>
          <p:spPr bwMode="auto">
            <a:xfrm>
              <a:off x="4270" y="1056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072" name="Picture 5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768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0073" name="Oval 521"/>
            <p:cNvSpPr>
              <a:spLocks noChangeArrowheads="1"/>
            </p:cNvSpPr>
            <p:nvPr/>
          </p:nvSpPr>
          <p:spPr bwMode="auto">
            <a:xfrm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4" name="Oval 522"/>
            <p:cNvSpPr>
              <a:spLocks noChangeArrowheads="1"/>
            </p:cNvSpPr>
            <p:nvPr/>
          </p:nvSpPr>
          <p:spPr bwMode="auto">
            <a:xfrm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5" name="Oval 523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6" name="Oval 524"/>
            <p:cNvSpPr>
              <a:spLocks noChangeArrowheads="1"/>
            </p:cNvSpPr>
            <p:nvPr/>
          </p:nvSpPr>
          <p:spPr bwMode="auto">
            <a:xfrm flipV="1"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7" name="Oval 525"/>
            <p:cNvSpPr>
              <a:spLocks noChangeArrowheads="1"/>
            </p:cNvSpPr>
            <p:nvPr/>
          </p:nvSpPr>
          <p:spPr bwMode="auto">
            <a:xfrm flipV="1"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8" name="Oval 526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9" name="Oval 527"/>
            <p:cNvSpPr>
              <a:spLocks noChangeArrowheads="1"/>
            </p:cNvSpPr>
            <p:nvPr/>
          </p:nvSpPr>
          <p:spPr bwMode="auto">
            <a:xfrm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0" name="Oval 528"/>
            <p:cNvSpPr>
              <a:spLocks noChangeArrowheads="1"/>
            </p:cNvSpPr>
            <p:nvPr/>
          </p:nvSpPr>
          <p:spPr bwMode="auto">
            <a:xfrm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1" name="Oval 529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2" name="Oval 530"/>
            <p:cNvSpPr>
              <a:spLocks noChangeArrowheads="1"/>
            </p:cNvSpPr>
            <p:nvPr/>
          </p:nvSpPr>
          <p:spPr bwMode="auto">
            <a:xfrm flipV="1"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3" name="Oval 531"/>
            <p:cNvSpPr>
              <a:spLocks noChangeArrowheads="1"/>
            </p:cNvSpPr>
            <p:nvPr/>
          </p:nvSpPr>
          <p:spPr bwMode="auto">
            <a:xfrm flipV="1"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4" name="Oval 532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085" name="Group 533"/>
            <p:cNvGrpSpPr>
              <a:grpSpLocks/>
            </p:cNvGrpSpPr>
            <p:nvPr/>
          </p:nvGrpSpPr>
          <p:grpSpPr bwMode="auto">
            <a:xfrm>
              <a:off x="4294" y="1728"/>
              <a:ext cx="912" cy="384"/>
              <a:chOff x="768" y="1584"/>
              <a:chExt cx="912" cy="384"/>
            </a:xfrm>
          </p:grpSpPr>
          <p:sp>
            <p:nvSpPr>
              <p:cNvPr id="280086" name="Oval 534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87" name="Oval 535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88" name="Oval 53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89" name="Oval 537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0" name="Oval 538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1" name="Oval 539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2" name="Oval 540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3" name="Oval 541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094" name="Oval 542"/>
            <p:cNvSpPr>
              <a:spLocks noChangeArrowheads="1"/>
            </p:cNvSpPr>
            <p:nvPr/>
          </p:nvSpPr>
          <p:spPr bwMode="auto">
            <a:xfrm>
              <a:off x="4270" y="1824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095" name="Picture 5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1536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80096" name="Group 544"/>
            <p:cNvGrpSpPr>
              <a:grpSpLocks/>
            </p:cNvGrpSpPr>
            <p:nvPr/>
          </p:nvGrpSpPr>
          <p:grpSpPr bwMode="auto">
            <a:xfrm>
              <a:off x="4294" y="1344"/>
              <a:ext cx="912" cy="384"/>
              <a:chOff x="768" y="1584"/>
              <a:chExt cx="912" cy="384"/>
            </a:xfrm>
          </p:grpSpPr>
          <p:sp>
            <p:nvSpPr>
              <p:cNvPr id="280097" name="Oval 545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8" name="Oval 546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099" name="Oval 547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00" name="Oval 548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01" name="Oval 549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02" name="Oval 550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03" name="Oval 551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04" name="Oval 552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0105" name="Oval 553"/>
          <p:cNvSpPr>
            <a:spLocks noChangeArrowheads="1"/>
          </p:cNvSpPr>
          <p:nvPr/>
        </p:nvSpPr>
        <p:spPr bwMode="auto">
          <a:xfrm>
            <a:off x="3492500" y="55626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106" name="Line 554"/>
          <p:cNvSpPr>
            <a:spLocks noChangeShapeType="1"/>
          </p:cNvSpPr>
          <p:nvPr/>
        </p:nvSpPr>
        <p:spPr bwMode="auto">
          <a:xfrm>
            <a:off x="2997200" y="5753100"/>
            <a:ext cx="1371600" cy="0"/>
          </a:xfrm>
          <a:prstGeom prst="line">
            <a:avLst/>
          </a:prstGeom>
          <a:noFill/>
          <a:ln w="19050">
            <a:solidFill>
              <a:schemeClr val="bg1">
                <a:alpha val="25999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108" name="Group 556"/>
          <p:cNvGrpSpPr>
            <a:grpSpLocks/>
          </p:cNvGrpSpPr>
          <p:nvPr/>
        </p:nvGrpSpPr>
        <p:grpSpPr bwMode="auto">
          <a:xfrm>
            <a:off x="5080000" y="3098800"/>
            <a:ext cx="762000" cy="1371600"/>
            <a:chOff x="4246" y="768"/>
            <a:chExt cx="1008" cy="1872"/>
          </a:xfrm>
        </p:grpSpPr>
        <p:sp>
          <p:nvSpPr>
            <p:cNvPr id="280109" name="Rectangle 557"/>
            <p:cNvSpPr>
              <a:spLocks noChangeArrowheads="1"/>
            </p:cNvSpPr>
            <p:nvPr/>
          </p:nvSpPr>
          <p:spPr bwMode="auto">
            <a:xfrm>
              <a:off x="4246" y="768"/>
              <a:ext cx="1008" cy="15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10" name="AutoShape 558"/>
            <p:cNvSpPr>
              <a:spLocks noChangeArrowheads="1"/>
            </p:cNvSpPr>
            <p:nvPr/>
          </p:nvSpPr>
          <p:spPr bwMode="auto">
            <a:xfrm>
              <a:off x="4246" y="2288"/>
              <a:ext cx="1008" cy="30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11" name="Rectangle 559"/>
            <p:cNvSpPr>
              <a:spLocks noChangeArrowheads="1"/>
            </p:cNvSpPr>
            <p:nvPr/>
          </p:nvSpPr>
          <p:spPr bwMode="auto">
            <a:xfrm>
              <a:off x="4294" y="816"/>
              <a:ext cx="912" cy="1440"/>
            </a:xfrm>
            <a:prstGeom prst="rect">
              <a:avLst/>
            </a:pr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12" name="AutoShape 560"/>
            <p:cNvSpPr>
              <a:spLocks noChangeArrowheads="1"/>
            </p:cNvSpPr>
            <p:nvPr/>
          </p:nvSpPr>
          <p:spPr bwMode="auto">
            <a:xfrm>
              <a:off x="4294" y="2256"/>
              <a:ext cx="912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113" name="Group 561"/>
            <p:cNvGrpSpPr>
              <a:grpSpLocks/>
            </p:cNvGrpSpPr>
            <p:nvPr/>
          </p:nvGrpSpPr>
          <p:grpSpPr bwMode="auto">
            <a:xfrm>
              <a:off x="4294" y="960"/>
              <a:ext cx="912" cy="384"/>
              <a:chOff x="768" y="1584"/>
              <a:chExt cx="912" cy="384"/>
            </a:xfrm>
          </p:grpSpPr>
          <p:sp>
            <p:nvSpPr>
              <p:cNvPr id="280114" name="Oval 562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15" name="Oval 563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16" name="Oval 564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17" name="Oval 565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18" name="Oval 566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19" name="Oval 567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20" name="Oval 568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21" name="Oval 569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122" name="Oval 570"/>
            <p:cNvSpPr>
              <a:spLocks noChangeArrowheads="1"/>
            </p:cNvSpPr>
            <p:nvPr/>
          </p:nvSpPr>
          <p:spPr bwMode="auto">
            <a:xfrm>
              <a:off x="4270" y="1056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123" name="Picture 5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768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0124" name="Oval 572"/>
            <p:cNvSpPr>
              <a:spLocks noChangeArrowheads="1"/>
            </p:cNvSpPr>
            <p:nvPr/>
          </p:nvSpPr>
          <p:spPr bwMode="auto">
            <a:xfrm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5" name="Oval 573"/>
            <p:cNvSpPr>
              <a:spLocks noChangeArrowheads="1"/>
            </p:cNvSpPr>
            <p:nvPr/>
          </p:nvSpPr>
          <p:spPr bwMode="auto">
            <a:xfrm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6" name="Oval 574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7" name="Oval 575"/>
            <p:cNvSpPr>
              <a:spLocks noChangeArrowheads="1"/>
            </p:cNvSpPr>
            <p:nvPr/>
          </p:nvSpPr>
          <p:spPr bwMode="auto">
            <a:xfrm flipV="1"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8" name="Oval 576"/>
            <p:cNvSpPr>
              <a:spLocks noChangeArrowheads="1"/>
            </p:cNvSpPr>
            <p:nvPr/>
          </p:nvSpPr>
          <p:spPr bwMode="auto">
            <a:xfrm flipV="1"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9" name="Oval 577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0" name="Oval 578"/>
            <p:cNvSpPr>
              <a:spLocks noChangeArrowheads="1"/>
            </p:cNvSpPr>
            <p:nvPr/>
          </p:nvSpPr>
          <p:spPr bwMode="auto">
            <a:xfrm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1" name="Oval 579"/>
            <p:cNvSpPr>
              <a:spLocks noChangeArrowheads="1"/>
            </p:cNvSpPr>
            <p:nvPr/>
          </p:nvSpPr>
          <p:spPr bwMode="auto">
            <a:xfrm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2" name="Oval 580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3" name="Oval 581"/>
            <p:cNvSpPr>
              <a:spLocks noChangeArrowheads="1"/>
            </p:cNvSpPr>
            <p:nvPr/>
          </p:nvSpPr>
          <p:spPr bwMode="auto">
            <a:xfrm flipV="1"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4" name="Oval 582"/>
            <p:cNvSpPr>
              <a:spLocks noChangeArrowheads="1"/>
            </p:cNvSpPr>
            <p:nvPr/>
          </p:nvSpPr>
          <p:spPr bwMode="auto">
            <a:xfrm flipV="1"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5" name="Oval 583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136" name="Group 584"/>
            <p:cNvGrpSpPr>
              <a:grpSpLocks/>
            </p:cNvGrpSpPr>
            <p:nvPr/>
          </p:nvGrpSpPr>
          <p:grpSpPr bwMode="auto">
            <a:xfrm>
              <a:off x="4294" y="1728"/>
              <a:ext cx="912" cy="384"/>
              <a:chOff x="768" y="1584"/>
              <a:chExt cx="912" cy="384"/>
            </a:xfrm>
          </p:grpSpPr>
          <p:sp>
            <p:nvSpPr>
              <p:cNvPr id="280137" name="Oval 585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38" name="Oval 586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39" name="Oval 587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0" name="Oval 588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1" name="Oval 589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2" name="Oval 590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3" name="Oval 591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4" name="Oval 592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145" name="Oval 593"/>
            <p:cNvSpPr>
              <a:spLocks noChangeArrowheads="1"/>
            </p:cNvSpPr>
            <p:nvPr/>
          </p:nvSpPr>
          <p:spPr bwMode="auto">
            <a:xfrm>
              <a:off x="4270" y="1824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146" name="Picture 5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1536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80147" name="Group 595"/>
            <p:cNvGrpSpPr>
              <a:grpSpLocks/>
            </p:cNvGrpSpPr>
            <p:nvPr/>
          </p:nvGrpSpPr>
          <p:grpSpPr bwMode="auto">
            <a:xfrm>
              <a:off x="4294" y="1344"/>
              <a:ext cx="912" cy="384"/>
              <a:chOff x="768" y="1584"/>
              <a:chExt cx="912" cy="384"/>
            </a:xfrm>
          </p:grpSpPr>
          <p:sp>
            <p:nvSpPr>
              <p:cNvPr id="280148" name="Oval 596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49" name="Oval 597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0" name="Oval 598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1" name="Oval 599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2" name="Oval 600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3" name="Oval 601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4" name="Oval 602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55" name="Oval 603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0156" name="Oval 604"/>
          <p:cNvSpPr>
            <a:spLocks noChangeArrowheads="1"/>
          </p:cNvSpPr>
          <p:nvPr/>
        </p:nvSpPr>
        <p:spPr bwMode="auto">
          <a:xfrm>
            <a:off x="5270500" y="55626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157" name="Line 605"/>
          <p:cNvSpPr>
            <a:spLocks noChangeShapeType="1"/>
          </p:cNvSpPr>
          <p:nvPr/>
        </p:nvSpPr>
        <p:spPr bwMode="auto">
          <a:xfrm>
            <a:off x="4775200" y="5753100"/>
            <a:ext cx="1371600" cy="0"/>
          </a:xfrm>
          <a:prstGeom prst="line">
            <a:avLst/>
          </a:prstGeom>
          <a:noFill/>
          <a:ln w="19050">
            <a:solidFill>
              <a:schemeClr val="bg1">
                <a:alpha val="25999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159" name="Group 607"/>
          <p:cNvGrpSpPr>
            <a:grpSpLocks/>
          </p:cNvGrpSpPr>
          <p:nvPr/>
        </p:nvGrpSpPr>
        <p:grpSpPr bwMode="auto">
          <a:xfrm>
            <a:off x="6858000" y="2667000"/>
            <a:ext cx="762000" cy="1371600"/>
            <a:chOff x="4246" y="768"/>
            <a:chExt cx="1008" cy="1872"/>
          </a:xfrm>
        </p:grpSpPr>
        <p:sp>
          <p:nvSpPr>
            <p:cNvPr id="280160" name="Rectangle 608"/>
            <p:cNvSpPr>
              <a:spLocks noChangeArrowheads="1"/>
            </p:cNvSpPr>
            <p:nvPr/>
          </p:nvSpPr>
          <p:spPr bwMode="auto">
            <a:xfrm>
              <a:off x="4246" y="768"/>
              <a:ext cx="1008" cy="15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61" name="AutoShape 609"/>
            <p:cNvSpPr>
              <a:spLocks noChangeArrowheads="1"/>
            </p:cNvSpPr>
            <p:nvPr/>
          </p:nvSpPr>
          <p:spPr bwMode="auto">
            <a:xfrm>
              <a:off x="4246" y="2288"/>
              <a:ext cx="1008" cy="30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10196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62" name="Rectangle 610"/>
            <p:cNvSpPr>
              <a:spLocks noChangeArrowheads="1"/>
            </p:cNvSpPr>
            <p:nvPr/>
          </p:nvSpPr>
          <p:spPr bwMode="auto">
            <a:xfrm>
              <a:off x="4294" y="816"/>
              <a:ext cx="912" cy="1440"/>
            </a:xfrm>
            <a:prstGeom prst="rect">
              <a:avLst/>
            </a:pr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63" name="AutoShape 611"/>
            <p:cNvSpPr>
              <a:spLocks noChangeArrowheads="1"/>
            </p:cNvSpPr>
            <p:nvPr/>
          </p:nvSpPr>
          <p:spPr bwMode="auto">
            <a:xfrm>
              <a:off x="4294" y="2256"/>
              <a:ext cx="912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47C49">
                    <a:gamma/>
                    <a:shade val="36863"/>
                    <a:invGamma/>
                  </a:srgbClr>
                </a:gs>
                <a:gs pos="100000">
                  <a:srgbClr val="B47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164" name="Group 612"/>
            <p:cNvGrpSpPr>
              <a:grpSpLocks/>
            </p:cNvGrpSpPr>
            <p:nvPr/>
          </p:nvGrpSpPr>
          <p:grpSpPr bwMode="auto">
            <a:xfrm>
              <a:off x="4294" y="960"/>
              <a:ext cx="912" cy="384"/>
              <a:chOff x="768" y="1584"/>
              <a:chExt cx="912" cy="384"/>
            </a:xfrm>
          </p:grpSpPr>
          <p:sp>
            <p:nvSpPr>
              <p:cNvPr id="280165" name="Oval 613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66" name="Oval 614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67" name="Oval 615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68" name="Oval 616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69" name="Oval 617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70" name="Oval 618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71" name="Oval 619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72" name="Oval 620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173" name="Oval 621"/>
            <p:cNvSpPr>
              <a:spLocks noChangeArrowheads="1"/>
            </p:cNvSpPr>
            <p:nvPr/>
          </p:nvSpPr>
          <p:spPr bwMode="auto">
            <a:xfrm>
              <a:off x="4270" y="1056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174" name="Picture 6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768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0175" name="Oval 623"/>
            <p:cNvSpPr>
              <a:spLocks noChangeArrowheads="1"/>
            </p:cNvSpPr>
            <p:nvPr/>
          </p:nvSpPr>
          <p:spPr bwMode="auto">
            <a:xfrm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6" name="Oval 624"/>
            <p:cNvSpPr>
              <a:spLocks noChangeArrowheads="1"/>
            </p:cNvSpPr>
            <p:nvPr/>
          </p:nvSpPr>
          <p:spPr bwMode="auto">
            <a:xfrm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7" name="Oval 625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8" name="Oval 626"/>
            <p:cNvSpPr>
              <a:spLocks noChangeArrowheads="1"/>
            </p:cNvSpPr>
            <p:nvPr/>
          </p:nvSpPr>
          <p:spPr bwMode="auto">
            <a:xfrm flipV="1">
              <a:off x="4606" y="249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9" name="Oval 627"/>
            <p:cNvSpPr>
              <a:spLocks noChangeArrowheads="1"/>
            </p:cNvSpPr>
            <p:nvPr/>
          </p:nvSpPr>
          <p:spPr bwMode="auto">
            <a:xfrm flipV="1">
              <a:off x="4606" y="2460"/>
              <a:ext cx="288" cy="150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0" name="Oval 628"/>
            <p:cNvSpPr>
              <a:spLocks noChangeArrowheads="1"/>
            </p:cNvSpPr>
            <p:nvPr/>
          </p:nvSpPr>
          <p:spPr bwMode="auto">
            <a:xfrm flipV="1">
              <a:off x="4615" y="2430"/>
              <a:ext cx="270" cy="180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1" name="Oval 629"/>
            <p:cNvSpPr>
              <a:spLocks noChangeArrowheads="1"/>
            </p:cNvSpPr>
            <p:nvPr/>
          </p:nvSpPr>
          <p:spPr bwMode="auto">
            <a:xfrm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2" name="Oval 630"/>
            <p:cNvSpPr>
              <a:spLocks noChangeArrowheads="1"/>
            </p:cNvSpPr>
            <p:nvPr/>
          </p:nvSpPr>
          <p:spPr bwMode="auto">
            <a:xfrm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3" name="Oval 631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5E9EFF">
                    <a:gamma/>
                    <a:shade val="18431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4" name="Oval 632"/>
            <p:cNvSpPr>
              <a:spLocks noChangeArrowheads="1"/>
            </p:cNvSpPr>
            <p:nvPr/>
          </p:nvSpPr>
          <p:spPr bwMode="auto">
            <a:xfrm flipV="1">
              <a:off x="4294" y="2252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1558FF"/>
                </a:gs>
                <a:gs pos="100000">
                  <a:srgbClr val="1558FF">
                    <a:gamma/>
                    <a:shade val="4705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5" name="Oval 633"/>
            <p:cNvSpPr>
              <a:spLocks noChangeArrowheads="1"/>
            </p:cNvSpPr>
            <p:nvPr/>
          </p:nvSpPr>
          <p:spPr bwMode="auto">
            <a:xfrm flipV="1">
              <a:off x="4294" y="2197"/>
              <a:ext cx="912" cy="274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6" name="Oval 634"/>
            <p:cNvSpPr>
              <a:spLocks noChangeArrowheads="1"/>
            </p:cNvSpPr>
            <p:nvPr/>
          </p:nvSpPr>
          <p:spPr bwMode="auto">
            <a:xfrm flipV="1">
              <a:off x="4323" y="2142"/>
              <a:ext cx="854" cy="329"/>
            </a:xfrm>
            <a:prstGeom prst="ellipse">
              <a:avLst/>
            </a:prstGeom>
            <a:gradFill rotWithShape="0">
              <a:gsLst>
                <a:gs pos="0">
                  <a:srgbClr val="B8D5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187" name="Group 635"/>
            <p:cNvGrpSpPr>
              <a:grpSpLocks/>
            </p:cNvGrpSpPr>
            <p:nvPr/>
          </p:nvGrpSpPr>
          <p:grpSpPr bwMode="auto">
            <a:xfrm>
              <a:off x="4294" y="1728"/>
              <a:ext cx="912" cy="384"/>
              <a:chOff x="768" y="1584"/>
              <a:chExt cx="912" cy="384"/>
            </a:xfrm>
          </p:grpSpPr>
          <p:sp>
            <p:nvSpPr>
              <p:cNvPr id="280188" name="Oval 636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89" name="Oval 637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0" name="Oval 638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1" name="Oval 639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2" name="Oval 640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3" name="Oval 641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4" name="Oval 642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195" name="Oval 643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0196" name="Oval 644"/>
            <p:cNvSpPr>
              <a:spLocks noChangeArrowheads="1"/>
            </p:cNvSpPr>
            <p:nvPr/>
          </p:nvSpPr>
          <p:spPr bwMode="auto">
            <a:xfrm>
              <a:off x="4270" y="1824"/>
              <a:ext cx="960" cy="1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6863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0197" name="Picture 6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1536"/>
              <a:ext cx="91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80198" name="Group 646"/>
            <p:cNvGrpSpPr>
              <a:grpSpLocks/>
            </p:cNvGrpSpPr>
            <p:nvPr/>
          </p:nvGrpSpPr>
          <p:grpSpPr bwMode="auto">
            <a:xfrm>
              <a:off x="4294" y="1344"/>
              <a:ext cx="912" cy="384"/>
              <a:chOff x="768" y="1584"/>
              <a:chExt cx="912" cy="384"/>
            </a:xfrm>
          </p:grpSpPr>
          <p:sp>
            <p:nvSpPr>
              <p:cNvPr id="280199" name="Oval 647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0" name="Oval 648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1" name="Oval 649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2" name="Oval 650"/>
              <p:cNvSpPr>
                <a:spLocks noChangeArrowheads="1"/>
              </p:cNvSpPr>
              <p:nvPr/>
            </p:nvSpPr>
            <p:spPr bwMode="auto">
              <a:xfrm>
                <a:off x="797" y="1680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3" name="Oval 651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100000">
                    <a:srgbClr val="5E9EFF">
                      <a:gamma/>
                      <a:shade val="18431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4" name="Oval 652"/>
              <p:cNvSpPr>
                <a:spLocks noChangeArrowheads="1"/>
              </p:cNvSpPr>
              <p:nvPr/>
            </p:nvSpPr>
            <p:spPr bwMode="auto">
              <a:xfrm flipV="1">
                <a:off x="768" y="1680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1558FF"/>
                  </a:gs>
                  <a:gs pos="100000">
                    <a:srgbClr val="1558FF">
                      <a:gamma/>
                      <a:shade val="4705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5" name="Oval 653"/>
              <p:cNvSpPr>
                <a:spLocks noChangeArrowheads="1"/>
              </p:cNvSpPr>
              <p:nvPr/>
            </p:nvSpPr>
            <p:spPr bwMode="auto">
              <a:xfrm flipV="1">
                <a:off x="768" y="1632"/>
                <a:ext cx="912" cy="240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206" name="Oval 654"/>
              <p:cNvSpPr>
                <a:spLocks noChangeArrowheads="1"/>
              </p:cNvSpPr>
              <p:nvPr/>
            </p:nvSpPr>
            <p:spPr bwMode="auto">
              <a:xfrm flipV="1">
                <a:off x="797" y="1584"/>
                <a:ext cx="854" cy="288"/>
              </a:xfrm>
              <a:prstGeom prst="ellipse">
                <a:avLst/>
              </a:prstGeom>
              <a:gradFill rotWithShape="0">
                <a:gsLst>
                  <a:gs pos="0">
                    <a:srgbClr val="B8D5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0207" name="Oval 655"/>
          <p:cNvSpPr>
            <a:spLocks noChangeArrowheads="1"/>
          </p:cNvSpPr>
          <p:nvPr/>
        </p:nvSpPr>
        <p:spPr bwMode="auto">
          <a:xfrm>
            <a:off x="7048500" y="55626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08" name="Line 656"/>
          <p:cNvSpPr>
            <a:spLocks noChangeShapeType="1"/>
          </p:cNvSpPr>
          <p:nvPr/>
        </p:nvSpPr>
        <p:spPr bwMode="auto">
          <a:xfrm>
            <a:off x="6553200" y="5753100"/>
            <a:ext cx="1371600" cy="0"/>
          </a:xfrm>
          <a:prstGeom prst="line">
            <a:avLst/>
          </a:prstGeom>
          <a:noFill/>
          <a:ln w="19050">
            <a:solidFill>
              <a:schemeClr val="bg1">
                <a:alpha val="25999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0" name="Oval 658"/>
          <p:cNvSpPr>
            <a:spLocks noChangeArrowheads="1"/>
          </p:cNvSpPr>
          <p:nvPr/>
        </p:nvSpPr>
        <p:spPr bwMode="auto">
          <a:xfrm>
            <a:off x="1714500" y="1685925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1" name="Oval 659"/>
          <p:cNvSpPr>
            <a:spLocks noChangeAspect="1" noChangeArrowheads="1"/>
          </p:cNvSpPr>
          <p:nvPr/>
        </p:nvSpPr>
        <p:spPr bwMode="auto">
          <a:xfrm>
            <a:off x="3438525" y="1631950"/>
            <a:ext cx="488950" cy="488950"/>
          </a:xfrm>
          <a:prstGeom prst="ellipse">
            <a:avLst/>
          </a:prstGeom>
          <a:solidFill>
            <a:srgbClr val="FFFF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2" name="Oval 660"/>
          <p:cNvSpPr>
            <a:spLocks noChangeAspect="1" noChangeArrowheads="1"/>
          </p:cNvSpPr>
          <p:nvPr/>
        </p:nvSpPr>
        <p:spPr bwMode="auto">
          <a:xfrm>
            <a:off x="5108575" y="1524000"/>
            <a:ext cx="704850" cy="704850"/>
          </a:xfrm>
          <a:prstGeom prst="ellipse">
            <a:avLst/>
          </a:prstGeom>
          <a:solidFill>
            <a:srgbClr val="FFFF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3" name="Oval 661"/>
          <p:cNvSpPr>
            <a:spLocks noChangeAspect="1" noChangeArrowheads="1"/>
          </p:cNvSpPr>
          <p:nvPr/>
        </p:nvSpPr>
        <p:spPr bwMode="auto">
          <a:xfrm>
            <a:off x="6724650" y="1362075"/>
            <a:ext cx="1028700" cy="1028700"/>
          </a:xfrm>
          <a:prstGeom prst="ellipse">
            <a:avLst/>
          </a:prstGeom>
          <a:solidFill>
            <a:srgbClr val="FFFF00">
              <a:alpha val="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4" name="Line 662"/>
          <p:cNvSpPr>
            <a:spLocks noChangeShapeType="1"/>
          </p:cNvSpPr>
          <p:nvPr/>
        </p:nvSpPr>
        <p:spPr bwMode="auto">
          <a:xfrm>
            <a:off x="1143000" y="42672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215" name="Rectangle 663"/>
          <p:cNvSpPr>
            <a:spLocks noChangeArrowheads="1"/>
          </p:cNvSpPr>
          <p:nvPr/>
        </p:nvSpPr>
        <p:spPr bwMode="auto">
          <a:xfrm>
            <a:off x="762000" y="48006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eorgia" charset="0"/>
              </a:rPr>
              <a:t>Z</a:t>
            </a:r>
          </a:p>
        </p:txBody>
      </p:sp>
      <p:grpSp>
        <p:nvGrpSpPr>
          <p:cNvPr id="280220" name="Group 668"/>
          <p:cNvGrpSpPr>
            <a:grpSpLocks/>
          </p:cNvGrpSpPr>
          <p:nvPr/>
        </p:nvGrpSpPr>
        <p:grpSpPr bwMode="auto">
          <a:xfrm>
            <a:off x="1905000" y="5334000"/>
            <a:ext cx="1752600" cy="420688"/>
            <a:chOff x="1200" y="3360"/>
            <a:chExt cx="1104" cy="265"/>
          </a:xfrm>
        </p:grpSpPr>
        <p:sp>
          <p:nvSpPr>
            <p:cNvPr id="280216" name="Line 664"/>
            <p:cNvSpPr>
              <a:spLocks noChangeShapeType="1"/>
            </p:cNvSpPr>
            <p:nvPr/>
          </p:nvSpPr>
          <p:spPr bwMode="auto">
            <a:xfrm>
              <a:off x="1200" y="3360"/>
              <a:ext cx="0" cy="26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18" name="Rectangle 666"/>
            <p:cNvSpPr>
              <a:spLocks noChangeArrowheads="1"/>
            </p:cNvSpPr>
            <p:nvPr/>
          </p:nvSpPr>
          <p:spPr bwMode="auto">
            <a:xfrm>
              <a:off x="1296" y="3397"/>
              <a:ext cx="9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Georgia" charset="0"/>
                </a:rPr>
                <a:t>Working distance</a:t>
              </a:r>
            </a:p>
          </p:txBody>
        </p:sp>
        <p:sp>
          <p:nvSpPr>
            <p:cNvPr id="280219" name="Line 667"/>
            <p:cNvSpPr>
              <a:spLocks noChangeShapeType="1"/>
            </p:cNvSpPr>
            <p:nvPr/>
          </p:nvSpPr>
          <p:spPr bwMode="auto">
            <a:xfrm>
              <a:off x="2304" y="3360"/>
              <a:ext cx="0" cy="26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0222" name="Picture 670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2057400" y="166688"/>
            <a:ext cx="5067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Point Spread Function</a:t>
            </a:r>
          </a:p>
        </p:txBody>
      </p:sp>
      <p:sp>
        <p:nvSpPr>
          <p:cNvPr id="280784" name="Rectangle 208"/>
          <p:cNvSpPr>
            <a:spLocks noChangeArrowheads="1"/>
          </p:cNvSpPr>
          <p:nvPr/>
        </p:nvSpPr>
        <p:spPr bwMode="auto">
          <a:xfrm>
            <a:off x="1524000" y="1295400"/>
            <a:ext cx="616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PSF describes the imaging system response to a point input</a:t>
            </a:r>
          </a:p>
        </p:txBody>
      </p:sp>
      <p:grpSp>
        <p:nvGrpSpPr>
          <p:cNvPr id="280789" name="Group 213"/>
          <p:cNvGrpSpPr>
            <a:grpSpLocks/>
          </p:cNvGrpSpPr>
          <p:nvPr/>
        </p:nvGrpSpPr>
        <p:grpSpPr bwMode="auto">
          <a:xfrm>
            <a:off x="3162300" y="2286000"/>
            <a:ext cx="2819400" cy="3048000"/>
            <a:chOff x="2016" y="1200"/>
            <a:chExt cx="1776" cy="1920"/>
          </a:xfrm>
        </p:grpSpPr>
        <p:pic>
          <p:nvPicPr>
            <p:cNvPr id="280783" name="Picture 2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200"/>
              <a:ext cx="156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0785" name="Line 209"/>
            <p:cNvSpPr>
              <a:spLocks noChangeShapeType="1"/>
            </p:cNvSpPr>
            <p:nvPr/>
          </p:nvSpPr>
          <p:spPr bwMode="auto">
            <a:xfrm>
              <a:off x="2016" y="2208"/>
              <a:ext cx="1776" cy="0"/>
            </a:xfrm>
            <a:prstGeom prst="line">
              <a:avLst/>
            </a:prstGeom>
            <a:noFill/>
            <a:ln w="19050">
              <a:solidFill>
                <a:schemeClr val="bg1">
                  <a:alpha val="25999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786" name="Line 210"/>
          <p:cNvSpPr>
            <a:spLocks noChangeShapeType="1"/>
          </p:cNvSpPr>
          <p:nvPr/>
        </p:nvSpPr>
        <p:spPr bwMode="auto">
          <a:xfrm>
            <a:off x="2895600" y="35052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787" name="Rectangle 211"/>
          <p:cNvSpPr>
            <a:spLocks noChangeArrowheads="1"/>
          </p:cNvSpPr>
          <p:nvPr/>
        </p:nvSpPr>
        <p:spPr bwMode="auto">
          <a:xfrm>
            <a:off x="2514600" y="40386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eorgia" charset="0"/>
              </a:rPr>
              <a:t>Z</a:t>
            </a:r>
          </a:p>
        </p:txBody>
      </p:sp>
      <p:sp>
        <p:nvSpPr>
          <p:cNvPr id="280790" name="Rectangle 214"/>
          <p:cNvSpPr>
            <a:spLocks noChangeArrowheads="1"/>
          </p:cNvSpPr>
          <p:nvPr/>
        </p:nvSpPr>
        <p:spPr bwMode="auto">
          <a:xfrm>
            <a:off x="2209800" y="54102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 i="1">
                <a:solidFill>
                  <a:srgbClr val="FFFF00"/>
                </a:solidFill>
                <a:latin typeface="Georgia" charset="0"/>
              </a:rPr>
              <a:t>I</a:t>
            </a:r>
            <a:r>
              <a:rPr lang="en-US" sz="1800" i="1">
                <a:solidFill>
                  <a:srgbClr val="FFFF00"/>
                </a:solidFill>
              </a:rPr>
              <a:t>n </a:t>
            </a:r>
            <a:r>
              <a:rPr lang="en-US" sz="1800" i="1">
                <a:solidFill>
                  <a:srgbClr val="FFFF00"/>
                </a:solidFill>
                <a:latin typeface="Georgia" charset="0"/>
              </a:rPr>
              <a:t>microscopy the point spread functions is asymmetric due to lens imperfections</a:t>
            </a:r>
          </a:p>
        </p:txBody>
      </p:sp>
      <p:pic>
        <p:nvPicPr>
          <p:cNvPr id="280793" name="Picture 217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4" name="Freeform 26"/>
          <p:cNvSpPr>
            <a:spLocks/>
          </p:cNvSpPr>
          <p:nvPr/>
        </p:nvSpPr>
        <p:spPr bwMode="auto">
          <a:xfrm>
            <a:off x="1676400" y="2209800"/>
            <a:ext cx="5257800" cy="2133600"/>
          </a:xfrm>
          <a:custGeom>
            <a:avLst/>
            <a:gdLst>
              <a:gd name="T0" fmla="*/ 0 w 3312"/>
              <a:gd name="T1" fmla="*/ 672 h 1344"/>
              <a:gd name="T2" fmla="*/ 1680 w 3312"/>
              <a:gd name="T3" fmla="*/ 0 h 1344"/>
              <a:gd name="T4" fmla="*/ 3312 w 3312"/>
              <a:gd name="T5" fmla="*/ 528 h 1344"/>
              <a:gd name="T6" fmla="*/ 3312 w 3312"/>
              <a:gd name="T7" fmla="*/ 816 h 1344"/>
              <a:gd name="T8" fmla="*/ 1632 w 3312"/>
              <a:gd name="T9" fmla="*/ 1344 h 1344"/>
              <a:gd name="T10" fmla="*/ 0 w 3312"/>
              <a:gd name="T11" fmla="*/ 672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12" h="1344">
                <a:moveTo>
                  <a:pt x="0" y="672"/>
                </a:moveTo>
                <a:lnTo>
                  <a:pt x="1680" y="0"/>
                </a:lnTo>
                <a:lnTo>
                  <a:pt x="3312" y="528"/>
                </a:lnTo>
                <a:lnTo>
                  <a:pt x="3312" y="816"/>
                </a:lnTo>
                <a:lnTo>
                  <a:pt x="1632" y="1344"/>
                </a:lnTo>
                <a:lnTo>
                  <a:pt x="0" y="67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50" name="Group 22"/>
          <p:cNvGrpSpPr>
            <a:grpSpLocks/>
          </p:cNvGrpSpPr>
          <p:nvPr/>
        </p:nvGrpSpPr>
        <p:grpSpPr bwMode="auto">
          <a:xfrm>
            <a:off x="685800" y="2209800"/>
            <a:ext cx="6781800" cy="2133600"/>
            <a:chOff x="432" y="1392"/>
            <a:chExt cx="4272" cy="1344"/>
          </a:xfrm>
        </p:grpSpPr>
        <p:sp>
          <p:nvSpPr>
            <p:cNvPr id="150532" name="Freeform 4"/>
            <p:cNvSpPr>
              <a:spLocks/>
            </p:cNvSpPr>
            <p:nvPr/>
          </p:nvSpPr>
          <p:spPr bwMode="auto">
            <a:xfrm>
              <a:off x="432" y="1392"/>
              <a:ext cx="3936" cy="1344"/>
            </a:xfrm>
            <a:custGeom>
              <a:avLst/>
              <a:gdLst>
                <a:gd name="T0" fmla="*/ 0 w 3936"/>
                <a:gd name="T1" fmla="*/ 672 h 1344"/>
                <a:gd name="T2" fmla="*/ 2304 w 3936"/>
                <a:gd name="T3" fmla="*/ 0 h 1344"/>
                <a:gd name="T4" fmla="*/ 3936 w 3936"/>
                <a:gd name="T5" fmla="*/ 672 h 1344"/>
                <a:gd name="T6" fmla="*/ 2304 w 3936"/>
                <a:gd name="T7" fmla="*/ 1344 h 1344"/>
                <a:gd name="T8" fmla="*/ 0 w 3936"/>
                <a:gd name="T9" fmla="*/ 67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1344">
                  <a:moveTo>
                    <a:pt x="0" y="672"/>
                  </a:moveTo>
                  <a:lnTo>
                    <a:pt x="2304" y="0"/>
                  </a:lnTo>
                  <a:lnTo>
                    <a:pt x="3936" y="672"/>
                  </a:lnTo>
                  <a:lnTo>
                    <a:pt x="2304" y="1344"/>
                  </a:lnTo>
                  <a:lnTo>
                    <a:pt x="0" y="672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0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auto">
            <a:xfrm>
              <a:off x="4368" y="1920"/>
              <a:ext cx="336" cy="288"/>
            </a:xfrm>
            <a:custGeom>
              <a:avLst/>
              <a:gdLst>
                <a:gd name="T0" fmla="*/ 0 w 336"/>
                <a:gd name="T1" fmla="*/ 144 h 288"/>
                <a:gd name="T2" fmla="*/ 336 w 336"/>
                <a:gd name="T3" fmla="*/ 0 h 288"/>
                <a:gd name="T4" fmla="*/ 336 w 336"/>
                <a:gd name="T5" fmla="*/ 288 h 288"/>
                <a:gd name="T6" fmla="*/ 0 w 336"/>
                <a:gd name="T7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144"/>
                  </a:moveTo>
                  <a:lnTo>
                    <a:pt x="336" y="0"/>
                  </a:lnTo>
                  <a:lnTo>
                    <a:pt x="336" y="288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0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44" name="Freeform 16"/>
          <p:cNvSpPr>
            <a:spLocks/>
          </p:cNvSpPr>
          <p:nvPr/>
        </p:nvSpPr>
        <p:spPr bwMode="auto">
          <a:xfrm>
            <a:off x="1676400" y="2209800"/>
            <a:ext cx="5257800" cy="2133600"/>
          </a:xfrm>
          <a:custGeom>
            <a:avLst/>
            <a:gdLst>
              <a:gd name="T0" fmla="*/ 0 w 3312"/>
              <a:gd name="T1" fmla="*/ 672 h 1344"/>
              <a:gd name="T2" fmla="*/ 1680 w 3312"/>
              <a:gd name="T3" fmla="*/ 0 h 1344"/>
              <a:gd name="T4" fmla="*/ 3312 w 3312"/>
              <a:gd name="T5" fmla="*/ 528 h 1344"/>
              <a:gd name="T6" fmla="*/ 3312 w 3312"/>
              <a:gd name="T7" fmla="*/ 816 h 1344"/>
              <a:gd name="T8" fmla="*/ 1632 w 3312"/>
              <a:gd name="T9" fmla="*/ 1344 h 1344"/>
              <a:gd name="T10" fmla="*/ 0 w 3312"/>
              <a:gd name="T11" fmla="*/ 672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12" h="1344">
                <a:moveTo>
                  <a:pt x="0" y="672"/>
                </a:moveTo>
                <a:lnTo>
                  <a:pt x="1680" y="0"/>
                </a:lnTo>
                <a:lnTo>
                  <a:pt x="3312" y="528"/>
                </a:lnTo>
                <a:lnTo>
                  <a:pt x="3312" y="816"/>
                </a:lnTo>
                <a:lnTo>
                  <a:pt x="1632" y="1344"/>
                </a:lnTo>
                <a:lnTo>
                  <a:pt x="0" y="672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1676400" y="3238500"/>
            <a:ext cx="55563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Freeform 20"/>
          <p:cNvSpPr>
            <a:spLocks/>
          </p:cNvSpPr>
          <p:nvPr/>
        </p:nvSpPr>
        <p:spPr bwMode="auto">
          <a:xfrm>
            <a:off x="7010400" y="3162300"/>
            <a:ext cx="533400" cy="228600"/>
          </a:xfrm>
          <a:custGeom>
            <a:avLst/>
            <a:gdLst>
              <a:gd name="T0" fmla="*/ 0 w 336"/>
              <a:gd name="T1" fmla="*/ 144 h 288"/>
              <a:gd name="T2" fmla="*/ 336 w 336"/>
              <a:gd name="T3" fmla="*/ 0 h 288"/>
              <a:gd name="T4" fmla="*/ 336 w 336"/>
              <a:gd name="T5" fmla="*/ 288 h 288"/>
              <a:gd name="T6" fmla="*/ 0 w 336"/>
              <a:gd name="T7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288">
                <a:moveTo>
                  <a:pt x="0" y="144"/>
                </a:moveTo>
                <a:lnTo>
                  <a:pt x="336" y="0"/>
                </a:lnTo>
                <a:lnTo>
                  <a:pt x="336" y="288"/>
                </a:lnTo>
                <a:lnTo>
                  <a:pt x="0" y="144"/>
                </a:lnTo>
                <a:close/>
              </a:path>
            </a:pathLst>
          </a:custGeom>
          <a:gradFill rotWithShape="0">
            <a:gsLst>
              <a:gs pos="0">
                <a:srgbClr val="00FF00">
                  <a:gamma/>
                  <a:shade val="64706"/>
                  <a:invGamma/>
                  <a:alpha val="0"/>
                </a:srgbClr>
              </a:gs>
              <a:gs pos="50000">
                <a:srgbClr val="00FF00">
                  <a:alpha val="67000"/>
                </a:srgbClr>
              </a:gs>
              <a:gs pos="100000">
                <a:srgbClr val="00FF00">
                  <a:gamma/>
                  <a:shade val="64706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7315200" y="2819400"/>
            <a:ext cx="736600" cy="1371600"/>
            <a:chOff x="4800" y="1776"/>
            <a:chExt cx="464" cy="864"/>
          </a:xfrm>
        </p:grpSpPr>
        <p:sp>
          <p:nvSpPr>
            <p:cNvPr id="150539" name="Rectangle 11"/>
            <p:cNvSpPr>
              <a:spLocks noChangeArrowheads="1"/>
            </p:cNvSpPr>
            <p:nvPr/>
          </p:nvSpPr>
          <p:spPr bwMode="auto">
            <a:xfrm flipV="1">
              <a:off x="4912" y="196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0" name="AutoShape 12"/>
            <p:cNvSpPr>
              <a:spLocks noChangeArrowheads="1"/>
            </p:cNvSpPr>
            <p:nvPr/>
          </p:nvSpPr>
          <p:spPr bwMode="auto">
            <a:xfrm flipH="1" flipV="1">
              <a:off x="4816" y="1776"/>
              <a:ext cx="144" cy="576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1" name="Freeform 13"/>
            <p:cNvSpPr>
              <a:spLocks/>
            </p:cNvSpPr>
            <p:nvPr/>
          </p:nvSpPr>
          <p:spPr bwMode="auto">
            <a:xfrm flipV="1">
              <a:off x="4816" y="2112"/>
              <a:ext cx="448" cy="528"/>
            </a:xfrm>
            <a:custGeom>
              <a:avLst/>
              <a:gdLst>
                <a:gd name="T0" fmla="*/ 296 w 448"/>
                <a:gd name="T1" fmla="*/ 528 h 528"/>
                <a:gd name="T2" fmla="*/ 440 w 448"/>
                <a:gd name="T3" fmla="*/ 480 h 528"/>
                <a:gd name="T4" fmla="*/ 248 w 448"/>
                <a:gd name="T5" fmla="*/ 288 h 528"/>
                <a:gd name="T6" fmla="*/ 8 w 448"/>
                <a:gd name="T7" fmla="*/ 144 h 528"/>
                <a:gd name="T8" fmla="*/ 200 w 448"/>
                <a:gd name="T9" fmla="*/ 48 h 528"/>
                <a:gd name="T10" fmla="*/ 200 w 448"/>
                <a:gd name="T1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528">
                  <a:moveTo>
                    <a:pt x="296" y="528"/>
                  </a:moveTo>
                  <a:cubicBezTo>
                    <a:pt x="372" y="524"/>
                    <a:pt x="448" y="520"/>
                    <a:pt x="440" y="480"/>
                  </a:cubicBezTo>
                  <a:cubicBezTo>
                    <a:pt x="432" y="440"/>
                    <a:pt x="320" y="344"/>
                    <a:pt x="248" y="288"/>
                  </a:cubicBezTo>
                  <a:cubicBezTo>
                    <a:pt x="176" y="232"/>
                    <a:pt x="16" y="184"/>
                    <a:pt x="8" y="144"/>
                  </a:cubicBezTo>
                  <a:cubicBezTo>
                    <a:pt x="0" y="104"/>
                    <a:pt x="168" y="72"/>
                    <a:pt x="200" y="48"/>
                  </a:cubicBezTo>
                  <a:cubicBezTo>
                    <a:pt x="232" y="24"/>
                    <a:pt x="200" y="8"/>
                    <a:pt x="2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2" name="Freeform 14"/>
            <p:cNvSpPr>
              <a:spLocks/>
            </p:cNvSpPr>
            <p:nvPr/>
          </p:nvSpPr>
          <p:spPr bwMode="auto">
            <a:xfrm flipV="1">
              <a:off x="4800" y="2064"/>
              <a:ext cx="448" cy="528"/>
            </a:xfrm>
            <a:custGeom>
              <a:avLst/>
              <a:gdLst>
                <a:gd name="T0" fmla="*/ 296 w 448"/>
                <a:gd name="T1" fmla="*/ 528 h 528"/>
                <a:gd name="T2" fmla="*/ 440 w 448"/>
                <a:gd name="T3" fmla="*/ 480 h 528"/>
                <a:gd name="T4" fmla="*/ 248 w 448"/>
                <a:gd name="T5" fmla="*/ 288 h 528"/>
                <a:gd name="T6" fmla="*/ 8 w 448"/>
                <a:gd name="T7" fmla="*/ 144 h 528"/>
                <a:gd name="T8" fmla="*/ 200 w 448"/>
                <a:gd name="T9" fmla="*/ 48 h 528"/>
                <a:gd name="T10" fmla="*/ 200 w 448"/>
                <a:gd name="T1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528">
                  <a:moveTo>
                    <a:pt x="296" y="528"/>
                  </a:moveTo>
                  <a:cubicBezTo>
                    <a:pt x="372" y="524"/>
                    <a:pt x="448" y="520"/>
                    <a:pt x="440" y="480"/>
                  </a:cubicBezTo>
                  <a:cubicBezTo>
                    <a:pt x="432" y="440"/>
                    <a:pt x="320" y="344"/>
                    <a:pt x="248" y="288"/>
                  </a:cubicBezTo>
                  <a:cubicBezTo>
                    <a:pt x="176" y="232"/>
                    <a:pt x="16" y="184"/>
                    <a:pt x="8" y="144"/>
                  </a:cubicBezTo>
                  <a:cubicBezTo>
                    <a:pt x="0" y="104"/>
                    <a:pt x="168" y="72"/>
                    <a:pt x="200" y="48"/>
                  </a:cubicBezTo>
                  <a:cubicBezTo>
                    <a:pt x="232" y="24"/>
                    <a:pt x="200" y="8"/>
                    <a:pt x="2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4191000" y="2057400"/>
            <a:ext cx="228600" cy="24384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6934200" y="2681288"/>
            <a:ext cx="1588" cy="1192212"/>
            <a:chOff x="4560" y="1745"/>
            <a:chExt cx="0" cy="751"/>
          </a:xfrm>
        </p:grpSpPr>
        <p:sp>
          <p:nvSpPr>
            <p:cNvPr id="150535" name="Line 7"/>
            <p:cNvSpPr>
              <a:spLocks noChangeShapeType="1"/>
            </p:cNvSpPr>
            <p:nvPr/>
          </p:nvSpPr>
          <p:spPr bwMode="auto">
            <a:xfrm>
              <a:off x="4560" y="1745"/>
              <a:ext cx="0" cy="3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6" name="Line 8"/>
            <p:cNvSpPr>
              <a:spLocks noChangeShapeType="1"/>
            </p:cNvSpPr>
            <p:nvPr/>
          </p:nvSpPr>
          <p:spPr bwMode="auto">
            <a:xfrm rot="-10800000">
              <a:off x="4560" y="2129"/>
              <a:ext cx="0" cy="3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685800" y="32385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7086600" y="4267200"/>
            <a:ext cx="1295400" cy="121920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7543800" y="4686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658100" y="4819650"/>
            <a:ext cx="152400" cy="114300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3254375" y="166688"/>
            <a:ext cx="2635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Confocal PSF</a:t>
            </a:r>
          </a:p>
        </p:txBody>
      </p:sp>
      <p:pic>
        <p:nvPicPr>
          <p:cNvPr id="15055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990600"/>
            <a:ext cx="784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056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990600"/>
            <a:ext cx="7842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6781800" y="8382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Georgia" charset="0"/>
              </a:rPr>
              <a:t>WF</a:t>
            </a:r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8077200" y="838200"/>
            <a:ext cx="43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Georgia" charset="0"/>
              </a:rPr>
              <a:t>CF</a:t>
            </a:r>
          </a:p>
        </p:txBody>
      </p:sp>
      <p:pic>
        <p:nvPicPr>
          <p:cNvPr id="150567" name="Picture 39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4" grpId="0" animBg="1"/>
      <p:bldP spid="150544" grpId="0" animBg="1"/>
      <p:bldP spid="150545" grpId="0" animBg="1"/>
      <p:bldP spid="150548" grpId="0" animBg="1"/>
      <p:bldP spid="1505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0425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4319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400" i="1">
                <a:solidFill>
                  <a:srgbClr val="00FF00"/>
                </a:solidFill>
              </a:rPr>
              <a:t>Schermelleh L et al. J Cell Biol 2010;190:165-175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914400" y="4445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Microscopy</a:t>
            </a:r>
          </a:p>
        </p:txBody>
      </p:sp>
      <p:pic>
        <p:nvPicPr>
          <p:cNvPr id="300058" name="Picture 26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grpSp>
        <p:nvGrpSpPr>
          <p:cNvPr id="300071" name="Group 39"/>
          <p:cNvGrpSpPr>
            <a:grpSpLocks/>
          </p:cNvGrpSpPr>
          <p:nvPr/>
        </p:nvGrpSpPr>
        <p:grpSpPr bwMode="auto">
          <a:xfrm>
            <a:off x="3505200" y="1524000"/>
            <a:ext cx="4502150" cy="4756150"/>
            <a:chOff x="2208" y="960"/>
            <a:chExt cx="2836" cy="2996"/>
          </a:xfrm>
        </p:grpSpPr>
        <p:grpSp>
          <p:nvGrpSpPr>
            <p:cNvPr id="300046" name="Group 14"/>
            <p:cNvGrpSpPr>
              <a:grpSpLocks/>
            </p:cNvGrpSpPr>
            <p:nvPr/>
          </p:nvGrpSpPr>
          <p:grpSpPr bwMode="auto">
            <a:xfrm>
              <a:off x="2208" y="960"/>
              <a:ext cx="480" cy="1688"/>
              <a:chOff x="2208" y="960"/>
              <a:chExt cx="480" cy="1688"/>
            </a:xfrm>
          </p:grpSpPr>
          <p:sp>
            <p:nvSpPr>
              <p:cNvPr id="300042" name="AutoShape 10"/>
              <p:cNvSpPr>
                <a:spLocks noChangeArrowheads="1"/>
              </p:cNvSpPr>
              <p:nvPr/>
            </p:nvSpPr>
            <p:spPr bwMode="auto">
              <a:xfrm>
                <a:off x="2208" y="981"/>
                <a:ext cx="480" cy="15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00040" name="Picture 8" descr="STED_3X_psf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960"/>
                <a:ext cx="384" cy="1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0044" name="AutoShape 12"/>
            <p:cNvSpPr>
              <a:spLocks noChangeArrowheads="1"/>
            </p:cNvSpPr>
            <p:nvPr/>
          </p:nvSpPr>
          <p:spPr bwMode="auto">
            <a:xfrm>
              <a:off x="2668" y="1584"/>
              <a:ext cx="336" cy="5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041" name="Picture 9" descr="STED_3X_psf_0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580">
              <a:off x="2581" y="1440"/>
              <a:ext cx="378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0048" name="Text Box 16"/>
            <p:cNvSpPr txBox="1">
              <a:spLocks noChangeArrowheads="1"/>
            </p:cNvSpPr>
            <p:nvPr/>
          </p:nvSpPr>
          <p:spPr bwMode="auto">
            <a:xfrm>
              <a:off x="2588" y="3004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300049" name="Text Box 17"/>
            <p:cNvSpPr txBox="1">
              <a:spLocks noChangeArrowheads="1"/>
            </p:cNvSpPr>
            <p:nvPr/>
          </p:nvSpPr>
          <p:spPr bwMode="auto">
            <a:xfrm>
              <a:off x="2588" y="3196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100</a:t>
              </a:r>
            </a:p>
          </p:txBody>
        </p:sp>
        <p:sp>
          <p:nvSpPr>
            <p:cNvPr id="300050" name="Text Box 18"/>
            <p:cNvSpPr txBox="1">
              <a:spLocks noChangeArrowheads="1"/>
            </p:cNvSpPr>
            <p:nvPr/>
          </p:nvSpPr>
          <p:spPr bwMode="auto">
            <a:xfrm>
              <a:off x="2513" y="1056"/>
              <a:ext cx="7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gSTED 3X</a:t>
              </a:r>
            </a:p>
          </p:txBody>
        </p:sp>
        <p:sp>
          <p:nvSpPr>
            <p:cNvPr id="300052" name="Text Box 20"/>
            <p:cNvSpPr txBox="1">
              <a:spLocks noChangeArrowheads="1"/>
            </p:cNvSpPr>
            <p:nvPr/>
          </p:nvSpPr>
          <p:spPr bwMode="auto">
            <a:xfrm rot="-1385165">
              <a:off x="2352" y="3216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sp>
          <p:nvSpPr>
            <p:cNvPr id="300051" name="Text Box 19"/>
            <p:cNvSpPr txBox="1">
              <a:spLocks noChangeArrowheads="1"/>
            </p:cNvSpPr>
            <p:nvPr/>
          </p:nvSpPr>
          <p:spPr bwMode="auto">
            <a:xfrm rot="-1385165">
              <a:off x="2208" y="3744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_____</a:t>
              </a:r>
            </a:p>
          </p:txBody>
        </p:sp>
        <p:sp>
          <p:nvSpPr>
            <p:cNvPr id="300053" name="Text Box 21"/>
            <p:cNvSpPr txBox="1">
              <a:spLocks noChangeArrowheads="1"/>
            </p:cNvSpPr>
            <p:nvPr/>
          </p:nvSpPr>
          <p:spPr bwMode="auto">
            <a:xfrm>
              <a:off x="2448" y="363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500D"/>
                  </a:solidFill>
                </a:rPr>
                <a:t>2013</a:t>
              </a:r>
              <a:endParaRPr lang="en-US" b="1">
                <a:solidFill>
                  <a:srgbClr val="FF500D"/>
                </a:solidFill>
              </a:endParaRPr>
            </a:p>
          </p:txBody>
        </p:sp>
        <p:sp>
          <p:nvSpPr>
            <p:cNvPr id="300054" name="Text Box 22"/>
            <p:cNvSpPr txBox="1">
              <a:spLocks noChangeArrowheads="1"/>
            </p:cNvSpPr>
            <p:nvPr/>
          </p:nvSpPr>
          <p:spPr bwMode="auto">
            <a:xfrm rot="-1385165">
              <a:off x="2352" y="302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pic>
          <p:nvPicPr>
            <p:cNvPr id="300062" name="Picture 30" descr="STED_3X_psf_0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6828">
              <a:off x="4560" y="1632"/>
              <a:ext cx="378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0064" name="Text Box 32"/>
            <p:cNvSpPr txBox="1">
              <a:spLocks noChangeArrowheads="1"/>
            </p:cNvSpPr>
            <p:nvPr/>
          </p:nvSpPr>
          <p:spPr bwMode="auto">
            <a:xfrm>
              <a:off x="4800" y="3168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300066" name="Text Box 34"/>
            <p:cNvSpPr txBox="1">
              <a:spLocks noChangeArrowheads="1"/>
            </p:cNvSpPr>
            <p:nvPr/>
          </p:nvSpPr>
          <p:spPr bwMode="auto">
            <a:xfrm rot="-1385165">
              <a:off x="4564" y="3188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sp>
          <p:nvSpPr>
            <p:cNvPr id="300070" name="Rectangle 38"/>
            <p:cNvSpPr>
              <a:spLocks noChangeArrowheads="1"/>
            </p:cNvSpPr>
            <p:nvPr/>
          </p:nvSpPr>
          <p:spPr bwMode="auto">
            <a:xfrm>
              <a:off x="4561" y="1008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Biplan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02" name="Rectangle 86"/>
          <p:cNvSpPr>
            <a:spLocks noChangeArrowheads="1"/>
          </p:cNvSpPr>
          <p:nvPr/>
        </p:nvSpPr>
        <p:spPr bwMode="auto">
          <a:xfrm>
            <a:off x="1371600" y="19685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Biplan Localization Microscopy</a:t>
            </a:r>
          </a:p>
        </p:txBody>
      </p:sp>
      <p:pic>
        <p:nvPicPr>
          <p:cNvPr id="393303" name="Picture 87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grpSp>
        <p:nvGrpSpPr>
          <p:cNvPr id="393362" name="Group 146"/>
          <p:cNvGrpSpPr>
            <a:grpSpLocks/>
          </p:cNvGrpSpPr>
          <p:nvPr/>
        </p:nvGrpSpPr>
        <p:grpSpPr bwMode="auto">
          <a:xfrm>
            <a:off x="3771900" y="1905000"/>
            <a:ext cx="1600200" cy="3581400"/>
            <a:chOff x="2376" y="1200"/>
            <a:chExt cx="1008" cy="2256"/>
          </a:xfrm>
        </p:grpSpPr>
        <p:sp>
          <p:nvSpPr>
            <p:cNvPr id="393329" name="Rectangle 113"/>
            <p:cNvSpPr>
              <a:spLocks noChangeArrowheads="1"/>
            </p:cNvSpPr>
            <p:nvPr/>
          </p:nvSpPr>
          <p:spPr bwMode="auto">
            <a:xfrm>
              <a:off x="2376" y="1968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31" name="Rectangle 115"/>
            <p:cNvSpPr>
              <a:spLocks noChangeArrowheads="1"/>
            </p:cNvSpPr>
            <p:nvPr/>
          </p:nvSpPr>
          <p:spPr bwMode="auto">
            <a:xfrm>
              <a:off x="2376" y="2736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33" name="Rectangle 117"/>
            <p:cNvSpPr>
              <a:spLocks noChangeArrowheads="1"/>
            </p:cNvSpPr>
            <p:nvPr/>
          </p:nvSpPr>
          <p:spPr bwMode="auto">
            <a:xfrm>
              <a:off x="2376" y="1200"/>
              <a:ext cx="100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3365" name="Group 149"/>
          <p:cNvGrpSpPr>
            <a:grpSpLocks/>
          </p:cNvGrpSpPr>
          <p:nvPr/>
        </p:nvGrpSpPr>
        <p:grpSpPr bwMode="auto">
          <a:xfrm>
            <a:off x="457200" y="1924050"/>
            <a:ext cx="2438400" cy="4629150"/>
            <a:chOff x="288" y="1212"/>
            <a:chExt cx="1536" cy="2916"/>
          </a:xfrm>
        </p:grpSpPr>
        <p:grpSp>
          <p:nvGrpSpPr>
            <p:cNvPr id="393225" name="Group 9"/>
            <p:cNvGrpSpPr>
              <a:grpSpLocks/>
            </p:cNvGrpSpPr>
            <p:nvPr/>
          </p:nvGrpSpPr>
          <p:grpSpPr bwMode="auto">
            <a:xfrm rot="5400000">
              <a:off x="133" y="2555"/>
              <a:ext cx="1846" cy="576"/>
              <a:chOff x="768" y="2352"/>
              <a:chExt cx="4272" cy="576"/>
            </a:xfrm>
          </p:grpSpPr>
          <p:grpSp>
            <p:nvGrpSpPr>
              <p:cNvPr id="393226" name="Group 10"/>
              <p:cNvGrpSpPr>
                <a:grpSpLocks/>
              </p:cNvGrpSpPr>
              <p:nvPr/>
            </p:nvGrpSpPr>
            <p:grpSpPr bwMode="auto">
              <a:xfrm>
                <a:off x="4608" y="2568"/>
                <a:ext cx="432" cy="144"/>
                <a:chOff x="4608" y="2352"/>
                <a:chExt cx="912" cy="576"/>
              </a:xfrm>
            </p:grpSpPr>
            <p:sp>
              <p:nvSpPr>
                <p:cNvPr id="39322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608" y="2352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608" y="2467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608" y="2583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0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3233" name="Group 17"/>
              <p:cNvGrpSpPr>
                <a:grpSpLocks/>
              </p:cNvGrpSpPr>
              <p:nvPr/>
            </p:nvGrpSpPr>
            <p:grpSpPr bwMode="auto">
              <a:xfrm flipH="1">
                <a:off x="768" y="2352"/>
                <a:ext cx="3888" cy="576"/>
                <a:chOff x="4608" y="2352"/>
                <a:chExt cx="912" cy="576"/>
              </a:xfrm>
            </p:grpSpPr>
            <p:sp>
              <p:nvSpPr>
                <p:cNvPr id="3932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608" y="2352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608" y="2467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608" y="2583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8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239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3240" name="Oval 24"/>
            <p:cNvSpPr>
              <a:spLocks noChangeArrowheads="1"/>
            </p:cNvSpPr>
            <p:nvPr/>
          </p:nvSpPr>
          <p:spPr bwMode="auto">
            <a:xfrm rot="5400000">
              <a:off x="984" y="1080"/>
              <a:ext cx="144" cy="1536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>
                    <a:alpha val="77601"/>
                  </a:srgbClr>
                </a:gs>
                <a:gs pos="35000">
                  <a:srgbClr val="C4D6EB">
                    <a:alpha val="60800"/>
                  </a:srgbClr>
                </a:gs>
                <a:gs pos="50000">
                  <a:srgbClr val="FFEBFA">
                    <a:alpha val="44000"/>
                  </a:srgbClr>
                </a:gs>
                <a:gs pos="65000">
                  <a:srgbClr val="C4D6EB">
                    <a:alpha val="60800"/>
                  </a:srgbClr>
                </a:gs>
                <a:gs pos="80001">
                  <a:srgbClr val="85C2FF">
                    <a:alpha val="77601"/>
                  </a:srgbClr>
                </a:gs>
                <a:gs pos="100000">
                  <a:srgbClr val="5E9EF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66" name="Rectangle 50" descr="Green marble"/>
            <p:cNvSpPr>
              <a:spLocks noChangeArrowheads="1"/>
            </p:cNvSpPr>
            <p:nvPr/>
          </p:nvSpPr>
          <p:spPr bwMode="auto">
            <a:xfrm rot="5400000">
              <a:off x="120" y="2664"/>
              <a:ext cx="1872" cy="1056"/>
            </a:xfrm>
            <a:prstGeom prst="rect">
              <a:avLst/>
            </a:prstGeom>
            <a:blipFill dpi="0" rotWithShape="0">
              <a:blip r:embed="rId4">
                <a:alphaModFix amt="19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07" name="Oval 91"/>
            <p:cNvSpPr>
              <a:spLocks noChangeArrowheads="1"/>
            </p:cNvSpPr>
            <p:nvPr/>
          </p:nvSpPr>
          <p:spPr bwMode="auto">
            <a:xfrm rot="5400000">
              <a:off x="1032" y="3168"/>
              <a:ext cx="47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08" name="Oval 92"/>
            <p:cNvSpPr>
              <a:spLocks noChangeArrowheads="1"/>
            </p:cNvSpPr>
            <p:nvPr/>
          </p:nvSpPr>
          <p:spPr bwMode="auto">
            <a:xfrm rot="5400000">
              <a:off x="1032" y="3553"/>
              <a:ext cx="47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09" name="Oval 93"/>
            <p:cNvSpPr>
              <a:spLocks noChangeArrowheads="1"/>
            </p:cNvSpPr>
            <p:nvPr/>
          </p:nvSpPr>
          <p:spPr bwMode="auto">
            <a:xfrm rot="5400000">
              <a:off x="1032" y="3984"/>
              <a:ext cx="47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3322" name="Group 106"/>
            <p:cNvGrpSpPr>
              <a:grpSpLocks/>
            </p:cNvGrpSpPr>
            <p:nvPr/>
          </p:nvGrpSpPr>
          <p:grpSpPr bwMode="auto">
            <a:xfrm rot="-5400000" flipH="1" flipV="1">
              <a:off x="749" y="1230"/>
              <a:ext cx="612" cy="576"/>
              <a:chOff x="4608" y="2352"/>
              <a:chExt cx="912" cy="576"/>
            </a:xfrm>
          </p:grpSpPr>
          <p:sp>
            <p:nvSpPr>
              <p:cNvPr id="393323" name="Line 107"/>
              <p:cNvSpPr>
                <a:spLocks noChangeShapeType="1"/>
              </p:cNvSpPr>
              <p:nvPr/>
            </p:nvSpPr>
            <p:spPr bwMode="auto">
              <a:xfrm flipH="1">
                <a:off x="4608" y="2352"/>
                <a:ext cx="912" cy="288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4" name="Line 108"/>
              <p:cNvSpPr>
                <a:spLocks noChangeShapeType="1"/>
              </p:cNvSpPr>
              <p:nvPr/>
            </p:nvSpPr>
            <p:spPr bwMode="auto">
              <a:xfrm flipH="1">
                <a:off x="4608" y="2467"/>
                <a:ext cx="912" cy="173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5" name="Line 109"/>
              <p:cNvSpPr>
                <a:spLocks noChangeShapeType="1"/>
              </p:cNvSpPr>
              <p:nvPr/>
            </p:nvSpPr>
            <p:spPr bwMode="auto">
              <a:xfrm flipH="1">
                <a:off x="4608" y="2583"/>
                <a:ext cx="912" cy="5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6" name="Line 110"/>
              <p:cNvSpPr>
                <a:spLocks noChangeShapeType="1"/>
              </p:cNvSpPr>
              <p:nvPr/>
            </p:nvSpPr>
            <p:spPr bwMode="auto">
              <a:xfrm flipH="1" flipV="1">
                <a:off x="4608" y="2640"/>
                <a:ext cx="912" cy="288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7" name="Line 111"/>
              <p:cNvSpPr>
                <a:spLocks noChangeShapeType="1"/>
              </p:cNvSpPr>
              <p:nvPr/>
            </p:nvSpPr>
            <p:spPr bwMode="auto">
              <a:xfrm flipH="1" flipV="1">
                <a:off x="4608" y="2640"/>
                <a:ext cx="912" cy="173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8" name="Line 112"/>
              <p:cNvSpPr>
                <a:spLocks noChangeShapeType="1"/>
              </p:cNvSpPr>
              <p:nvPr/>
            </p:nvSpPr>
            <p:spPr bwMode="auto">
              <a:xfrm flipH="1" flipV="1">
                <a:off x="4608" y="2640"/>
                <a:ext cx="912" cy="5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3353" name="Group 137"/>
          <p:cNvGrpSpPr>
            <a:grpSpLocks/>
          </p:cNvGrpSpPr>
          <p:nvPr/>
        </p:nvGrpSpPr>
        <p:grpSpPr bwMode="auto">
          <a:xfrm>
            <a:off x="5943600" y="1701800"/>
            <a:ext cx="2855913" cy="3556000"/>
            <a:chOff x="3744" y="1072"/>
            <a:chExt cx="1799" cy="2240"/>
          </a:xfrm>
        </p:grpSpPr>
        <p:grpSp>
          <p:nvGrpSpPr>
            <p:cNvPr id="393341" name="Group 125"/>
            <p:cNvGrpSpPr>
              <a:grpSpLocks/>
            </p:cNvGrpSpPr>
            <p:nvPr/>
          </p:nvGrpSpPr>
          <p:grpSpPr bwMode="auto">
            <a:xfrm>
              <a:off x="3744" y="1344"/>
              <a:ext cx="1248" cy="336"/>
              <a:chOff x="3792" y="1344"/>
              <a:chExt cx="1248" cy="336"/>
            </a:xfrm>
          </p:grpSpPr>
          <p:sp>
            <p:nvSpPr>
              <p:cNvPr id="393339" name="AutoShape 123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1248" cy="336"/>
              </a:xfrm>
              <a:prstGeom prst="parallelogram">
                <a:avLst>
                  <a:gd name="adj" fmla="val 124102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40" name="Oval 124"/>
              <p:cNvSpPr>
                <a:spLocks noChangeArrowheads="1"/>
              </p:cNvSpPr>
              <p:nvPr/>
            </p:nvSpPr>
            <p:spPr bwMode="auto">
              <a:xfrm>
                <a:off x="4368" y="14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3342" name="Group 126"/>
            <p:cNvGrpSpPr>
              <a:grpSpLocks/>
            </p:cNvGrpSpPr>
            <p:nvPr/>
          </p:nvGrpSpPr>
          <p:grpSpPr bwMode="auto">
            <a:xfrm>
              <a:off x="3744" y="2136"/>
              <a:ext cx="1248" cy="336"/>
              <a:chOff x="3792" y="1344"/>
              <a:chExt cx="1248" cy="336"/>
            </a:xfrm>
          </p:grpSpPr>
          <p:sp>
            <p:nvSpPr>
              <p:cNvPr id="393343" name="AutoShape 127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1248" cy="336"/>
              </a:xfrm>
              <a:prstGeom prst="parallelogram">
                <a:avLst>
                  <a:gd name="adj" fmla="val 124102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44" name="Oval 128"/>
              <p:cNvSpPr>
                <a:spLocks noChangeArrowheads="1"/>
              </p:cNvSpPr>
              <p:nvPr/>
            </p:nvSpPr>
            <p:spPr bwMode="auto">
              <a:xfrm>
                <a:off x="4368" y="14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3345" name="Group 129"/>
            <p:cNvGrpSpPr>
              <a:grpSpLocks/>
            </p:cNvGrpSpPr>
            <p:nvPr/>
          </p:nvGrpSpPr>
          <p:grpSpPr bwMode="auto">
            <a:xfrm>
              <a:off x="3744" y="2928"/>
              <a:ext cx="1248" cy="336"/>
              <a:chOff x="3792" y="1344"/>
              <a:chExt cx="1248" cy="336"/>
            </a:xfrm>
          </p:grpSpPr>
          <p:sp>
            <p:nvSpPr>
              <p:cNvPr id="393346" name="AutoShape 130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1248" cy="336"/>
              </a:xfrm>
              <a:prstGeom prst="parallelogram">
                <a:avLst>
                  <a:gd name="adj" fmla="val 124102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47" name="Oval 131"/>
              <p:cNvSpPr>
                <a:spLocks noChangeArrowheads="1"/>
              </p:cNvSpPr>
              <p:nvPr/>
            </p:nvSpPr>
            <p:spPr bwMode="auto">
              <a:xfrm>
                <a:off x="4368" y="14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3348" name="Line 132"/>
            <p:cNvSpPr>
              <a:spLocks noChangeShapeType="1"/>
            </p:cNvSpPr>
            <p:nvPr/>
          </p:nvSpPr>
          <p:spPr bwMode="auto">
            <a:xfrm>
              <a:off x="5207" y="1344"/>
              <a:ext cx="0" cy="17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49" name="Rectangle 133"/>
            <p:cNvSpPr>
              <a:spLocks noChangeArrowheads="1"/>
            </p:cNvSpPr>
            <p:nvPr/>
          </p:nvSpPr>
          <p:spPr bwMode="auto">
            <a:xfrm>
              <a:off x="4872" y="1072"/>
              <a:ext cx="6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chemeClr val="bg1"/>
                  </a:solidFill>
                  <a:latin typeface="Georgia" charset="0"/>
                </a:rPr>
                <a:t>+ 400 nm</a:t>
              </a:r>
            </a:p>
          </p:txBody>
        </p:sp>
        <p:sp>
          <p:nvSpPr>
            <p:cNvPr id="393350" name="Rectangle 134"/>
            <p:cNvSpPr>
              <a:spLocks noChangeArrowheads="1"/>
            </p:cNvSpPr>
            <p:nvPr/>
          </p:nvSpPr>
          <p:spPr bwMode="auto">
            <a:xfrm>
              <a:off x="4890" y="3120"/>
              <a:ext cx="6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chemeClr val="bg1"/>
                  </a:solidFill>
                  <a:latin typeface="Georgia" charset="0"/>
                </a:rPr>
                <a:t>- 400 nm</a:t>
              </a:r>
            </a:p>
          </p:txBody>
        </p:sp>
        <p:sp>
          <p:nvSpPr>
            <p:cNvPr id="393351" name="Line 135"/>
            <p:cNvSpPr>
              <a:spLocks noChangeShapeType="1"/>
            </p:cNvSpPr>
            <p:nvPr/>
          </p:nvSpPr>
          <p:spPr bwMode="auto">
            <a:xfrm>
              <a:off x="5159" y="225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52" name="Rectangle 136"/>
            <p:cNvSpPr>
              <a:spLocks noChangeArrowheads="1"/>
            </p:cNvSpPr>
            <p:nvPr/>
          </p:nvSpPr>
          <p:spPr bwMode="auto">
            <a:xfrm>
              <a:off x="5232" y="2112"/>
              <a:ext cx="2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Georgia" charset="0"/>
                </a:rPr>
                <a:t>0</a:t>
              </a:r>
              <a:r>
                <a:rPr lang="en-US" sz="1400" b="1" i="1">
                  <a:solidFill>
                    <a:schemeClr val="bg1"/>
                  </a:solidFill>
                  <a:latin typeface="Georgia" charset="0"/>
                </a:rPr>
                <a:t> </a:t>
              </a:r>
            </a:p>
          </p:txBody>
        </p:sp>
      </p:grpSp>
      <p:grpSp>
        <p:nvGrpSpPr>
          <p:cNvPr id="393363" name="Group 147"/>
          <p:cNvGrpSpPr>
            <a:grpSpLocks/>
          </p:cNvGrpSpPr>
          <p:nvPr/>
        </p:nvGrpSpPr>
        <p:grpSpPr bwMode="auto">
          <a:xfrm>
            <a:off x="4216400" y="2133600"/>
            <a:ext cx="711200" cy="3141663"/>
            <a:chOff x="2656" y="1344"/>
            <a:chExt cx="448" cy="1979"/>
          </a:xfrm>
        </p:grpSpPr>
        <p:sp>
          <p:nvSpPr>
            <p:cNvPr id="393354" name="Oval 138"/>
            <p:cNvSpPr>
              <a:spLocks noChangeAspect="1" noChangeArrowheads="1"/>
            </p:cNvSpPr>
            <p:nvPr/>
          </p:nvSpPr>
          <p:spPr bwMode="auto">
            <a:xfrm>
              <a:off x="2746" y="2194"/>
              <a:ext cx="268" cy="268"/>
            </a:xfrm>
            <a:prstGeom prst="ellipse">
              <a:avLst/>
            </a:prstGeom>
            <a:gradFill rotWithShape="0">
              <a:gsLst>
                <a:gs pos="0">
                  <a:srgbClr val="FFF7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58" name="Oval 142"/>
            <p:cNvSpPr>
              <a:spLocks noChangeAspect="1" noChangeArrowheads="1"/>
            </p:cNvSpPr>
            <p:nvPr/>
          </p:nvSpPr>
          <p:spPr bwMode="auto">
            <a:xfrm>
              <a:off x="2656" y="2870"/>
              <a:ext cx="448" cy="453"/>
            </a:xfrm>
            <a:prstGeom prst="ellipse">
              <a:avLst/>
            </a:prstGeom>
            <a:gradFill rotWithShape="0">
              <a:gsLst>
                <a:gs pos="0">
                  <a:srgbClr val="FFF7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59" name="Oval 143"/>
            <p:cNvSpPr>
              <a:spLocks noChangeArrowheads="1"/>
            </p:cNvSpPr>
            <p:nvPr/>
          </p:nvSpPr>
          <p:spPr bwMode="auto">
            <a:xfrm>
              <a:off x="2664" y="134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7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3366" name="Group 150"/>
          <p:cNvGrpSpPr>
            <a:grpSpLocks/>
          </p:cNvGrpSpPr>
          <p:nvPr/>
        </p:nvGrpSpPr>
        <p:grpSpPr bwMode="auto">
          <a:xfrm>
            <a:off x="1066800" y="1295400"/>
            <a:ext cx="3962400" cy="3886200"/>
            <a:chOff x="672" y="816"/>
            <a:chExt cx="2496" cy="2448"/>
          </a:xfrm>
        </p:grpSpPr>
        <p:grpSp>
          <p:nvGrpSpPr>
            <p:cNvPr id="393364" name="Group 148"/>
            <p:cNvGrpSpPr>
              <a:grpSpLocks/>
            </p:cNvGrpSpPr>
            <p:nvPr/>
          </p:nvGrpSpPr>
          <p:grpSpPr bwMode="auto">
            <a:xfrm>
              <a:off x="672" y="816"/>
              <a:ext cx="1446" cy="658"/>
              <a:chOff x="672" y="816"/>
              <a:chExt cx="1446" cy="658"/>
            </a:xfrm>
          </p:grpSpPr>
          <p:pic>
            <p:nvPicPr>
              <p:cNvPr id="393313" name="Picture 97" descr="cylindrical_len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152"/>
                <a:ext cx="864" cy="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3316" name="Line 100"/>
              <p:cNvSpPr>
                <a:spLocks noChangeShapeType="1"/>
              </p:cNvSpPr>
              <p:nvPr/>
            </p:nvSpPr>
            <p:spPr bwMode="auto">
              <a:xfrm rot="-5400000" flipH="1" flipV="1">
                <a:off x="1166" y="946"/>
                <a:ext cx="163" cy="384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17" name="Line 101"/>
              <p:cNvSpPr>
                <a:spLocks noChangeShapeType="1"/>
              </p:cNvSpPr>
              <p:nvPr/>
            </p:nvSpPr>
            <p:spPr bwMode="auto">
              <a:xfrm rot="-5400000" flipH="1" flipV="1">
                <a:off x="1118" y="946"/>
                <a:ext cx="211" cy="336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18" name="Line 102"/>
              <p:cNvSpPr>
                <a:spLocks noChangeShapeType="1"/>
              </p:cNvSpPr>
              <p:nvPr/>
            </p:nvSpPr>
            <p:spPr bwMode="auto">
              <a:xfrm rot="-5400000" flipH="1" flipV="1">
                <a:off x="878" y="994"/>
                <a:ext cx="403" cy="48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19" name="Line 103"/>
              <p:cNvSpPr>
                <a:spLocks noChangeShapeType="1"/>
              </p:cNvSpPr>
              <p:nvPr/>
            </p:nvSpPr>
            <p:spPr bwMode="auto">
              <a:xfrm rot="16200000" flipH="1">
                <a:off x="831" y="993"/>
                <a:ext cx="162" cy="28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0" name="Line 104"/>
              <p:cNvSpPr>
                <a:spLocks noChangeShapeType="1"/>
              </p:cNvSpPr>
              <p:nvPr/>
            </p:nvSpPr>
            <p:spPr bwMode="auto">
              <a:xfrm rot="16200000" flipH="1">
                <a:off x="831" y="993"/>
                <a:ext cx="402" cy="47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21" name="Line 105"/>
              <p:cNvSpPr>
                <a:spLocks noChangeShapeType="1"/>
              </p:cNvSpPr>
              <p:nvPr/>
            </p:nvSpPr>
            <p:spPr bwMode="auto">
              <a:xfrm rot="16200000" flipH="1">
                <a:off x="831" y="993"/>
                <a:ext cx="210" cy="239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36" name="Rectangle 120"/>
              <p:cNvSpPr>
                <a:spLocks noChangeArrowheads="1"/>
              </p:cNvSpPr>
              <p:nvPr/>
            </p:nvSpPr>
            <p:spPr bwMode="auto">
              <a:xfrm>
                <a:off x="1440" y="1104"/>
                <a:ext cx="67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solidFill>
                      <a:schemeClr val="bg1"/>
                    </a:solidFill>
                    <a:latin typeface="Georgia" charset="0"/>
                  </a:rPr>
                  <a:t>Cylindrical</a:t>
                </a:r>
              </a:p>
              <a:p>
                <a:r>
                  <a:rPr lang="en-US" sz="1400" i="1">
                    <a:solidFill>
                      <a:schemeClr val="bg1"/>
                    </a:solidFill>
                    <a:latin typeface="Georgia" charset="0"/>
                  </a:rPr>
                  <a:t> lens</a:t>
                </a:r>
              </a:p>
            </p:txBody>
          </p:sp>
        </p:grpSp>
        <p:grpSp>
          <p:nvGrpSpPr>
            <p:cNvPr id="393357" name="Group 141"/>
            <p:cNvGrpSpPr>
              <a:grpSpLocks/>
            </p:cNvGrpSpPr>
            <p:nvPr/>
          </p:nvGrpSpPr>
          <p:grpSpPr bwMode="auto">
            <a:xfrm>
              <a:off x="2616" y="1296"/>
              <a:ext cx="552" cy="1968"/>
              <a:chOff x="3240" y="1296"/>
              <a:chExt cx="552" cy="1968"/>
            </a:xfrm>
          </p:grpSpPr>
          <p:sp>
            <p:nvSpPr>
              <p:cNvPr id="393330" name="Oval 114"/>
              <p:cNvSpPr>
                <a:spLocks noChangeArrowheads="1"/>
              </p:cNvSpPr>
              <p:nvPr/>
            </p:nvSpPr>
            <p:spPr bwMode="auto">
              <a:xfrm>
                <a:off x="3348" y="2160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700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32" name="Oval 116"/>
              <p:cNvSpPr>
                <a:spLocks noChangeArrowheads="1"/>
              </p:cNvSpPr>
              <p:nvPr/>
            </p:nvSpPr>
            <p:spPr bwMode="auto">
              <a:xfrm>
                <a:off x="3240" y="2928"/>
                <a:ext cx="552" cy="336"/>
              </a:xfrm>
              <a:prstGeom prst="ellipse">
                <a:avLst/>
              </a:prstGeom>
              <a:gradFill rotWithShape="0">
                <a:gsLst>
                  <a:gs pos="0">
                    <a:srgbClr val="FFF700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34" name="Oval 118"/>
              <p:cNvSpPr>
                <a:spLocks noChangeArrowheads="1"/>
              </p:cNvSpPr>
              <p:nvPr/>
            </p:nvSpPr>
            <p:spPr bwMode="auto">
              <a:xfrm>
                <a:off x="3348" y="1296"/>
                <a:ext cx="336" cy="528"/>
              </a:xfrm>
              <a:prstGeom prst="ellipse">
                <a:avLst/>
              </a:prstGeom>
              <a:gradFill rotWithShape="0">
                <a:gsLst>
                  <a:gs pos="0">
                    <a:srgbClr val="FFF700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777777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1371600" y="19685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Biplan Localization Microscopy</a:t>
            </a:r>
          </a:p>
        </p:txBody>
      </p:sp>
      <p:pic>
        <p:nvPicPr>
          <p:cNvPr id="395267" name="Picture 3" descr="LOGCRCELB-bis"/>
          <p:cNvPicPr>
            <a:picLocks noChangeAspect="1" noChangeArrowheads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pic>
        <p:nvPicPr>
          <p:cNvPr id="395333" name="Picture 69" descr="Bi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30988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334" name="Rectangle 70"/>
          <p:cNvSpPr>
            <a:spLocks noChangeArrowheads="1"/>
          </p:cNvSpPr>
          <p:nvPr/>
        </p:nvSpPr>
        <p:spPr bwMode="auto">
          <a:xfrm>
            <a:off x="6950075" y="5486400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252027"/>
                </a:solidFill>
                <a:latin typeface="Arial Italic" charset="0"/>
              </a:rPr>
              <a:t>Vutara, Inc..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Oval 2"/>
          <p:cNvSpPr>
            <a:spLocks noChangeAspect="1" noChangeArrowheads="1"/>
          </p:cNvSpPr>
          <p:nvPr/>
        </p:nvSpPr>
        <p:spPr bwMode="auto">
          <a:xfrm>
            <a:off x="838200" y="1524000"/>
            <a:ext cx="306388" cy="1114425"/>
          </a:xfrm>
          <a:prstGeom prst="ellipse">
            <a:avLst/>
          </a:prstGeom>
          <a:solidFill>
            <a:srgbClr val="0294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7" name="Rectangle 3"/>
          <p:cNvSpPr>
            <a:spLocks noChangeAspect="1" noChangeArrowheads="1"/>
          </p:cNvSpPr>
          <p:nvPr/>
        </p:nvSpPr>
        <p:spPr bwMode="auto">
          <a:xfrm>
            <a:off x="982663" y="1524000"/>
            <a:ext cx="2633662" cy="1114425"/>
          </a:xfrm>
          <a:prstGeom prst="rect">
            <a:avLst/>
          </a:prstGeom>
          <a:solidFill>
            <a:srgbClr val="0294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8" name="Oval 4"/>
          <p:cNvSpPr>
            <a:spLocks noChangeAspect="1" noChangeArrowheads="1"/>
          </p:cNvSpPr>
          <p:nvPr/>
        </p:nvSpPr>
        <p:spPr bwMode="auto">
          <a:xfrm>
            <a:off x="3427413" y="1524000"/>
            <a:ext cx="306387" cy="1114425"/>
          </a:xfrm>
          <a:prstGeom prst="ellipse">
            <a:avLst/>
          </a:prstGeom>
          <a:gradFill rotWithShape="0">
            <a:gsLst>
              <a:gs pos="0">
                <a:srgbClr val="0294D4">
                  <a:gamma/>
                  <a:shade val="63922"/>
                  <a:invGamma/>
                </a:srgbClr>
              </a:gs>
              <a:gs pos="100000">
                <a:srgbClr val="0294D4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16D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320" name="Group 16"/>
          <p:cNvGrpSpPr>
            <a:grpSpLocks/>
          </p:cNvGrpSpPr>
          <p:nvPr/>
        </p:nvGrpSpPr>
        <p:grpSpPr bwMode="auto">
          <a:xfrm>
            <a:off x="1066800" y="1524000"/>
            <a:ext cx="2516188" cy="1114425"/>
            <a:chOff x="1439" y="336"/>
            <a:chExt cx="1585" cy="702"/>
          </a:xfrm>
        </p:grpSpPr>
        <p:sp>
          <p:nvSpPr>
            <p:cNvPr id="354310" name="Oval 6"/>
            <p:cNvSpPr>
              <a:spLocks noChangeAspect="1" noChangeArrowheads="1"/>
            </p:cNvSpPr>
            <p:nvPr/>
          </p:nvSpPr>
          <p:spPr bwMode="auto">
            <a:xfrm>
              <a:off x="1439" y="336"/>
              <a:ext cx="193" cy="702"/>
            </a:xfrm>
            <a:prstGeom prst="ellipse">
              <a:avLst/>
            </a:prstGeom>
            <a:gradFill rotWithShape="0">
              <a:gsLst>
                <a:gs pos="0">
                  <a:srgbClr val="0294D4">
                    <a:gamma/>
                    <a:shade val="63922"/>
                    <a:invGamma/>
                  </a:srgbClr>
                </a:gs>
                <a:gs pos="100000">
                  <a:srgbClr val="0294D4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16D9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3" name="Rectangle 9"/>
            <p:cNvSpPr>
              <a:spLocks noChangeArrowheads="1"/>
            </p:cNvSpPr>
            <p:nvPr/>
          </p:nvSpPr>
          <p:spPr bwMode="auto">
            <a:xfrm>
              <a:off x="1536" y="432"/>
              <a:ext cx="1487" cy="528"/>
            </a:xfrm>
            <a:prstGeom prst="rect">
              <a:avLst/>
            </a:prstGeom>
            <a:gradFill rotWithShape="0">
              <a:gsLst>
                <a:gs pos="0">
                  <a:srgbClr val="01A4EE"/>
                </a:gs>
                <a:gs pos="50000">
                  <a:srgbClr val="01A4EE">
                    <a:gamma/>
                    <a:shade val="50196"/>
                    <a:invGamma/>
                  </a:srgbClr>
                </a:gs>
                <a:gs pos="100000">
                  <a:srgbClr val="01A4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016D9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1" name="Rectangle 7"/>
            <p:cNvSpPr>
              <a:spLocks noChangeAspect="1" noChangeArrowheads="1"/>
            </p:cNvSpPr>
            <p:nvPr/>
          </p:nvSpPr>
          <p:spPr bwMode="auto">
            <a:xfrm>
              <a:off x="1536" y="336"/>
              <a:ext cx="1488" cy="192"/>
            </a:xfrm>
            <a:prstGeom prst="rect">
              <a:avLst/>
            </a:prstGeom>
            <a:solidFill>
              <a:srgbClr val="01A4EE"/>
            </a:solidFill>
            <a:ln w="3175">
              <a:solidFill>
                <a:srgbClr val="016D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2" name="Rectangle 8"/>
            <p:cNvSpPr>
              <a:spLocks noChangeAspect="1" noChangeArrowheads="1"/>
            </p:cNvSpPr>
            <p:nvPr/>
          </p:nvSpPr>
          <p:spPr bwMode="auto">
            <a:xfrm>
              <a:off x="1536" y="846"/>
              <a:ext cx="1488" cy="192"/>
            </a:xfrm>
            <a:prstGeom prst="rect">
              <a:avLst/>
            </a:prstGeom>
            <a:solidFill>
              <a:srgbClr val="01A4EE"/>
            </a:solidFill>
            <a:ln w="3175">
              <a:solidFill>
                <a:srgbClr val="016D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322" name="Group 18"/>
          <p:cNvGrpSpPr>
            <a:grpSpLocks/>
          </p:cNvGrpSpPr>
          <p:nvPr/>
        </p:nvGrpSpPr>
        <p:grpSpPr bwMode="auto">
          <a:xfrm>
            <a:off x="1219200" y="1676400"/>
            <a:ext cx="2362200" cy="838200"/>
            <a:chOff x="1536" y="1344"/>
            <a:chExt cx="1488" cy="528"/>
          </a:xfrm>
        </p:grpSpPr>
        <p:sp>
          <p:nvSpPr>
            <p:cNvPr id="354319" name="Rectangle 15"/>
            <p:cNvSpPr>
              <a:spLocks noChangeArrowheads="1"/>
            </p:cNvSpPr>
            <p:nvPr/>
          </p:nvSpPr>
          <p:spPr bwMode="auto">
            <a:xfrm>
              <a:off x="1536" y="1344"/>
              <a:ext cx="1487" cy="528"/>
            </a:xfrm>
            <a:prstGeom prst="rect">
              <a:avLst/>
            </a:prstGeom>
            <a:solidFill>
              <a:srgbClr val="01A4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18" name="Group 14"/>
            <p:cNvGrpSpPr>
              <a:grpSpLocks/>
            </p:cNvGrpSpPr>
            <p:nvPr/>
          </p:nvGrpSpPr>
          <p:grpSpPr bwMode="auto">
            <a:xfrm>
              <a:off x="1536" y="1420"/>
              <a:ext cx="1488" cy="358"/>
              <a:chOff x="1536" y="1420"/>
              <a:chExt cx="1488" cy="358"/>
            </a:xfrm>
          </p:grpSpPr>
          <p:sp>
            <p:nvSpPr>
              <p:cNvPr id="354315" name="Oval 11"/>
              <p:cNvSpPr>
                <a:spLocks noChangeArrowheads="1"/>
              </p:cNvSpPr>
              <p:nvPr/>
            </p:nvSpPr>
            <p:spPr bwMode="auto">
              <a:xfrm>
                <a:off x="2518" y="1420"/>
                <a:ext cx="506" cy="358"/>
              </a:xfrm>
              <a:prstGeom prst="ellipse">
                <a:avLst/>
              </a:prstGeom>
              <a:gradFill rotWithShape="0">
                <a:gsLst>
                  <a:gs pos="0">
                    <a:srgbClr val="01A4EE">
                      <a:gamma/>
                      <a:shade val="18039"/>
                      <a:invGamma/>
                    </a:srgbClr>
                  </a:gs>
                  <a:gs pos="100000">
                    <a:srgbClr val="01A4E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Oval 12"/>
              <p:cNvSpPr>
                <a:spLocks noChangeArrowheads="1"/>
              </p:cNvSpPr>
              <p:nvPr/>
            </p:nvSpPr>
            <p:spPr bwMode="auto">
              <a:xfrm>
                <a:off x="2016" y="1420"/>
                <a:ext cx="506" cy="358"/>
              </a:xfrm>
              <a:prstGeom prst="ellipse">
                <a:avLst/>
              </a:prstGeom>
              <a:gradFill rotWithShape="0">
                <a:gsLst>
                  <a:gs pos="0">
                    <a:srgbClr val="01A4EE">
                      <a:gamma/>
                      <a:shade val="18039"/>
                      <a:invGamma/>
                    </a:srgbClr>
                  </a:gs>
                  <a:gs pos="100000">
                    <a:srgbClr val="01A4E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7" name="Oval 13"/>
              <p:cNvSpPr>
                <a:spLocks noChangeArrowheads="1"/>
              </p:cNvSpPr>
              <p:nvPr/>
            </p:nvSpPr>
            <p:spPr bwMode="auto">
              <a:xfrm>
                <a:off x="1536" y="1420"/>
                <a:ext cx="506" cy="358"/>
              </a:xfrm>
              <a:prstGeom prst="ellipse">
                <a:avLst/>
              </a:prstGeom>
              <a:gradFill rotWithShape="0">
                <a:gsLst>
                  <a:gs pos="0">
                    <a:srgbClr val="01A4EE">
                      <a:gamma/>
                      <a:shade val="18039"/>
                      <a:invGamma/>
                    </a:srgbClr>
                  </a:gs>
                  <a:gs pos="100000">
                    <a:srgbClr val="01A4E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4323" name="Oval 19"/>
          <p:cNvSpPr>
            <a:spLocks noChangeArrowheads="1"/>
          </p:cNvSpPr>
          <p:nvPr/>
        </p:nvSpPr>
        <p:spPr bwMode="auto">
          <a:xfrm>
            <a:off x="4219575" y="1485900"/>
            <a:ext cx="1143000" cy="1143000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4" name="Oval 20"/>
          <p:cNvSpPr>
            <a:spLocks noChangeArrowheads="1"/>
          </p:cNvSpPr>
          <p:nvPr/>
        </p:nvSpPr>
        <p:spPr bwMode="auto">
          <a:xfrm>
            <a:off x="6200775" y="1485900"/>
            <a:ext cx="1143000" cy="1143000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5" name="AutoShape 21" descr="10%"/>
          <p:cNvSpPr>
            <a:spLocks noChangeArrowheads="1"/>
          </p:cNvSpPr>
          <p:nvPr/>
        </p:nvSpPr>
        <p:spPr bwMode="auto">
          <a:xfrm>
            <a:off x="6086475" y="1371600"/>
            <a:ext cx="1371600" cy="1371600"/>
          </a:xfrm>
          <a:custGeom>
            <a:avLst/>
            <a:gdLst>
              <a:gd name="G0" fmla="+- 7800 0 0"/>
              <a:gd name="G1" fmla="+- 21600 0 7800"/>
              <a:gd name="G2" fmla="+- 21600 0 7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00" y="10800"/>
                </a:moveTo>
                <a:cubicBezTo>
                  <a:pt x="7800" y="12457"/>
                  <a:pt x="9143" y="13800"/>
                  <a:pt x="10800" y="13800"/>
                </a:cubicBezTo>
                <a:cubicBezTo>
                  <a:pt x="12457" y="13800"/>
                  <a:pt x="13800" y="12457"/>
                  <a:pt x="13800" y="10800"/>
                </a:cubicBezTo>
                <a:cubicBezTo>
                  <a:pt x="13800" y="9143"/>
                  <a:pt x="12457" y="7800"/>
                  <a:pt x="10800" y="7800"/>
                </a:cubicBezTo>
                <a:cubicBezTo>
                  <a:pt x="9143" y="7800"/>
                  <a:pt x="7800" y="9143"/>
                  <a:pt x="7800" y="10800"/>
                </a:cubicBezTo>
                <a:close/>
              </a:path>
            </a:pathLst>
          </a:custGeom>
          <a:pattFill prst="pct10">
            <a:fgClr>
              <a:srgbClr val="00BD8E">
                <a:alpha val="75000"/>
              </a:srgbClr>
            </a:fgClr>
            <a:bgClr>
              <a:schemeClr val="tx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6" name="Oval 22"/>
          <p:cNvSpPr>
            <a:spLocks noChangeAspect="1" noChangeArrowheads="1"/>
          </p:cNvSpPr>
          <p:nvPr/>
        </p:nvSpPr>
        <p:spPr bwMode="auto">
          <a:xfrm>
            <a:off x="8181975" y="1906588"/>
            <a:ext cx="352425" cy="352425"/>
          </a:xfrm>
          <a:prstGeom prst="ellipse">
            <a:avLst/>
          </a:prstGeom>
          <a:solidFill>
            <a:srgbClr val="00B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7" name="Rectangle 23"/>
          <p:cNvSpPr>
            <a:spLocks noChangeArrowheads="1"/>
          </p:cNvSpPr>
          <p:nvPr/>
        </p:nvSpPr>
        <p:spPr bwMode="auto">
          <a:xfrm>
            <a:off x="5438775" y="1646238"/>
            <a:ext cx="6127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+</a:t>
            </a:r>
          </a:p>
        </p:txBody>
      </p:sp>
      <p:sp>
        <p:nvSpPr>
          <p:cNvPr id="354328" name="Rectangle 24"/>
          <p:cNvSpPr>
            <a:spLocks noChangeArrowheads="1"/>
          </p:cNvSpPr>
          <p:nvPr/>
        </p:nvSpPr>
        <p:spPr bwMode="auto">
          <a:xfrm>
            <a:off x="7496175" y="1644650"/>
            <a:ext cx="61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charset="0"/>
              </a:rPr>
              <a:t>=</a:t>
            </a:r>
          </a:p>
        </p:txBody>
      </p:sp>
      <p:sp>
        <p:nvSpPr>
          <p:cNvPr id="354329" name="Rectangle 25"/>
          <p:cNvSpPr>
            <a:spLocks noChangeArrowheads="1"/>
          </p:cNvSpPr>
          <p:nvPr/>
        </p:nvSpPr>
        <p:spPr bwMode="auto">
          <a:xfrm>
            <a:off x="8096250" y="121920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Georgia" charset="0"/>
              </a:rPr>
              <a:t>X Y</a:t>
            </a:r>
          </a:p>
        </p:txBody>
      </p:sp>
      <p:grpSp>
        <p:nvGrpSpPr>
          <p:cNvPr id="354332" name="Group 28"/>
          <p:cNvGrpSpPr>
            <a:grpSpLocks/>
          </p:cNvGrpSpPr>
          <p:nvPr/>
        </p:nvGrpSpPr>
        <p:grpSpPr bwMode="auto">
          <a:xfrm>
            <a:off x="8001000" y="1908175"/>
            <a:ext cx="735013" cy="1139825"/>
            <a:chOff x="5040" y="1202"/>
            <a:chExt cx="463" cy="718"/>
          </a:xfrm>
        </p:grpSpPr>
        <p:sp>
          <p:nvSpPr>
            <p:cNvPr id="354330" name="Rectangle 26"/>
            <p:cNvSpPr>
              <a:spLocks noChangeArrowheads="1"/>
            </p:cNvSpPr>
            <p:nvPr/>
          </p:nvSpPr>
          <p:spPr bwMode="auto">
            <a:xfrm>
              <a:off x="5040" y="1689"/>
              <a:ext cx="4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Georgia" charset="0"/>
                </a:rPr>
                <a:t>X Y Z</a:t>
              </a:r>
            </a:p>
          </p:txBody>
        </p:sp>
        <p:sp>
          <p:nvSpPr>
            <p:cNvPr id="354331" name="Oval 27"/>
            <p:cNvSpPr>
              <a:spLocks noChangeAspect="1" noChangeArrowheads="1"/>
            </p:cNvSpPr>
            <p:nvPr/>
          </p:nvSpPr>
          <p:spPr bwMode="auto">
            <a:xfrm>
              <a:off x="5154" y="1202"/>
              <a:ext cx="222" cy="222"/>
            </a:xfrm>
            <a:prstGeom prst="ellipse">
              <a:avLst/>
            </a:prstGeom>
            <a:gradFill rotWithShape="0">
              <a:gsLst>
                <a:gs pos="0">
                  <a:srgbClr val="00BD8E"/>
                </a:gs>
                <a:gs pos="100000">
                  <a:srgbClr val="00BD8E">
                    <a:gamma/>
                    <a:shade val="3215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4333" name="Picture 29" descr="STED_3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267075"/>
            <a:ext cx="551338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34" name="Rectangle 30"/>
          <p:cNvSpPr>
            <a:spLocks noChangeArrowheads="1"/>
          </p:cNvSpPr>
          <p:nvPr/>
        </p:nvSpPr>
        <p:spPr bwMode="auto">
          <a:xfrm>
            <a:off x="685800" y="2428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Stimulated emission depletion  3X</a:t>
            </a:r>
            <a:endParaRPr lang="en-US" sz="2400">
              <a:solidFill>
                <a:srgbClr val="1A1A1A"/>
              </a:solidFill>
              <a:latin typeface="ArialMT" charset="0"/>
            </a:endParaRPr>
          </a:p>
        </p:txBody>
      </p:sp>
      <p:pic>
        <p:nvPicPr>
          <p:cNvPr id="354336" name="Picture 32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685800" y="14288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Stimulated emission depletion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(STED 3X)</a:t>
            </a:r>
            <a:endParaRPr lang="en-US" sz="2400">
              <a:solidFill>
                <a:srgbClr val="1A1A1A"/>
              </a:solidFill>
              <a:latin typeface="ArialMT" charset="0"/>
            </a:endParaRP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357438" y="1120775"/>
            <a:ext cx="44307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chemeClr val="bg1"/>
                </a:solidFill>
                <a:latin typeface="Helvetica" charset="0"/>
              </a:rPr>
              <a:t>Up to 50 nm of </a:t>
            </a:r>
            <a:r>
              <a:rPr lang="en-US" sz="1500" b="1" i="1" u="sng">
                <a:solidFill>
                  <a:schemeClr val="bg1"/>
                </a:solidFill>
                <a:latin typeface="Helvetica" charset="0"/>
              </a:rPr>
              <a:t>lateral and axial</a:t>
            </a:r>
            <a:r>
              <a:rPr lang="en-US" sz="1500" i="1">
                <a:solidFill>
                  <a:schemeClr val="bg1"/>
                </a:solidFill>
                <a:latin typeface="Helvetica" charset="0"/>
              </a:rPr>
              <a:t> resolution</a:t>
            </a:r>
          </a:p>
        </p:txBody>
      </p:sp>
      <p:pic>
        <p:nvPicPr>
          <p:cNvPr id="356358" name="Picture 6" descr="STED_3X_ex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905000"/>
            <a:ext cx="667543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60" name="Picture 8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0425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1447800" y="6096000"/>
            <a:ext cx="4319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400" i="1">
                <a:solidFill>
                  <a:srgbClr val="00FF00"/>
                </a:solidFill>
              </a:rPr>
              <a:t>Schermelleh L et al. J Cell Biol 2010;190:165-175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914400" y="4445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Super-Resolution Microscopy</a:t>
            </a:r>
          </a:p>
        </p:txBody>
      </p:sp>
      <p:pic>
        <p:nvPicPr>
          <p:cNvPr id="397317" name="Picture 5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grpSp>
        <p:nvGrpSpPr>
          <p:cNvPr id="397318" name="Group 6"/>
          <p:cNvGrpSpPr>
            <a:grpSpLocks/>
          </p:cNvGrpSpPr>
          <p:nvPr/>
        </p:nvGrpSpPr>
        <p:grpSpPr bwMode="auto">
          <a:xfrm>
            <a:off x="3505200" y="1524000"/>
            <a:ext cx="4502150" cy="4756150"/>
            <a:chOff x="2208" y="960"/>
            <a:chExt cx="2836" cy="2996"/>
          </a:xfrm>
        </p:grpSpPr>
        <p:grpSp>
          <p:nvGrpSpPr>
            <p:cNvPr id="397319" name="Group 7"/>
            <p:cNvGrpSpPr>
              <a:grpSpLocks/>
            </p:cNvGrpSpPr>
            <p:nvPr/>
          </p:nvGrpSpPr>
          <p:grpSpPr bwMode="auto">
            <a:xfrm>
              <a:off x="2208" y="960"/>
              <a:ext cx="480" cy="1688"/>
              <a:chOff x="2208" y="960"/>
              <a:chExt cx="480" cy="1688"/>
            </a:xfrm>
          </p:grpSpPr>
          <p:sp>
            <p:nvSpPr>
              <p:cNvPr id="397320" name="AutoShape 8"/>
              <p:cNvSpPr>
                <a:spLocks noChangeArrowheads="1"/>
              </p:cNvSpPr>
              <p:nvPr/>
            </p:nvSpPr>
            <p:spPr bwMode="auto">
              <a:xfrm>
                <a:off x="2208" y="981"/>
                <a:ext cx="480" cy="15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7321" name="Picture 9" descr="STED_3X_psf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960"/>
                <a:ext cx="384" cy="1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7322" name="AutoShape 10"/>
            <p:cNvSpPr>
              <a:spLocks noChangeArrowheads="1"/>
            </p:cNvSpPr>
            <p:nvPr/>
          </p:nvSpPr>
          <p:spPr bwMode="auto">
            <a:xfrm>
              <a:off x="2668" y="1584"/>
              <a:ext cx="336" cy="5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3" name="Picture 11" descr="STED_3X_psf_0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580">
              <a:off x="2581" y="1440"/>
              <a:ext cx="378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24" name="Text Box 12"/>
            <p:cNvSpPr txBox="1">
              <a:spLocks noChangeArrowheads="1"/>
            </p:cNvSpPr>
            <p:nvPr/>
          </p:nvSpPr>
          <p:spPr bwMode="auto">
            <a:xfrm>
              <a:off x="2588" y="3004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397325" name="Text Box 13"/>
            <p:cNvSpPr txBox="1">
              <a:spLocks noChangeArrowheads="1"/>
            </p:cNvSpPr>
            <p:nvPr/>
          </p:nvSpPr>
          <p:spPr bwMode="auto">
            <a:xfrm>
              <a:off x="2588" y="3196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100</a:t>
              </a:r>
            </a:p>
          </p:txBody>
        </p:sp>
        <p:sp>
          <p:nvSpPr>
            <p:cNvPr id="397326" name="Text Box 14"/>
            <p:cNvSpPr txBox="1">
              <a:spLocks noChangeArrowheads="1"/>
            </p:cNvSpPr>
            <p:nvPr/>
          </p:nvSpPr>
          <p:spPr bwMode="auto">
            <a:xfrm>
              <a:off x="2513" y="1056"/>
              <a:ext cx="7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gSTED 3X</a:t>
              </a:r>
            </a:p>
          </p:txBody>
        </p:sp>
        <p:sp>
          <p:nvSpPr>
            <p:cNvPr id="397327" name="Text Box 15"/>
            <p:cNvSpPr txBox="1">
              <a:spLocks noChangeArrowheads="1"/>
            </p:cNvSpPr>
            <p:nvPr/>
          </p:nvSpPr>
          <p:spPr bwMode="auto">
            <a:xfrm rot="-1385165">
              <a:off x="2352" y="3216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sp>
          <p:nvSpPr>
            <p:cNvPr id="397328" name="Text Box 16"/>
            <p:cNvSpPr txBox="1">
              <a:spLocks noChangeArrowheads="1"/>
            </p:cNvSpPr>
            <p:nvPr/>
          </p:nvSpPr>
          <p:spPr bwMode="auto">
            <a:xfrm rot="-1385165">
              <a:off x="2208" y="3744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_____</a:t>
              </a:r>
            </a:p>
          </p:txBody>
        </p:sp>
        <p:sp>
          <p:nvSpPr>
            <p:cNvPr id="397329" name="Text Box 17"/>
            <p:cNvSpPr txBox="1">
              <a:spLocks noChangeArrowheads="1"/>
            </p:cNvSpPr>
            <p:nvPr/>
          </p:nvSpPr>
          <p:spPr bwMode="auto">
            <a:xfrm>
              <a:off x="2448" y="363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500D"/>
                  </a:solidFill>
                </a:rPr>
                <a:t>2013</a:t>
              </a:r>
              <a:endParaRPr lang="en-US" b="1">
                <a:solidFill>
                  <a:srgbClr val="FF500D"/>
                </a:solidFill>
              </a:endParaRPr>
            </a:p>
          </p:txBody>
        </p:sp>
        <p:sp>
          <p:nvSpPr>
            <p:cNvPr id="397330" name="Text Box 18"/>
            <p:cNvSpPr txBox="1">
              <a:spLocks noChangeArrowheads="1"/>
            </p:cNvSpPr>
            <p:nvPr/>
          </p:nvSpPr>
          <p:spPr bwMode="auto">
            <a:xfrm rot="-1385165">
              <a:off x="2352" y="302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pic>
          <p:nvPicPr>
            <p:cNvPr id="397331" name="Picture 19" descr="STED_3X_psf_0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6828">
              <a:off x="4560" y="1632"/>
              <a:ext cx="378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32" name="Text Box 20"/>
            <p:cNvSpPr txBox="1">
              <a:spLocks noChangeArrowheads="1"/>
            </p:cNvSpPr>
            <p:nvPr/>
          </p:nvSpPr>
          <p:spPr bwMode="auto">
            <a:xfrm>
              <a:off x="4800" y="3168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397333" name="Text Box 21"/>
            <p:cNvSpPr txBox="1">
              <a:spLocks noChangeArrowheads="1"/>
            </p:cNvSpPr>
            <p:nvPr/>
          </p:nvSpPr>
          <p:spPr bwMode="auto">
            <a:xfrm rot="-1385165">
              <a:off x="4564" y="3188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___</a:t>
              </a:r>
            </a:p>
          </p:txBody>
        </p:sp>
        <p:sp>
          <p:nvSpPr>
            <p:cNvPr id="397334" name="Rectangle 22"/>
            <p:cNvSpPr>
              <a:spLocks noChangeArrowheads="1"/>
            </p:cNvSpPr>
            <p:nvPr/>
          </p:nvSpPr>
          <p:spPr bwMode="auto">
            <a:xfrm>
              <a:off x="4561" y="1008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Biplan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838200" y="76200"/>
            <a:ext cx="738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Fluorescence-Lifetime Imaging (FLIM)</a:t>
            </a:r>
          </a:p>
        </p:txBody>
      </p:sp>
      <p:grpSp>
        <p:nvGrpSpPr>
          <p:cNvPr id="370703" name="Group 15"/>
          <p:cNvGrpSpPr>
            <a:grpSpLocks/>
          </p:cNvGrpSpPr>
          <p:nvPr/>
        </p:nvGrpSpPr>
        <p:grpSpPr bwMode="auto">
          <a:xfrm>
            <a:off x="844550" y="1752600"/>
            <a:ext cx="7454900" cy="3022600"/>
            <a:chOff x="532" y="1142"/>
            <a:chExt cx="4696" cy="1904"/>
          </a:xfrm>
        </p:grpSpPr>
        <p:pic>
          <p:nvPicPr>
            <p:cNvPr id="370692" name="Picture 4" descr="FLIM-col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1142"/>
              <a:ext cx="2170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693" name="Picture 5" descr="FLIM-p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" y="1142"/>
              <a:ext cx="2056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5029200" y="5038725"/>
            <a:ext cx="36210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400" b="1" i="1">
                <a:solidFill>
                  <a:srgbClr val="FFFF00"/>
                </a:solidFill>
              </a:rPr>
              <a:t>Lin HJ et al. Cytometry A. 2003</a:t>
            </a:r>
            <a:endParaRPr lang="en-US" sz="1400" i="1">
              <a:solidFill>
                <a:srgbClr val="FFFF00"/>
              </a:solidFill>
            </a:endParaRPr>
          </a:p>
          <a:p>
            <a:pPr algn="just"/>
            <a:r>
              <a:rPr lang="en-US" sz="1400" i="1">
                <a:solidFill>
                  <a:srgbClr val="FFFF00"/>
                </a:solidFill>
              </a:rPr>
              <a:t>Fluorescence lifetime-resolved pH imaging of living cells.</a:t>
            </a:r>
            <a:endParaRPr lang="en-US" sz="2400"/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685800" y="5000625"/>
            <a:ext cx="36210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400" b="1" i="1">
                <a:solidFill>
                  <a:srgbClr val="FFFF00"/>
                </a:solidFill>
              </a:rPr>
              <a:t>Alpy F et al. J Cell Sci. 2013 </a:t>
            </a:r>
          </a:p>
          <a:p>
            <a:pPr algn="just"/>
            <a:r>
              <a:rPr lang="en-US" sz="1400" i="1">
                <a:solidFill>
                  <a:srgbClr val="FFFF00"/>
                </a:solidFill>
              </a:rPr>
              <a:t>STARD3 or STARD3NL and VAP form a novel molecular tether between late endosomes and the ER.</a:t>
            </a:r>
            <a:endParaRPr lang="en-US" sz="1400" b="1" i="1">
              <a:solidFill>
                <a:srgbClr val="FFFF00"/>
              </a:solidFill>
            </a:endParaRPr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1371600" y="1227138"/>
            <a:ext cx="248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Molecular Interactions</a:t>
            </a:r>
            <a:endParaRPr lang="en-US" u="sng">
              <a:solidFill>
                <a:srgbClr val="B02D6F"/>
              </a:solidFill>
              <a:latin typeface="Arial" charset="0"/>
            </a:endParaRPr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5791200" y="1225550"/>
            <a:ext cx="181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Intracellular pH</a:t>
            </a:r>
          </a:p>
        </p:txBody>
      </p:sp>
      <p:pic>
        <p:nvPicPr>
          <p:cNvPr id="370705" name="Picture 17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838200" y="76200"/>
            <a:ext cx="738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Fluorescence-Lifetime Imaging (FLIM)</a:t>
            </a: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5791200" y="12255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Drugs release</a:t>
            </a:r>
          </a:p>
        </p:txBody>
      </p:sp>
      <p:grpSp>
        <p:nvGrpSpPr>
          <p:cNvPr id="372747" name="Group 11"/>
          <p:cNvGrpSpPr>
            <a:grpSpLocks/>
          </p:cNvGrpSpPr>
          <p:nvPr/>
        </p:nvGrpSpPr>
        <p:grpSpPr bwMode="auto">
          <a:xfrm>
            <a:off x="914400" y="1752600"/>
            <a:ext cx="7313613" cy="3022600"/>
            <a:chOff x="576" y="1208"/>
            <a:chExt cx="4607" cy="1904"/>
          </a:xfrm>
        </p:grpSpPr>
        <p:pic>
          <p:nvPicPr>
            <p:cNvPr id="372745" name="Picture 9" descr="FLIM-pCa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8"/>
              <a:ext cx="2063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746" name="Picture 10" descr="FLIM-release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08"/>
              <a:ext cx="2063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5181600" y="5029200"/>
            <a:ext cx="2895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FFFF00"/>
                </a:solidFill>
              </a:rPr>
              <a:t>Basuki JS et al. Nano. 2013</a:t>
            </a:r>
          </a:p>
          <a:p>
            <a:r>
              <a:rPr lang="en-US" sz="1400" i="1">
                <a:solidFill>
                  <a:srgbClr val="FFFF00"/>
                </a:solidFill>
              </a:rPr>
              <a:t>Using fluorescence lifetime imaging microscopy to monitor theranostic nanoparticle uptake and intracellular doxorubicin release.</a:t>
            </a:r>
            <a:endParaRPr lang="en-US" sz="2400" b="1"/>
          </a:p>
        </p:txBody>
      </p:sp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1752600" y="1295400"/>
            <a:ext cx="1960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Georgia" charset="0"/>
              </a:rPr>
              <a:t>Intracellular Ca</a:t>
            </a:r>
            <a:r>
              <a:rPr lang="en-US" sz="1800" baseline="30000">
                <a:solidFill>
                  <a:srgbClr val="FFFF00"/>
                </a:solidFill>
                <a:latin typeface="Georgia" charset="0"/>
              </a:rPr>
              <a:t>++</a:t>
            </a:r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838200" y="5137150"/>
            <a:ext cx="335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FFFF00"/>
                </a:solidFill>
              </a:rPr>
              <a:t>Sagolla K et al.  Anal Bioanal Chem. 2013</a:t>
            </a:r>
            <a:endParaRPr lang="en-US" sz="1400" i="1">
              <a:solidFill>
                <a:srgbClr val="FFFF00"/>
              </a:solidFill>
            </a:endParaRPr>
          </a:p>
          <a:p>
            <a:r>
              <a:rPr lang="en-US" sz="1400" i="1">
                <a:solidFill>
                  <a:srgbClr val="FFFF00"/>
                </a:solidFill>
              </a:rPr>
              <a:t>Time-resolved fluorescence microscopy for quantitative Ca2+ imaging in living cells.</a:t>
            </a:r>
            <a:endParaRPr lang="en-US" sz="2400"/>
          </a:p>
        </p:txBody>
      </p:sp>
      <p:pic>
        <p:nvPicPr>
          <p:cNvPr id="372752" name="Picture 16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2"/>
          <p:cNvSpPr>
            <a:spLocks noChangeArrowheads="1"/>
          </p:cNvSpPr>
          <p:nvPr/>
        </p:nvSpPr>
        <p:spPr bwMode="auto">
          <a:xfrm rot="10587163" flipH="1">
            <a:off x="5029200" y="4645025"/>
            <a:ext cx="2135188" cy="1222375"/>
          </a:xfrm>
          <a:prstGeom prst="lightningBolt">
            <a:avLst/>
          </a:prstGeom>
          <a:gradFill rotWithShape="0">
            <a:gsLst>
              <a:gs pos="0">
                <a:srgbClr val="1FFF00">
                  <a:alpha val="73000"/>
                </a:srgbClr>
              </a:gs>
              <a:gs pos="100000">
                <a:srgbClr val="1FFF00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4419600" y="2476500"/>
            <a:ext cx="27432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AutoShape 4"/>
          <p:cNvSpPr>
            <a:spLocks noChangeArrowheads="1"/>
          </p:cNvSpPr>
          <p:nvPr/>
        </p:nvSpPr>
        <p:spPr bwMode="auto">
          <a:xfrm rot="1563115">
            <a:off x="5181600" y="2057400"/>
            <a:ext cx="762000" cy="838200"/>
          </a:xfrm>
          <a:prstGeom prst="irregularSeal2">
            <a:avLst/>
          </a:prstGeom>
          <a:gradFill rotWithShape="0">
            <a:gsLst>
              <a:gs pos="0">
                <a:srgbClr val="FF0F62"/>
              </a:gs>
              <a:gs pos="100000">
                <a:srgbClr val="FF0F62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24000"/>
            <a:ext cx="18669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2214" name="Line 6"/>
          <p:cNvSpPr>
            <a:spLocks noChangeShapeType="1"/>
          </p:cNvSpPr>
          <p:nvPr/>
        </p:nvSpPr>
        <p:spPr bwMode="auto">
          <a:xfrm rot="10763513" flipH="1">
            <a:off x="5561013" y="2513013"/>
            <a:ext cx="4762" cy="3125787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3390900" y="1600200"/>
            <a:ext cx="0" cy="4191000"/>
          </a:xfrm>
          <a:prstGeom prst="line">
            <a:avLst/>
          </a:prstGeom>
          <a:noFill/>
          <a:ln w="12700">
            <a:solidFill>
              <a:srgbClr val="F6FF18"/>
            </a:solidFill>
            <a:prstDash val="sysDot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16" name="Group 8"/>
          <p:cNvGrpSpPr>
            <a:grpSpLocks/>
          </p:cNvGrpSpPr>
          <p:nvPr/>
        </p:nvGrpSpPr>
        <p:grpSpPr bwMode="auto">
          <a:xfrm>
            <a:off x="1295400" y="1219200"/>
            <a:ext cx="6019800" cy="4838700"/>
            <a:chOff x="816" y="768"/>
            <a:chExt cx="3792" cy="3048"/>
          </a:xfrm>
        </p:grpSpPr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1008" y="3624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8" name="Line 10"/>
            <p:cNvSpPr>
              <a:spLocks noChangeShapeType="1"/>
            </p:cNvSpPr>
            <p:nvPr/>
          </p:nvSpPr>
          <p:spPr bwMode="auto">
            <a:xfrm>
              <a:off x="1200" y="345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Line 11"/>
            <p:cNvSpPr>
              <a:spLocks noChangeShapeType="1"/>
            </p:cNvSpPr>
            <p:nvPr/>
          </p:nvSpPr>
          <p:spPr bwMode="auto">
            <a:xfrm>
              <a:off x="816" y="381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0" name="Line 12"/>
            <p:cNvSpPr>
              <a:spLocks noChangeShapeType="1"/>
            </p:cNvSpPr>
            <p:nvPr/>
          </p:nvSpPr>
          <p:spPr bwMode="auto">
            <a:xfrm>
              <a:off x="1008" y="936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1" name="Line 13"/>
            <p:cNvSpPr>
              <a:spLocks noChangeShapeType="1"/>
            </p:cNvSpPr>
            <p:nvPr/>
          </p:nvSpPr>
          <p:spPr bwMode="auto">
            <a:xfrm>
              <a:off x="1200" y="76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2" name="Line 14"/>
            <p:cNvSpPr>
              <a:spLocks noChangeShapeType="1"/>
            </p:cNvSpPr>
            <p:nvPr/>
          </p:nvSpPr>
          <p:spPr bwMode="auto">
            <a:xfrm>
              <a:off x="816" y="1128"/>
              <a:ext cx="340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54483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BF4000">
                  <a:gamma/>
                  <a:shade val="0"/>
                  <a:invGamma/>
                </a:srgbClr>
              </a:gs>
              <a:gs pos="100000">
                <a:srgbClr val="BF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54483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0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5" name="Oval 17"/>
          <p:cNvSpPr>
            <a:spLocks noChangeArrowheads="1"/>
          </p:cNvSpPr>
          <p:nvPr/>
        </p:nvSpPr>
        <p:spPr bwMode="auto">
          <a:xfrm>
            <a:off x="32766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04000">
                  <a:gamma/>
                  <a:shade val="0"/>
                  <a:invGamma/>
                </a:srgbClr>
              </a:gs>
              <a:gs pos="100000">
                <a:srgbClr val="C04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Oval 18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807800">
                  <a:gamma/>
                  <a:shade val="0"/>
                  <a:invGamma/>
                </a:srgbClr>
              </a:gs>
              <a:gs pos="100000">
                <a:srgbClr val="8078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Oval 19"/>
          <p:cNvSpPr>
            <a:spLocks noChangeArrowheads="1"/>
          </p:cNvSpPr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0BD00">
                  <a:gamma/>
                  <a:shade val="0"/>
                  <a:invGamma/>
                </a:srgbClr>
              </a:gs>
              <a:gs pos="100000">
                <a:srgbClr val="40BD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Oval 20"/>
          <p:cNvSpPr>
            <a:spLocks noChangeArrowheads="1"/>
          </p:cNvSpPr>
          <p:nvPr/>
        </p:nvSpPr>
        <p:spPr bwMode="auto">
          <a:xfrm>
            <a:off x="54483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9F6400">
                  <a:gamma/>
                  <a:shade val="0"/>
                  <a:invGamma/>
                </a:srgbClr>
              </a:gs>
              <a:gs pos="100000">
                <a:srgbClr val="9F6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Oval 21"/>
          <p:cNvSpPr>
            <a:spLocks noChangeArrowheads="1"/>
          </p:cNvSpPr>
          <p:nvPr/>
        </p:nvSpPr>
        <p:spPr bwMode="auto">
          <a:xfrm>
            <a:off x="5448300" y="4267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49B400">
                  <a:gamma/>
                  <a:shade val="0"/>
                  <a:invGamma/>
                </a:srgbClr>
              </a:gs>
              <a:gs pos="100000">
                <a:srgbClr val="49B4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0" name="Oval 22"/>
          <p:cNvSpPr>
            <a:spLocks noChangeArrowheads="1"/>
          </p:cNvSpPr>
          <p:nvPr/>
        </p:nvSpPr>
        <p:spPr bwMode="auto">
          <a:xfrm>
            <a:off x="3276600" y="137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7A44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2414588" y="152400"/>
            <a:ext cx="431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Multiphoton exitation</a:t>
            </a:r>
          </a:p>
        </p:txBody>
      </p:sp>
      <p:grpSp>
        <p:nvGrpSpPr>
          <p:cNvPr id="222232" name="Group 24"/>
          <p:cNvGrpSpPr>
            <a:grpSpLocks/>
          </p:cNvGrpSpPr>
          <p:nvPr/>
        </p:nvGrpSpPr>
        <p:grpSpPr bwMode="auto">
          <a:xfrm>
            <a:off x="533400" y="3886200"/>
            <a:ext cx="2743200" cy="1828800"/>
            <a:chOff x="336" y="2448"/>
            <a:chExt cx="1728" cy="1152"/>
          </a:xfrm>
        </p:grpSpPr>
        <p:sp>
          <p:nvSpPr>
            <p:cNvPr id="222233" name="AutoShape 25"/>
            <p:cNvSpPr>
              <a:spLocks noChangeArrowheads="1"/>
            </p:cNvSpPr>
            <p:nvPr/>
          </p:nvSpPr>
          <p:spPr bwMode="auto">
            <a:xfrm>
              <a:off x="1008" y="2496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080E">
                    <a:alpha val="73000"/>
                  </a:srgbClr>
                </a:gs>
                <a:gs pos="100000">
                  <a:srgbClr val="FF080E">
                    <a:gamma/>
                    <a:tint val="4313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4" name="Rectangle 26"/>
            <p:cNvSpPr>
              <a:spLocks noChangeArrowheads="1"/>
            </p:cNvSpPr>
            <p:nvPr/>
          </p:nvSpPr>
          <p:spPr bwMode="auto">
            <a:xfrm>
              <a:off x="432" y="2448"/>
              <a:ext cx="67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800 nm</a:t>
              </a:r>
              <a:endParaRPr lang="en-US" sz="1400" b="1" i="1">
                <a:solidFill>
                  <a:schemeClr val="bg1"/>
                </a:solidFill>
                <a:latin typeface="Georgia" charset="0"/>
              </a:endParaRPr>
            </a:p>
          </p:txBody>
        </p:sp>
        <p:sp>
          <p:nvSpPr>
            <p:cNvPr id="222235" name="AutoShape 27"/>
            <p:cNvSpPr>
              <a:spLocks noChangeArrowheads="1"/>
            </p:cNvSpPr>
            <p:nvPr/>
          </p:nvSpPr>
          <p:spPr bwMode="auto">
            <a:xfrm>
              <a:off x="912" y="2592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FF080E">
                    <a:alpha val="73000"/>
                  </a:srgbClr>
                </a:gs>
                <a:gs pos="100000">
                  <a:srgbClr val="FF080E">
                    <a:gamma/>
                    <a:tint val="4313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6" name="Rectangle 28"/>
            <p:cNvSpPr>
              <a:spLocks noChangeArrowheads="1"/>
            </p:cNvSpPr>
            <p:nvPr/>
          </p:nvSpPr>
          <p:spPr bwMode="auto">
            <a:xfrm>
              <a:off x="336" y="2688"/>
              <a:ext cx="67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800 nm</a:t>
              </a:r>
              <a:endParaRPr lang="en-US" sz="1400" b="1" i="1">
                <a:solidFill>
                  <a:schemeClr val="bg1"/>
                </a:solidFill>
                <a:latin typeface="Georgia" charset="0"/>
              </a:endParaRPr>
            </a:p>
          </p:txBody>
        </p:sp>
      </p:grpSp>
      <p:sp>
        <p:nvSpPr>
          <p:cNvPr id="222237" name="Oval 29"/>
          <p:cNvSpPr>
            <a:spLocks noChangeArrowheads="1"/>
          </p:cNvSpPr>
          <p:nvPr/>
        </p:nvSpPr>
        <p:spPr bwMode="auto">
          <a:xfrm>
            <a:off x="3276600" y="5638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00FE00">
                  <a:gamma/>
                  <a:shade val="0"/>
                  <a:invGamma/>
                </a:srgbClr>
              </a:gs>
              <a:gs pos="100000">
                <a:srgbClr val="00FE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38" name="Group 30"/>
          <p:cNvGrpSpPr>
            <a:grpSpLocks/>
          </p:cNvGrpSpPr>
          <p:nvPr/>
        </p:nvGrpSpPr>
        <p:grpSpPr bwMode="auto">
          <a:xfrm>
            <a:off x="228600" y="3886200"/>
            <a:ext cx="3352800" cy="1981200"/>
            <a:chOff x="144" y="3840"/>
            <a:chExt cx="2112" cy="1248"/>
          </a:xfrm>
        </p:grpSpPr>
        <p:sp>
          <p:nvSpPr>
            <p:cNvPr id="222239" name="AutoShape 31"/>
            <p:cNvSpPr>
              <a:spLocks noChangeArrowheads="1"/>
            </p:cNvSpPr>
            <p:nvPr/>
          </p:nvSpPr>
          <p:spPr bwMode="auto">
            <a:xfrm>
              <a:off x="1200" y="3936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450205">
                    <a:alpha val="73000"/>
                  </a:srgbClr>
                </a:gs>
                <a:gs pos="100000">
                  <a:srgbClr val="450205">
                    <a:gamma/>
                    <a:tint val="3921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0" name="Rectangle 32"/>
            <p:cNvSpPr>
              <a:spLocks noChangeArrowheads="1"/>
            </p:cNvSpPr>
            <p:nvPr/>
          </p:nvSpPr>
          <p:spPr bwMode="auto">
            <a:xfrm>
              <a:off x="432" y="3840"/>
              <a:ext cx="76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1200 nm</a:t>
              </a:r>
              <a:endParaRPr lang="en-US" sz="1400" b="1" i="1">
                <a:solidFill>
                  <a:schemeClr val="bg1"/>
                </a:solidFill>
                <a:latin typeface="Georgia" charset="0"/>
              </a:endParaRPr>
            </a:p>
          </p:txBody>
        </p:sp>
        <p:sp>
          <p:nvSpPr>
            <p:cNvPr id="222241" name="AutoShape 33"/>
            <p:cNvSpPr>
              <a:spLocks noChangeArrowheads="1"/>
            </p:cNvSpPr>
            <p:nvPr/>
          </p:nvSpPr>
          <p:spPr bwMode="auto">
            <a:xfrm>
              <a:off x="1056" y="3984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450205">
                    <a:alpha val="73000"/>
                  </a:srgbClr>
                </a:gs>
                <a:gs pos="100000">
                  <a:srgbClr val="450205">
                    <a:gamma/>
                    <a:tint val="3921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2" name="Rectangle 34"/>
            <p:cNvSpPr>
              <a:spLocks noChangeArrowheads="1"/>
            </p:cNvSpPr>
            <p:nvPr/>
          </p:nvSpPr>
          <p:spPr bwMode="auto">
            <a:xfrm>
              <a:off x="288" y="4080"/>
              <a:ext cx="8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1200 nm</a:t>
              </a:r>
              <a:endParaRPr lang="en-US" sz="1400" b="1" i="1">
                <a:solidFill>
                  <a:schemeClr val="bg1"/>
                </a:solidFill>
                <a:latin typeface="Georgia" charset="0"/>
              </a:endParaRPr>
            </a:p>
          </p:txBody>
        </p:sp>
        <p:sp>
          <p:nvSpPr>
            <p:cNvPr id="222243" name="AutoShape 35"/>
            <p:cNvSpPr>
              <a:spLocks noChangeArrowheads="1"/>
            </p:cNvSpPr>
            <p:nvPr/>
          </p:nvSpPr>
          <p:spPr bwMode="auto">
            <a:xfrm>
              <a:off x="960" y="4080"/>
              <a:ext cx="1056" cy="1008"/>
            </a:xfrm>
            <a:prstGeom prst="lightningBolt">
              <a:avLst/>
            </a:prstGeom>
            <a:gradFill rotWithShape="0">
              <a:gsLst>
                <a:gs pos="0">
                  <a:srgbClr val="450205">
                    <a:alpha val="73000"/>
                  </a:srgbClr>
                </a:gs>
                <a:gs pos="100000">
                  <a:srgbClr val="450205">
                    <a:gamma/>
                    <a:tint val="3921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4" name="Rectangle 36"/>
            <p:cNvSpPr>
              <a:spLocks noChangeArrowheads="1"/>
            </p:cNvSpPr>
            <p:nvPr/>
          </p:nvSpPr>
          <p:spPr bwMode="auto">
            <a:xfrm>
              <a:off x="144" y="4302"/>
              <a:ext cx="76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1316038"/>
              <a:r>
                <a:rPr lang="en-US" b="1" i="1">
                  <a:solidFill>
                    <a:schemeClr val="bg1"/>
                  </a:solidFill>
                  <a:latin typeface="Georgia" charset="0"/>
                </a:rPr>
                <a:t>1200 nm</a:t>
              </a:r>
              <a:endParaRPr lang="en-US" sz="1400" b="1" i="1">
                <a:solidFill>
                  <a:schemeClr val="bg1"/>
                </a:solidFill>
                <a:latin typeface="Georgia" charset="0"/>
              </a:endParaRPr>
            </a:p>
          </p:txBody>
        </p:sp>
      </p:grpSp>
      <p:sp>
        <p:nvSpPr>
          <p:cNvPr id="222245" name="AutoShape 37"/>
          <p:cNvSpPr>
            <a:spLocks noChangeArrowheads="1"/>
          </p:cNvSpPr>
          <p:nvPr/>
        </p:nvSpPr>
        <p:spPr bwMode="auto">
          <a:xfrm>
            <a:off x="1524000" y="3962400"/>
            <a:ext cx="1676400" cy="1600200"/>
          </a:xfrm>
          <a:prstGeom prst="lightningBolt">
            <a:avLst/>
          </a:prstGeom>
          <a:gradFill rotWithShape="0">
            <a:gsLst>
              <a:gs pos="0">
                <a:srgbClr val="2879FF">
                  <a:alpha val="73000"/>
                </a:srgbClr>
              </a:gs>
              <a:gs pos="100000">
                <a:srgbClr val="287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6" name="Rectangle 38"/>
          <p:cNvSpPr>
            <a:spLocks noChangeArrowheads="1"/>
          </p:cNvSpPr>
          <p:nvPr/>
        </p:nvSpPr>
        <p:spPr bwMode="auto">
          <a:xfrm>
            <a:off x="685800" y="37338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400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2057400" y="6218238"/>
            <a:ext cx="51054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FF00"/>
                </a:solidFill>
                <a:latin typeface="Georgia" charset="0"/>
              </a:rPr>
              <a:t>Dr. Maria Göppert-Mayer : theory of two-photon quantum transitions</a:t>
            </a:r>
          </a:p>
          <a:p>
            <a:r>
              <a:rPr lang="en-US" sz="1200" i="1">
                <a:solidFill>
                  <a:srgbClr val="00FF00"/>
                </a:solidFill>
                <a:latin typeface="Georgia" charset="0"/>
              </a:rPr>
              <a:t> (two-photon absorption and emission) </a:t>
            </a:r>
            <a:r>
              <a:rPr lang="en-US" sz="1400" i="1">
                <a:solidFill>
                  <a:srgbClr val="00FF00"/>
                </a:solidFill>
                <a:latin typeface="Georgia" charset="0"/>
              </a:rPr>
              <a:t>1931</a:t>
            </a:r>
            <a:r>
              <a:rPr lang="en-US" sz="1200" i="1">
                <a:solidFill>
                  <a:srgbClr val="00FF00"/>
                </a:solidFill>
                <a:latin typeface="Georgia" charset="0"/>
              </a:rPr>
              <a:t>, </a:t>
            </a:r>
          </a:p>
        </p:txBody>
      </p:sp>
      <p:sp>
        <p:nvSpPr>
          <p:cNvPr id="222249" name="Rectangle 41"/>
          <p:cNvSpPr>
            <a:spLocks noChangeArrowheads="1"/>
          </p:cNvSpPr>
          <p:nvPr/>
        </p:nvSpPr>
        <p:spPr bwMode="auto">
          <a:xfrm>
            <a:off x="1524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Jablonski </a:t>
            </a:r>
          </a:p>
          <a:p>
            <a:r>
              <a:rPr lang="en-US" sz="1200" i="1">
                <a:solidFill>
                  <a:schemeClr val="hlink"/>
                </a:solidFill>
                <a:latin typeface="Georgia" charset="0"/>
              </a:rPr>
              <a:t>diagram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222251" name="Picture 43" descr="LOGCRCELB-bis"/>
          <p:cNvPicPr>
            <a:picLocks noChangeAspect="1" noChangeArrowheads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222252" name="Rectangle 44"/>
          <p:cNvSpPr>
            <a:spLocks noChangeArrowheads="1"/>
          </p:cNvSpPr>
          <p:nvPr/>
        </p:nvSpPr>
        <p:spPr bwMode="auto">
          <a:xfrm>
            <a:off x="6705600" y="5029200"/>
            <a:ext cx="1066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1316038"/>
            <a:r>
              <a:rPr lang="en-US" b="1" i="1">
                <a:solidFill>
                  <a:schemeClr val="bg1"/>
                </a:solidFill>
                <a:latin typeface="Georgia" charset="0"/>
              </a:rPr>
              <a:t>450 nm</a:t>
            </a:r>
            <a:endParaRPr lang="en-US" sz="1400" b="1" i="1">
              <a:solidFill>
                <a:schemeClr val="bg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2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22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/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"/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2" grpId="0" animBg="1"/>
      <p:bldP spid="222214" grpId="0" animBg="1"/>
      <p:bldP spid="222215" grpId="0" animBg="1"/>
      <p:bldP spid="222223" grpId="0" animBg="1"/>
      <p:bldP spid="222223" grpId="1" animBg="1"/>
      <p:bldP spid="222224" grpId="0" animBg="1"/>
      <p:bldP spid="222225" grpId="0" animBg="1"/>
      <p:bldP spid="222225" grpId="1" animBg="1"/>
      <p:bldP spid="222226" grpId="0" animBg="1"/>
      <p:bldP spid="222226" grpId="1" animBg="1"/>
      <p:bldP spid="222227" grpId="0" animBg="1"/>
      <p:bldP spid="222227" grpId="1" animBg="1"/>
      <p:bldP spid="222228" grpId="0" animBg="1"/>
      <p:bldP spid="222228" grpId="1" animBg="1"/>
      <p:bldP spid="222229" grpId="0" animBg="1"/>
      <p:bldP spid="222229" grpId="1" animBg="1"/>
      <p:bldP spid="222230" grpId="0" animBg="1"/>
      <p:bldP spid="222230" grpId="1" animBg="1"/>
      <p:bldP spid="222237" grpId="0" animBg="1"/>
      <p:bldP spid="222237" grpId="1" animBg="1"/>
      <p:bldP spid="222245" grpId="0" animBg="1"/>
      <p:bldP spid="222246" grpId="0"/>
      <p:bldP spid="222247" grpId="0"/>
      <p:bldP spid="2222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-990600" y="1981200"/>
            <a:ext cx="1905000" cy="1295400"/>
            <a:chOff x="-480" y="1104"/>
            <a:chExt cx="1200" cy="816"/>
          </a:xfrm>
        </p:grpSpPr>
        <p:grpSp>
          <p:nvGrpSpPr>
            <p:cNvPr id="226307" name="Group 3"/>
            <p:cNvGrpSpPr>
              <a:grpSpLocks/>
            </p:cNvGrpSpPr>
            <p:nvPr/>
          </p:nvGrpSpPr>
          <p:grpSpPr bwMode="auto">
            <a:xfrm>
              <a:off x="-480" y="1104"/>
              <a:ext cx="1200" cy="816"/>
              <a:chOff x="1296" y="1680"/>
              <a:chExt cx="1200" cy="816"/>
            </a:xfrm>
          </p:grpSpPr>
          <p:sp>
            <p:nvSpPr>
              <p:cNvPr id="226308" name="Line 4"/>
              <p:cNvSpPr>
                <a:spLocks noChangeShapeType="1"/>
              </p:cNvSpPr>
              <p:nvPr/>
            </p:nvSpPr>
            <p:spPr bwMode="auto">
              <a:xfrm>
                <a:off x="1462" y="1682"/>
                <a:ext cx="0" cy="653"/>
              </a:xfrm>
              <a:prstGeom prst="line">
                <a:avLst/>
              </a:prstGeom>
              <a:noFill/>
              <a:ln w="28575">
                <a:solidFill>
                  <a:srgbClr val="C3C5C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9" name="AutoShape 5"/>
              <p:cNvSpPr>
                <a:spLocks noChangeArrowheads="1"/>
              </p:cNvSpPr>
              <p:nvPr/>
            </p:nvSpPr>
            <p:spPr bwMode="auto">
              <a:xfrm>
                <a:off x="1299" y="2326"/>
                <a:ext cx="1197" cy="170"/>
              </a:xfrm>
              <a:prstGeom prst="parallelogram">
                <a:avLst>
                  <a:gd name="adj" fmla="val 95577"/>
                </a:avLst>
              </a:prstGeom>
              <a:gradFill rotWithShape="0">
                <a:gsLst>
                  <a:gs pos="0">
                    <a:srgbClr val="C3C5C5"/>
                  </a:gs>
                  <a:gs pos="100000">
                    <a:srgbClr val="C3C5C5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0" name="AutoShape 6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1200" cy="816"/>
              </a:xfrm>
              <a:prstGeom prst="cube">
                <a:avLst>
                  <a:gd name="adj" fmla="val 20236"/>
                </a:avLst>
              </a:prstGeom>
              <a:gradFill rotWithShape="0">
                <a:gsLst>
                  <a:gs pos="0">
                    <a:srgbClr val="E6E6E6">
                      <a:alpha val="52000"/>
                    </a:srgbClr>
                  </a:gs>
                  <a:gs pos="14999">
                    <a:srgbClr val="7D8496">
                      <a:alpha val="56800"/>
                    </a:srgbClr>
                  </a:gs>
                  <a:gs pos="53000">
                    <a:srgbClr val="E6E6E6">
                      <a:alpha val="68960"/>
                    </a:srgbClr>
                  </a:gs>
                  <a:gs pos="67999">
                    <a:srgbClr val="7D8496">
                      <a:alpha val="73760"/>
                    </a:srgbClr>
                  </a:gs>
                  <a:gs pos="92999">
                    <a:srgbClr val="E6E6E6">
                      <a:alpha val="81759"/>
                    </a:srgbClr>
                  </a:gs>
                  <a:gs pos="100000">
                    <a:srgbClr val="FFFFFF">
                      <a:alpha val="84000"/>
                    </a:srgbClr>
                  </a:gs>
                </a:gsLst>
                <a:lin ang="5400000" scaled="1"/>
              </a:gradFill>
              <a:ln w="38100">
                <a:solidFill>
                  <a:srgbClr val="C3C5C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11" name="Oval 7"/>
            <p:cNvSpPr>
              <a:spLocks noChangeAspect="1" noChangeArrowheads="1"/>
            </p:cNvSpPr>
            <p:nvPr/>
          </p:nvSpPr>
          <p:spPr bwMode="auto">
            <a:xfrm rot="10800000" flipH="1">
              <a:off x="606" y="1442"/>
              <a:ext cx="77" cy="141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16000"/>
                  </a:srgb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312" name="Group 8"/>
          <p:cNvGrpSpPr>
            <a:grpSpLocks/>
          </p:cNvGrpSpPr>
          <p:nvPr/>
        </p:nvGrpSpPr>
        <p:grpSpPr bwMode="auto">
          <a:xfrm>
            <a:off x="1066800" y="1257300"/>
            <a:ext cx="6934200" cy="2438400"/>
            <a:chOff x="672" y="792"/>
            <a:chExt cx="4368" cy="1536"/>
          </a:xfrm>
        </p:grpSpPr>
        <p:grpSp>
          <p:nvGrpSpPr>
            <p:cNvPr id="226313" name="Group 9"/>
            <p:cNvGrpSpPr>
              <a:grpSpLocks/>
            </p:cNvGrpSpPr>
            <p:nvPr/>
          </p:nvGrpSpPr>
          <p:grpSpPr bwMode="auto">
            <a:xfrm>
              <a:off x="768" y="1344"/>
              <a:ext cx="4272" cy="576"/>
              <a:chOff x="768" y="2352"/>
              <a:chExt cx="4272" cy="576"/>
            </a:xfrm>
          </p:grpSpPr>
          <p:grpSp>
            <p:nvGrpSpPr>
              <p:cNvPr id="226314" name="Group 10"/>
              <p:cNvGrpSpPr>
                <a:grpSpLocks/>
              </p:cNvGrpSpPr>
              <p:nvPr/>
            </p:nvGrpSpPr>
            <p:grpSpPr bwMode="auto">
              <a:xfrm>
                <a:off x="4608" y="2568"/>
                <a:ext cx="432" cy="144"/>
                <a:chOff x="4608" y="2352"/>
                <a:chExt cx="912" cy="576"/>
              </a:xfrm>
            </p:grpSpPr>
            <p:sp>
              <p:nvSpPr>
                <p:cNvPr id="22631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608" y="2352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608" y="2467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608" y="2583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0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21" name="Group 17"/>
              <p:cNvGrpSpPr>
                <a:grpSpLocks/>
              </p:cNvGrpSpPr>
              <p:nvPr/>
            </p:nvGrpSpPr>
            <p:grpSpPr bwMode="auto">
              <a:xfrm flipH="1">
                <a:off x="768" y="2352"/>
                <a:ext cx="3888" cy="576"/>
                <a:chOff x="4608" y="2352"/>
                <a:chExt cx="912" cy="576"/>
              </a:xfrm>
            </p:grpSpPr>
            <p:sp>
              <p:nvSpPr>
                <p:cNvPr id="22632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608" y="2352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608" y="2467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608" y="2583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288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173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7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8" y="2640"/>
                  <a:ext cx="912" cy="57"/>
                </a:xfrm>
                <a:prstGeom prst="line">
                  <a:avLst/>
                </a:prstGeom>
                <a:noFill/>
                <a:ln w="317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6328" name="Oval 24"/>
            <p:cNvSpPr>
              <a:spLocks noChangeArrowheads="1"/>
            </p:cNvSpPr>
            <p:nvPr/>
          </p:nvSpPr>
          <p:spPr bwMode="auto">
            <a:xfrm>
              <a:off x="672" y="792"/>
              <a:ext cx="144" cy="1536"/>
            </a:xfrm>
            <a:prstGeom prst="ellipse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>
                    <a:alpha val="77601"/>
                  </a:srgbClr>
                </a:gs>
                <a:gs pos="35000">
                  <a:srgbClr val="C4D6EB">
                    <a:alpha val="60800"/>
                  </a:srgbClr>
                </a:gs>
                <a:gs pos="50000">
                  <a:srgbClr val="FFEBFA">
                    <a:alpha val="44000"/>
                  </a:srgbClr>
                </a:gs>
                <a:gs pos="65000">
                  <a:srgbClr val="C4D6EB">
                    <a:alpha val="60800"/>
                  </a:srgbClr>
                </a:gs>
                <a:gs pos="80001">
                  <a:srgbClr val="85C2FF">
                    <a:alpha val="77601"/>
                  </a:srgbClr>
                </a:gs>
                <a:gs pos="100000">
                  <a:srgbClr val="5E9EFF"/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329" name="Group 25"/>
          <p:cNvGrpSpPr>
            <a:grpSpLocks/>
          </p:cNvGrpSpPr>
          <p:nvPr/>
        </p:nvGrpSpPr>
        <p:grpSpPr bwMode="auto">
          <a:xfrm>
            <a:off x="0" y="2362200"/>
            <a:ext cx="487363" cy="533400"/>
            <a:chOff x="-115" y="1392"/>
            <a:chExt cx="211" cy="246"/>
          </a:xfrm>
        </p:grpSpPr>
        <p:sp>
          <p:nvSpPr>
            <p:cNvPr id="226330" name="Oval 26"/>
            <p:cNvSpPr>
              <a:spLocks noChangeAspect="1" noChangeArrowheads="1"/>
            </p:cNvSpPr>
            <p:nvPr/>
          </p:nvSpPr>
          <p:spPr bwMode="auto">
            <a:xfrm>
              <a:off x="6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1" name="Oval 27"/>
            <p:cNvSpPr>
              <a:spLocks noChangeAspect="1" noChangeArrowheads="1"/>
            </p:cNvSpPr>
            <p:nvPr/>
          </p:nvSpPr>
          <p:spPr bwMode="auto">
            <a:xfrm>
              <a:off x="-31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2" name="Oval 28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3" name="Oval 29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4" name="Oval 30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5" name="Oval 31"/>
            <p:cNvSpPr>
              <a:spLocks noChangeAspect="1" noChangeArrowheads="1"/>
            </p:cNvSpPr>
            <p:nvPr/>
          </p:nvSpPr>
          <p:spPr bwMode="auto">
            <a:xfrm>
              <a:off x="42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6" name="Oval 32"/>
            <p:cNvSpPr>
              <a:spLocks noChangeAspect="1" noChangeArrowheads="1"/>
            </p:cNvSpPr>
            <p:nvPr/>
          </p:nvSpPr>
          <p:spPr bwMode="auto">
            <a:xfrm>
              <a:off x="-31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7" name="Oval 33"/>
            <p:cNvSpPr>
              <a:spLocks noChangeAspect="1" noChangeArrowheads="1"/>
            </p:cNvSpPr>
            <p:nvPr/>
          </p:nvSpPr>
          <p:spPr bwMode="auto">
            <a:xfrm>
              <a:off x="-79" y="153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8" name="Oval 34"/>
            <p:cNvSpPr>
              <a:spLocks noChangeAspect="1" noChangeArrowheads="1"/>
            </p:cNvSpPr>
            <p:nvPr/>
          </p:nvSpPr>
          <p:spPr bwMode="auto">
            <a:xfrm>
              <a:off x="-31" y="153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9" name="Oval 35"/>
            <p:cNvSpPr>
              <a:spLocks noChangeAspect="1" noChangeArrowheads="1"/>
            </p:cNvSpPr>
            <p:nvPr/>
          </p:nvSpPr>
          <p:spPr bwMode="auto">
            <a:xfrm>
              <a:off x="11" y="15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0" name="Oval 36"/>
            <p:cNvSpPr>
              <a:spLocks noChangeAspect="1" noChangeArrowheads="1"/>
            </p:cNvSpPr>
            <p:nvPr/>
          </p:nvSpPr>
          <p:spPr bwMode="auto">
            <a:xfrm>
              <a:off x="17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1" name="Oval 37"/>
            <p:cNvSpPr>
              <a:spLocks noChangeAspect="1" noChangeArrowheads="1"/>
            </p:cNvSpPr>
            <p:nvPr/>
          </p:nvSpPr>
          <p:spPr bwMode="auto">
            <a:xfrm>
              <a:off x="-31" y="139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2" name="Oval 38"/>
            <p:cNvSpPr>
              <a:spLocks noChangeAspect="1" noChangeArrowheads="1"/>
            </p:cNvSpPr>
            <p:nvPr/>
          </p:nvSpPr>
          <p:spPr bwMode="auto">
            <a:xfrm>
              <a:off x="-31" y="158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3" name="Oval 39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4" name="Oval 40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5" name="Oval 41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6" name="Oval 42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7" name="Oval 43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8" name="Oval 44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9" name="Oval 45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0" name="Oval 46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1" name="Oval 47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352" name="Group 48"/>
          <p:cNvGrpSpPr>
            <a:grpSpLocks/>
          </p:cNvGrpSpPr>
          <p:nvPr/>
        </p:nvGrpSpPr>
        <p:grpSpPr bwMode="auto">
          <a:xfrm>
            <a:off x="2286000" y="1524000"/>
            <a:ext cx="6858000" cy="2057400"/>
            <a:chOff x="1440" y="960"/>
            <a:chExt cx="4320" cy="1296"/>
          </a:xfrm>
        </p:grpSpPr>
        <p:grpSp>
          <p:nvGrpSpPr>
            <p:cNvPr id="226353" name="Group 49"/>
            <p:cNvGrpSpPr>
              <a:grpSpLocks/>
            </p:cNvGrpSpPr>
            <p:nvPr/>
          </p:nvGrpSpPr>
          <p:grpSpPr bwMode="auto">
            <a:xfrm>
              <a:off x="1440" y="960"/>
              <a:ext cx="4320" cy="1296"/>
              <a:chOff x="1440" y="912"/>
              <a:chExt cx="4320" cy="1296"/>
            </a:xfrm>
          </p:grpSpPr>
          <p:sp>
            <p:nvSpPr>
              <p:cNvPr id="226354" name="Rectangle 50" descr="Green marble"/>
              <p:cNvSpPr>
                <a:spLocks noChangeArrowheads="1"/>
              </p:cNvSpPr>
              <p:nvPr/>
            </p:nvSpPr>
            <p:spPr bwMode="auto">
              <a:xfrm>
                <a:off x="1488" y="936"/>
                <a:ext cx="4272" cy="1248"/>
              </a:xfrm>
              <a:prstGeom prst="rect">
                <a:avLst/>
              </a:prstGeom>
              <a:blipFill dpi="0" rotWithShape="0">
                <a:blip r:embed="rId3">
                  <a:alphaModFix amt="19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5" name="Rectangle 5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4320" cy="144"/>
              </a:xfrm>
              <a:prstGeom prst="rect">
                <a:avLst/>
              </a:prstGeom>
              <a:gradFill rotWithShape="0">
                <a:gsLst>
                  <a:gs pos="0">
                    <a:srgbClr val="2828A1">
                      <a:alpha val="0"/>
                    </a:srgbClr>
                  </a:gs>
                  <a:gs pos="100000">
                    <a:srgbClr val="2828A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6" name="Rectangle 52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4320" cy="144"/>
              </a:xfrm>
              <a:prstGeom prst="rect">
                <a:avLst/>
              </a:prstGeom>
              <a:gradFill rotWithShape="0">
                <a:gsLst>
                  <a:gs pos="0">
                    <a:srgbClr val="1B1B6F"/>
                  </a:gs>
                  <a:gs pos="100000">
                    <a:srgbClr val="1B1B6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57" name="Group 53"/>
            <p:cNvGrpSpPr>
              <a:grpSpLocks/>
            </p:cNvGrpSpPr>
            <p:nvPr/>
          </p:nvGrpSpPr>
          <p:grpSpPr bwMode="auto">
            <a:xfrm>
              <a:off x="2256" y="1608"/>
              <a:ext cx="3120" cy="48"/>
              <a:chOff x="2256" y="2400"/>
              <a:chExt cx="3120" cy="48"/>
            </a:xfrm>
          </p:grpSpPr>
          <p:sp>
            <p:nvSpPr>
              <p:cNvPr id="226358" name="Oval 54"/>
              <p:cNvSpPr>
                <a:spLocks noChangeArrowheads="1"/>
              </p:cNvSpPr>
              <p:nvPr/>
            </p:nvSpPr>
            <p:spPr bwMode="auto">
              <a:xfrm>
                <a:off x="3792" y="2400"/>
                <a:ext cx="48" cy="48"/>
              </a:xfrm>
              <a:prstGeom prst="ellipse">
                <a:avLst/>
              </a:prstGeom>
              <a:solidFill>
                <a:srgbClr val="00FF00">
                  <a:alpha val="22000"/>
                </a:srgbClr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9" name="Oval 55"/>
              <p:cNvSpPr>
                <a:spLocks noChangeArrowheads="1"/>
              </p:cNvSpPr>
              <p:nvPr/>
            </p:nvSpPr>
            <p:spPr bwMode="auto">
              <a:xfrm>
                <a:off x="5328" y="2400"/>
                <a:ext cx="48" cy="48"/>
              </a:xfrm>
              <a:prstGeom prst="ellipse">
                <a:avLst/>
              </a:prstGeom>
              <a:solidFill>
                <a:srgbClr val="00FF00">
                  <a:alpha val="22000"/>
                </a:srgbClr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0" name="Oval 56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48" cy="48"/>
              </a:xfrm>
              <a:prstGeom prst="ellipse">
                <a:avLst/>
              </a:prstGeom>
              <a:solidFill>
                <a:srgbClr val="00FF00">
                  <a:alpha val="22000"/>
                </a:srgbClr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1" name="Oval 57"/>
              <p:cNvSpPr>
                <a:spLocks noChangeArrowheads="1"/>
              </p:cNvSpPr>
              <p:nvPr/>
            </p:nvSpPr>
            <p:spPr bwMode="auto">
              <a:xfrm>
                <a:off x="3024" y="2400"/>
                <a:ext cx="48" cy="48"/>
              </a:xfrm>
              <a:prstGeom prst="ellipse">
                <a:avLst/>
              </a:prstGeom>
              <a:solidFill>
                <a:srgbClr val="00FF00">
                  <a:alpha val="22000"/>
                </a:srgbClr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2" name="Oval 58"/>
              <p:cNvSpPr>
                <a:spLocks noChangeArrowheads="1"/>
              </p:cNvSpPr>
              <p:nvPr/>
            </p:nvSpPr>
            <p:spPr bwMode="auto">
              <a:xfrm>
                <a:off x="4560" y="2400"/>
                <a:ext cx="48" cy="48"/>
              </a:xfrm>
              <a:prstGeom prst="ellipse">
                <a:avLst/>
              </a:prstGeom>
              <a:solidFill>
                <a:srgbClr val="00FF00">
                  <a:alpha val="22000"/>
                </a:srgbClr>
              </a:soli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363" name="Group 59"/>
          <p:cNvGrpSpPr>
            <a:grpSpLocks/>
          </p:cNvGrpSpPr>
          <p:nvPr/>
        </p:nvGrpSpPr>
        <p:grpSpPr bwMode="auto">
          <a:xfrm>
            <a:off x="0" y="2362200"/>
            <a:ext cx="487363" cy="533400"/>
            <a:chOff x="-115" y="1392"/>
            <a:chExt cx="211" cy="246"/>
          </a:xfrm>
        </p:grpSpPr>
        <p:sp>
          <p:nvSpPr>
            <p:cNvPr id="226364" name="Oval 60"/>
            <p:cNvSpPr>
              <a:spLocks noChangeAspect="1" noChangeArrowheads="1"/>
            </p:cNvSpPr>
            <p:nvPr/>
          </p:nvSpPr>
          <p:spPr bwMode="auto">
            <a:xfrm>
              <a:off x="6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5" name="Oval 61"/>
            <p:cNvSpPr>
              <a:spLocks noChangeAspect="1" noChangeArrowheads="1"/>
            </p:cNvSpPr>
            <p:nvPr/>
          </p:nvSpPr>
          <p:spPr bwMode="auto">
            <a:xfrm>
              <a:off x="-31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6" name="Oval 62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7" name="Oval 63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8" name="Oval 64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9" name="Oval 65"/>
            <p:cNvSpPr>
              <a:spLocks noChangeAspect="1" noChangeArrowheads="1"/>
            </p:cNvSpPr>
            <p:nvPr/>
          </p:nvSpPr>
          <p:spPr bwMode="auto">
            <a:xfrm>
              <a:off x="42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0" name="Oval 66"/>
            <p:cNvSpPr>
              <a:spLocks noChangeAspect="1" noChangeArrowheads="1"/>
            </p:cNvSpPr>
            <p:nvPr/>
          </p:nvSpPr>
          <p:spPr bwMode="auto">
            <a:xfrm>
              <a:off x="-31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1" name="Oval 67"/>
            <p:cNvSpPr>
              <a:spLocks noChangeAspect="1" noChangeArrowheads="1"/>
            </p:cNvSpPr>
            <p:nvPr/>
          </p:nvSpPr>
          <p:spPr bwMode="auto">
            <a:xfrm>
              <a:off x="-79" y="153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2" name="Oval 68"/>
            <p:cNvSpPr>
              <a:spLocks noChangeAspect="1" noChangeArrowheads="1"/>
            </p:cNvSpPr>
            <p:nvPr/>
          </p:nvSpPr>
          <p:spPr bwMode="auto">
            <a:xfrm>
              <a:off x="-31" y="153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3" name="Oval 69"/>
            <p:cNvSpPr>
              <a:spLocks noChangeAspect="1" noChangeArrowheads="1"/>
            </p:cNvSpPr>
            <p:nvPr/>
          </p:nvSpPr>
          <p:spPr bwMode="auto">
            <a:xfrm>
              <a:off x="11" y="15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4" name="Oval 70"/>
            <p:cNvSpPr>
              <a:spLocks noChangeAspect="1" noChangeArrowheads="1"/>
            </p:cNvSpPr>
            <p:nvPr/>
          </p:nvSpPr>
          <p:spPr bwMode="auto">
            <a:xfrm>
              <a:off x="17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5" name="Oval 71"/>
            <p:cNvSpPr>
              <a:spLocks noChangeAspect="1" noChangeArrowheads="1"/>
            </p:cNvSpPr>
            <p:nvPr/>
          </p:nvSpPr>
          <p:spPr bwMode="auto">
            <a:xfrm>
              <a:off x="-31" y="139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6" name="Oval 72"/>
            <p:cNvSpPr>
              <a:spLocks noChangeAspect="1" noChangeArrowheads="1"/>
            </p:cNvSpPr>
            <p:nvPr/>
          </p:nvSpPr>
          <p:spPr bwMode="auto">
            <a:xfrm>
              <a:off x="-31" y="158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7" name="Oval 73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8" name="Oval 74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9" name="Oval 75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0" name="Oval 76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1" name="Oval 77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2" name="Oval 78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3" name="Oval 79"/>
            <p:cNvSpPr>
              <a:spLocks noChangeAspect="1" noChangeArrowheads="1"/>
            </p:cNvSpPr>
            <p:nvPr/>
          </p:nvSpPr>
          <p:spPr bwMode="auto">
            <a:xfrm>
              <a:off x="-115" y="1482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4" name="Oval 80"/>
            <p:cNvSpPr>
              <a:spLocks noChangeAspect="1" noChangeArrowheads="1"/>
            </p:cNvSpPr>
            <p:nvPr/>
          </p:nvSpPr>
          <p:spPr bwMode="auto">
            <a:xfrm>
              <a:off x="-79" y="144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5" name="Oval 81"/>
            <p:cNvSpPr>
              <a:spLocks noChangeAspect="1" noChangeArrowheads="1"/>
            </p:cNvSpPr>
            <p:nvPr/>
          </p:nvSpPr>
          <p:spPr bwMode="auto">
            <a:xfrm>
              <a:off x="-79" y="1488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20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386" name="Oval 82"/>
          <p:cNvSpPr>
            <a:spLocks noChangeArrowheads="1"/>
          </p:cNvSpPr>
          <p:nvPr/>
        </p:nvSpPr>
        <p:spPr bwMode="auto">
          <a:xfrm>
            <a:off x="7239000" y="255111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87" name="Group 83"/>
          <p:cNvGrpSpPr>
            <a:grpSpLocks/>
          </p:cNvGrpSpPr>
          <p:nvPr/>
        </p:nvGrpSpPr>
        <p:grpSpPr bwMode="auto">
          <a:xfrm>
            <a:off x="1828800" y="4191000"/>
            <a:ext cx="7034213" cy="2209800"/>
            <a:chOff x="1152" y="2640"/>
            <a:chExt cx="4431" cy="1392"/>
          </a:xfrm>
        </p:grpSpPr>
        <p:sp>
          <p:nvSpPr>
            <p:cNvPr id="226388" name="Text Box 84"/>
            <p:cNvSpPr txBox="1">
              <a:spLocks noChangeArrowheads="1"/>
            </p:cNvSpPr>
            <p:nvPr/>
          </p:nvSpPr>
          <p:spPr bwMode="auto">
            <a:xfrm>
              <a:off x="1152" y="2928"/>
              <a:ext cx="31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FF00"/>
                  </a:solidFill>
                  <a:latin typeface="New York" charset="0"/>
                </a:rPr>
                <a:t>Prof. </a:t>
              </a:r>
              <a:r>
                <a:rPr lang="en-US" sz="2400" b="1">
                  <a:solidFill>
                    <a:srgbClr val="00FF00"/>
                  </a:solidFill>
                  <a:latin typeface="New York" charset="0"/>
                </a:rPr>
                <a:t>Watt W. Webb et al.</a:t>
              </a:r>
              <a:endParaRPr lang="en-US" sz="2000" b="1">
                <a:solidFill>
                  <a:srgbClr val="00FF00"/>
                </a:solidFill>
                <a:latin typeface="New York" charset="0"/>
              </a:endParaRPr>
            </a:p>
            <a:p>
              <a:pPr algn="ctr"/>
              <a:r>
                <a:rPr lang="en-US" sz="2400" b="1" i="1">
                  <a:solidFill>
                    <a:srgbClr val="00FF00"/>
                  </a:solidFill>
                  <a:latin typeface="New York" charset="0"/>
                </a:rPr>
                <a:t>Two-photon laser scanning </a:t>
              </a:r>
            </a:p>
            <a:p>
              <a:pPr algn="ctr"/>
              <a:r>
                <a:rPr lang="en-US" sz="2400" b="1" i="1">
                  <a:solidFill>
                    <a:srgbClr val="00FF00"/>
                  </a:solidFill>
                  <a:latin typeface="New York" charset="0"/>
                </a:rPr>
                <a:t>fluorescence microscopy</a:t>
              </a:r>
              <a:r>
                <a:rPr lang="en-US" sz="2000" b="1" i="1">
                  <a:solidFill>
                    <a:srgbClr val="00FF00"/>
                  </a:solidFill>
                  <a:latin typeface="New York" charset="0"/>
                </a:rPr>
                <a:t>: 1990</a:t>
              </a:r>
              <a:endParaRPr lang="en-US" sz="2000" b="1">
                <a:solidFill>
                  <a:srgbClr val="00FF00"/>
                </a:solidFill>
                <a:latin typeface="New York" charset="0"/>
              </a:endParaRPr>
            </a:p>
          </p:txBody>
        </p:sp>
        <p:pic>
          <p:nvPicPr>
            <p:cNvPr id="226389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640"/>
              <a:ext cx="1071" cy="139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26390" name="Rectangle 86"/>
          <p:cNvSpPr>
            <a:spLocks noChangeArrowheads="1"/>
          </p:cNvSpPr>
          <p:nvPr/>
        </p:nvSpPr>
        <p:spPr bwMode="auto">
          <a:xfrm>
            <a:off x="1524000" y="196850"/>
            <a:ext cx="609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Femtosecond pulsed laser &amp;</a:t>
            </a:r>
            <a:r>
              <a:rPr lang="en-US" sz="2400" b="1">
                <a:solidFill>
                  <a:srgbClr val="343434"/>
                </a:solidFill>
                <a:latin typeface="ArialMT" charset="0"/>
              </a:rPr>
              <a:t> </a:t>
            </a:r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Spatial photon concentration</a:t>
            </a:r>
          </a:p>
        </p:txBody>
      </p:sp>
      <p:pic>
        <p:nvPicPr>
          <p:cNvPr id="226393" name="Picture 89" descr="LOGCRCELB-bis"/>
          <p:cNvPicPr>
            <a:picLocks noChangeAspect="1" noChangeArrowheads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4" presetClass="emph" presetSubtype="0" repeatCount="indefinite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86" grpId="0" animBg="1"/>
      <p:bldP spid="226386" grpId="1" animBg="1"/>
      <p:bldP spid="226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3632200" cy="6832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288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2882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267200" y="5562600"/>
            <a:ext cx="4114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FFFF00"/>
                </a:solidFill>
              </a:rPr>
              <a:t>Luo at al. Cell Structure and Function 2006, 31: 63</a:t>
            </a:r>
          </a:p>
          <a:p>
            <a:pPr algn="just"/>
            <a:r>
              <a:rPr lang="en-US" sz="1400" i="1">
                <a:solidFill>
                  <a:srgbClr val="00FF00"/>
                </a:solidFill>
              </a:rPr>
              <a:t>Comparison of photoactivation of PA-GFP in vivo with single-photon (405 nm) and multiphoton (790 nm) laser light. </a:t>
            </a:r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1066800" y="2438400"/>
            <a:ext cx="762000" cy="0"/>
          </a:xfrm>
          <a:prstGeom prst="line">
            <a:avLst/>
          </a:prstGeom>
          <a:noFill/>
          <a:ln w="31750">
            <a:solidFill>
              <a:srgbClr val="FF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2133600" y="2438400"/>
            <a:ext cx="762000" cy="0"/>
          </a:xfrm>
          <a:prstGeom prst="line">
            <a:avLst/>
          </a:prstGeom>
          <a:noFill/>
          <a:ln w="31750">
            <a:solidFill>
              <a:srgbClr val="FF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2908300" y="76200"/>
            <a:ext cx="33289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Georgia" charset="0"/>
              </a:rPr>
              <a:t>Photoconversion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Georgia" charset="0"/>
              </a:rPr>
              <a:t>Excitation area</a:t>
            </a:r>
          </a:p>
        </p:txBody>
      </p:sp>
      <p:pic>
        <p:nvPicPr>
          <p:cNvPr id="230412" name="Picture 12" descr="LOGCRCELB-bis"/>
          <p:cNvPicPr>
            <a:picLocks noChangeAspect="1" noChangeArrowheads="1"/>
          </p:cNvPicPr>
          <p:nvPr/>
        </p:nvPicPr>
        <p:blipFill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49988"/>
            <a:ext cx="5746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utoUpdateAnimBg="0"/>
    </p:bldLst>
  </p:timing>
</p:sld>
</file>

<file path=ppt/theme/theme1.xml><?xml version="1.0" encoding="utf-8"?>
<a:theme xmlns:a="http://schemas.openxmlformats.org/drawingml/2006/main" name="COURS DE CONFOCAL_01_mod">
  <a:themeElements>
    <a:clrScheme name="COURS DE CONFOCAL_01_m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URS DE CONFOCAL_01_mod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COURS DE CONFOCAL_01_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DE CONFOCAL_01_mo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 DE CONFOCAL_01_mo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DE CONFOCAL_01_mo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DE CONFOCAL_01_mo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DE CONFOCAL_01_mo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 DE CONFOCAL_01_mo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HD:Users:client:Documents:SCCM:COURS DE CONFOCAL:COURS DE CONFOCAL_01_mod.ppt</Template>
  <TotalTime>18428</TotalTime>
  <Words>1335</Words>
  <Application>Microsoft Macintosh PowerPoint</Application>
  <PresentationFormat>On-screen Show (4:3)</PresentationFormat>
  <Paragraphs>357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Times</vt:lpstr>
      <vt:lpstr>Georgia</vt:lpstr>
      <vt:lpstr>Times-Roman</vt:lpstr>
      <vt:lpstr>Arial Bold</vt:lpstr>
      <vt:lpstr>Helvetica</vt:lpstr>
      <vt:lpstr>Arial</vt:lpstr>
      <vt:lpstr>New York</vt:lpstr>
      <vt:lpstr>ArialMT</vt:lpstr>
      <vt:lpstr>Minion Pro</vt:lpstr>
      <vt:lpstr>Optima</vt:lpstr>
      <vt:lpstr>Geneva</vt:lpstr>
      <vt:lpstr>Verdana Italic</vt:lpstr>
      <vt:lpstr>Arial Italic</vt:lpstr>
      <vt:lpstr>Wingdings</vt:lpstr>
      <vt:lpstr>COURS DE CONFOCAL_01_mod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Leonid Volkov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Leonid Volkov</dc:creator>
  <cp:keywords/>
  <dc:description/>
  <cp:lastModifiedBy>Leonid Volkov</cp:lastModifiedBy>
  <cp:revision>407</cp:revision>
  <dcterms:created xsi:type="dcterms:W3CDTF">2007-05-07T16:09:38Z</dcterms:created>
  <dcterms:modified xsi:type="dcterms:W3CDTF">2015-01-19T23:47:19Z</dcterms:modified>
  <cp:category/>
</cp:coreProperties>
</file>